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6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</p:sldIdLst>
  <p:sldSz cx="10693400" cy="7581900"/>
  <p:notesSz cx="10693400" cy="7581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>
        <p:scale>
          <a:sx n="100" d="100"/>
          <a:sy n="100" d="100"/>
        </p:scale>
        <p:origin x="348" y="-18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4898-4401-4EFE-A35E-D7074E490E14}" type="datetimeFigureOut">
              <a:rPr lang="pt-BR" smtClean="0"/>
              <a:t>28/01/2025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7738"/>
            <a:ext cx="3609975" cy="2559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69975" y="3648075"/>
            <a:ext cx="8553450" cy="2986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2024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057900" y="72024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7272-5D8D-4F1C-8991-A2CD5D1570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60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7272-5D8D-4F1C-8991-A2CD5D15704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2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7389E-1C71-709B-9FEC-6DBB8EE9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40835"/>
            <a:ext cx="8020050" cy="2639624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14D821-0E30-044F-58BF-15191DDC9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82253"/>
            <a:ext cx="8020050" cy="1830537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36D16-581C-EA6C-A5EF-950F842C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616188-3B45-623A-FD78-6B325F53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1978E-F613-6C79-F963-282869AD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1E238-60C6-39A9-C4E6-6318C091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3AD2E1-06ED-DAE0-6313-243BE775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AF1E90-EEA6-AC8C-A2BF-5013191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870E49-B696-8CD1-15FF-BF6BF704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1F62B8-1020-306B-705F-62DBCAAC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5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1B987F-6A66-2426-2F48-C77CA317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3666"/>
            <a:ext cx="2305764" cy="642531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7B3CE9-BD67-7D52-F046-57FE27CF7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3666"/>
            <a:ext cx="6783626" cy="642531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F1A2AB-C723-4CED-64FE-25785319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0A75D-6644-F6AA-F122-B5574880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3C414C-3786-D5AE-211C-CB207988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57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C62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2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5539" y="228092"/>
            <a:ext cx="6577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 u="heavy">
                <a:solidFill>
                  <a:srgbClr val="3C62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7085" y="4362529"/>
            <a:ext cx="6545579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C624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2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771B-BC4E-83EA-D020-AC1B0446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C2ADD8-DA9A-1A54-FEA5-B0D5F00A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4D4BF0-5A82-25FB-BA87-D5F3185C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CEB2D0-23E1-95F8-7CAF-84A59252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86BE4-898B-7255-A74F-24850F19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824D1-9CFD-BDA8-8395-23959834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90211"/>
            <a:ext cx="9223058" cy="3153859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A23EC-70CF-24D6-E658-4C856410B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73907"/>
            <a:ext cx="9223058" cy="1658540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8A0E71-6372-6D44-2BC6-397FCB6B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10A48-0DD6-C0AC-049A-3352A463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23B02C-2A15-3B3B-B081-B65083F0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16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B0C66-0523-7568-603E-5D9525CC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9356D5-697C-21C8-378B-9C9DF03A1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8330"/>
            <a:ext cx="4544695" cy="48106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A7BE8C-D63C-F52B-D460-68D8D0D2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8330"/>
            <a:ext cx="4544695" cy="48106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AEEF4-B59F-6F4D-A396-9A6E0929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E0CBEB-70FF-32CB-A32D-5F801BA8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0298E5-939A-8239-631E-52AAF757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3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111B9-3700-AA5E-DF2D-0C52738B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3666"/>
            <a:ext cx="9223058" cy="146548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21259-3CA4-64EA-4773-19A4BE62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8619"/>
            <a:ext cx="4523809" cy="91088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615397-DC4D-FC7B-F42A-2FDE82FCE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9499"/>
            <a:ext cx="4523809" cy="40735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BCA900-2316-B543-B212-F9B0E86DA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8619"/>
            <a:ext cx="4546088" cy="91088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71EB9-9B2C-34F5-08FF-835527C70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9499"/>
            <a:ext cx="4546088" cy="40735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AC075D-63C0-A185-03F1-3DAFAFA6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FDA9BF-68CE-7531-B6B3-3D61A675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7CFC6-4F5A-5BE9-F133-81A82C11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7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27276-10E7-C34F-5DF8-072C1AF7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DE7FD8-31D9-5ADC-F0EA-0EE1057B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B43BA0-8D62-0A49-2412-54F022EF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12017C-328B-E03A-B243-D484CCD2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24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1945A8-0991-259A-1134-2221DE91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1FE5EF-4790-EA4C-F0DC-6269E7F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E0A52-F6EF-4305-A441-DCB1815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3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91BAC-133C-93E4-F20C-7F2E4839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5460"/>
            <a:ext cx="3448900" cy="1769110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1B0DB-01B2-90C6-3EBA-E3315820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91654"/>
            <a:ext cx="5413534" cy="538806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583B7A-5915-329C-7EBF-FECF7875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74570"/>
            <a:ext cx="3448900" cy="4213922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542073-60C6-296A-0E84-5CBE1A89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17977E-C197-D4FA-03E5-AD15F95D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6CB7A5-8DDC-91F7-4F1D-A890C07E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2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27CC9-5163-0212-9371-608A5489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5460"/>
            <a:ext cx="3448900" cy="1769110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B18F6D-5464-D9CF-B429-14F257432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91654"/>
            <a:ext cx="5413534" cy="5388063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AC12D-AE9E-5284-02A5-8F92A291E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74570"/>
            <a:ext cx="3448900" cy="4213922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F60C3F-0FE5-F38F-AFAD-CCB6ADA5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07937D-DA21-1D20-8951-BE351538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91260-CF5D-CDD2-B546-B90219FB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81870E-3B85-C5BE-26D7-57B68D42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3666"/>
            <a:ext cx="9223058" cy="146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E48D62-247D-4FCB-5BDB-785221C2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8330"/>
            <a:ext cx="9223058" cy="481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822468-A828-7F45-C026-3BDC10069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27299"/>
            <a:ext cx="2406015" cy="40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1C54B8-89B0-7F3C-4D93-32AE96C04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27299"/>
            <a:ext cx="3609023" cy="40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BC47F5-46C8-646D-CFB8-4DFA5E158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27299"/>
            <a:ext cx="2406015" cy="40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7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uvidoria@brumadinho.mg" TargetMode="External"/><Relationship Id="rId2" Type="http://schemas.openxmlformats.org/officeDocument/2006/relationships/hyperlink" Target="http://transparencia.bru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ontroleinterno@brumadinho.mg.gov.br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rocuradoria@brumadinho.mg.gov.br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hbrumadinho@yahoo.com.br" TargetMode="External"/><Relationship Id="rId2" Type="http://schemas.openxmlformats.org/officeDocument/2006/relationships/hyperlink" Target="http://transparencia.brumadinho.mg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smteng336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icitacao@brumadinho.mg.gov" TargetMode="External"/><Relationship Id="rId2" Type="http://schemas.openxmlformats.org/officeDocument/2006/relationships/hyperlink" Target="http://transparencia.brumadinho.mg.gov.b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dministra&#231;&#227;o@brumadinho.mg.gov.b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grobruma@brumadinho.m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grobruma@brumadinho.m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grobruma@brumadinho.mg.gov.b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esenvolvimentoeconomico@brumadinho.mg.gov.br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dastrounico@brumadinho.mg.gov.br" TargetMode="External"/><Relationship Id="rId2" Type="http://schemas.openxmlformats.org/officeDocument/2006/relationships/hyperlink" Target="mailto:acaosocial@brumadinho.mg.g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reas@brumadinho.mg.gov.br" TargetMode="External"/><Relationship Id="rId2" Type="http://schemas.openxmlformats.org/officeDocument/2006/relationships/hyperlink" Target="mailto:criancafeliz@brumadinho.mg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reas@brumadinho.mg.gov.b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rascohab@brumadinho.mg.gov.br" TargetMode="External"/><Relationship Id="rId2" Type="http://schemas.openxmlformats.org/officeDocument/2006/relationships/hyperlink" Target="mailto:crasec@brumadinho.mg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ascentro@brumadinho.mg.gov.b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rascohab@brumadinho.mg.gov.br" TargetMode="External"/><Relationship Id="rId2" Type="http://schemas.openxmlformats.org/officeDocument/2006/relationships/hyperlink" Target="mailto:sine.brumadinho@social.m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ascentro@brumadinho.mg.gov.br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onselhotutelar@brumadinho.mg.gov.b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caosocial@brumadinho.mg.gov.b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ducacao@brumadinho.mg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esporte@brumadinho.com.gov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esporte@brumadinho.com.gov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sporte@brumadinho.com.gov.b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g-brumadinho-pm-/" TargetMode="External"/><Relationship Id="rId2" Type="http://schemas.openxmlformats.org/officeDocument/2006/relationships/hyperlink" Target="mailto:itbi@brumadinho.mg.gov.b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azenda@brumadinho.mg.gov.br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overno@brumadinho.mg.gov.br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semabru@yahoo.com.br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ajusemabrumadinho@gmail.com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semabru@yahoo.com.br" TargetMode="External"/><Relationship Id="rId2" Type="http://schemas.openxmlformats.org/officeDocument/2006/relationships/hyperlink" Target="mailto:meioambiente@brumadinho.mg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obrasadm@brumadinho.mg" TargetMode="External"/><Relationship Id="rId2" Type="http://schemas.openxmlformats.org/officeDocument/2006/relationships/hyperlink" Target="mailto:setransbpmb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brasadm@brumadinho.mg.g" TargetMode="External"/><Relationship Id="rId5" Type="http://schemas.openxmlformats.org/officeDocument/2006/relationships/hyperlink" Target="mailto:obrasadm@brumadinho.mg.go" TargetMode="External"/><Relationship Id="rId4" Type="http://schemas.openxmlformats.org/officeDocument/2006/relationships/hyperlink" Target="mailto:obrasadm@brumadinho.m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brasadm@brumadinho.mg.gov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mailto:s.smp@b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lanejamento@brumadinho.mg.gov.br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deturismo@brumadinho.mg.gov.br" TargetMode="External"/><Relationship Id="rId2" Type="http://schemas.openxmlformats.org/officeDocument/2006/relationships/hyperlink" Target="mailto:turismoecultura@brumadinho.mg.gov.b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mailto:departamento.turismo@brumadinho.mg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115" y="3436293"/>
            <a:ext cx="91447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Verdana"/>
                <a:cs typeface="Verdana"/>
              </a:rPr>
              <a:t>CARTA</a:t>
            </a:r>
            <a:r>
              <a:rPr sz="3600" b="1" spc="-9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DE</a:t>
            </a:r>
            <a:r>
              <a:rPr sz="3600" b="1" spc="-75" dirty="0">
                <a:latin typeface="Verdana"/>
                <a:cs typeface="Verdana"/>
              </a:rPr>
              <a:t> </a:t>
            </a:r>
            <a:r>
              <a:rPr sz="3600" b="1" spc="-15" dirty="0">
                <a:latin typeface="Verdana"/>
                <a:cs typeface="Verdana"/>
              </a:rPr>
              <a:t>SERVIÇOS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spc="10" dirty="0">
                <a:latin typeface="Verdana"/>
                <a:cs typeface="Verdana"/>
              </a:rPr>
              <a:t>AO</a:t>
            </a:r>
            <a:r>
              <a:rPr sz="3600" b="1" spc="20" dirty="0">
                <a:latin typeface="Verdana"/>
                <a:cs typeface="Verdana"/>
              </a:rPr>
              <a:t> </a:t>
            </a:r>
            <a:r>
              <a:rPr sz="3600" b="1" spc="15" dirty="0">
                <a:latin typeface="Verdana"/>
                <a:cs typeface="Verdana"/>
              </a:rPr>
              <a:t>USUÁRIO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2690" y="5081142"/>
            <a:ext cx="1658620" cy="569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059">
              <a:lnSpc>
                <a:spcPct val="105000"/>
              </a:lnSpc>
              <a:spcBef>
                <a:spcPts val="100"/>
              </a:spcBef>
            </a:pPr>
            <a:r>
              <a:rPr sz="1800" b="1" spc="50" dirty="0" err="1">
                <a:latin typeface="Verdana"/>
                <a:cs typeface="Verdana"/>
              </a:rPr>
              <a:t>B</a:t>
            </a:r>
            <a:r>
              <a:rPr sz="1800" b="1" spc="60" dirty="0" err="1">
                <a:latin typeface="Verdana"/>
                <a:cs typeface="Verdana"/>
              </a:rPr>
              <a:t>rum</a:t>
            </a:r>
            <a:r>
              <a:rPr sz="1800" b="1" spc="55" dirty="0" err="1">
                <a:latin typeface="Verdana"/>
                <a:cs typeface="Verdana"/>
              </a:rPr>
              <a:t>ad</a:t>
            </a:r>
            <a:r>
              <a:rPr sz="1800" b="1" spc="50" dirty="0" err="1">
                <a:latin typeface="Verdana"/>
                <a:cs typeface="Verdana"/>
              </a:rPr>
              <a:t>i</a:t>
            </a:r>
            <a:r>
              <a:rPr sz="1800" b="1" spc="60" dirty="0" err="1">
                <a:latin typeface="Verdana"/>
                <a:cs typeface="Verdana"/>
              </a:rPr>
              <a:t>nh</a:t>
            </a:r>
            <a:r>
              <a:rPr sz="1800" b="1" dirty="0" err="1">
                <a:latin typeface="Verdana"/>
                <a:cs typeface="Verdana"/>
              </a:rPr>
              <a:t>o</a:t>
            </a:r>
            <a:r>
              <a:rPr sz="1800" b="1" dirty="0">
                <a:latin typeface="Verdana"/>
                <a:cs typeface="Verdana"/>
              </a:rPr>
              <a:t>  </a:t>
            </a:r>
            <a:r>
              <a:rPr sz="1800" b="1" spc="60" dirty="0">
                <a:latin typeface="Verdana"/>
                <a:cs typeface="Verdana"/>
              </a:rPr>
              <a:t>202</a:t>
            </a:r>
            <a:r>
              <a:rPr lang="pt-BR" b="1" spc="60" dirty="0">
                <a:latin typeface="Verdana"/>
                <a:cs typeface="Verdana"/>
              </a:rPr>
              <a:t>5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2587E6-4FD8-FCC5-9854-A48EC2E64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1" t="-89" b="79504"/>
          <a:stretch/>
        </p:blipFill>
        <p:spPr bwMode="auto">
          <a:xfrm>
            <a:off x="0" y="0"/>
            <a:ext cx="10693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914144"/>
            <a:ext cx="856615" cy="5556250"/>
          </a:xfrm>
          <a:custGeom>
            <a:avLst/>
            <a:gdLst/>
            <a:ahLst/>
            <a:cxnLst/>
            <a:rect l="l" t="t" r="r" b="b"/>
            <a:pathLst>
              <a:path w="856615" h="5556250">
                <a:moveTo>
                  <a:pt x="793165" y="5556157"/>
                </a:moveTo>
                <a:lnTo>
                  <a:pt x="63195" y="5556157"/>
                </a:lnTo>
                <a:lnTo>
                  <a:pt x="38646" y="5550820"/>
                </a:lnTo>
                <a:lnTo>
                  <a:pt x="18564" y="5536284"/>
                </a:lnTo>
                <a:lnTo>
                  <a:pt x="4986" y="5514771"/>
                </a:lnTo>
                <a:lnTo>
                  <a:pt x="0" y="5488508"/>
                </a:lnTo>
                <a:lnTo>
                  <a:pt x="0" y="67690"/>
                </a:lnTo>
                <a:lnTo>
                  <a:pt x="4986" y="41401"/>
                </a:lnTo>
                <a:lnTo>
                  <a:pt x="18564" y="19812"/>
                </a:lnTo>
                <a:lnTo>
                  <a:pt x="38646" y="5334"/>
                </a:lnTo>
                <a:lnTo>
                  <a:pt x="63195" y="0"/>
                </a:lnTo>
                <a:lnTo>
                  <a:pt x="793165" y="0"/>
                </a:lnTo>
                <a:lnTo>
                  <a:pt x="817689" y="5334"/>
                </a:lnTo>
                <a:lnTo>
                  <a:pt x="837793" y="19812"/>
                </a:lnTo>
                <a:lnTo>
                  <a:pt x="851369" y="41401"/>
                </a:lnTo>
                <a:lnTo>
                  <a:pt x="856360" y="67690"/>
                </a:lnTo>
                <a:lnTo>
                  <a:pt x="856360" y="5488508"/>
                </a:lnTo>
                <a:lnTo>
                  <a:pt x="851369" y="5514771"/>
                </a:lnTo>
                <a:lnTo>
                  <a:pt x="837793" y="5536284"/>
                </a:lnTo>
                <a:lnTo>
                  <a:pt x="817689" y="5550820"/>
                </a:lnTo>
                <a:lnTo>
                  <a:pt x="793165" y="55561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224" y="1914144"/>
            <a:ext cx="1551940" cy="5556250"/>
          </a:xfrm>
          <a:custGeom>
            <a:avLst/>
            <a:gdLst/>
            <a:ahLst/>
            <a:cxnLst/>
            <a:rect l="l" t="t" r="r" b="b"/>
            <a:pathLst>
              <a:path w="1551939" h="5556250">
                <a:moveTo>
                  <a:pt x="1463928" y="5556171"/>
                </a:moveTo>
                <a:lnTo>
                  <a:pt x="87591" y="5556171"/>
                </a:lnTo>
                <a:lnTo>
                  <a:pt x="53581" y="5549191"/>
                </a:lnTo>
                <a:lnTo>
                  <a:pt x="25730" y="5530189"/>
                </a:lnTo>
                <a:lnTo>
                  <a:pt x="6908" y="5502071"/>
                </a:lnTo>
                <a:lnTo>
                  <a:pt x="0" y="5467731"/>
                </a:lnTo>
                <a:lnTo>
                  <a:pt x="0" y="88392"/>
                </a:lnTo>
                <a:lnTo>
                  <a:pt x="6908" y="54101"/>
                </a:lnTo>
                <a:lnTo>
                  <a:pt x="25730" y="26035"/>
                </a:lnTo>
                <a:lnTo>
                  <a:pt x="53581" y="6985"/>
                </a:lnTo>
                <a:lnTo>
                  <a:pt x="87591" y="0"/>
                </a:lnTo>
                <a:lnTo>
                  <a:pt x="1463928" y="0"/>
                </a:lnTo>
                <a:lnTo>
                  <a:pt x="1497838" y="6985"/>
                </a:lnTo>
                <a:lnTo>
                  <a:pt x="1525777" y="26035"/>
                </a:lnTo>
                <a:lnTo>
                  <a:pt x="1544574" y="54101"/>
                </a:lnTo>
                <a:lnTo>
                  <a:pt x="1551432" y="88392"/>
                </a:lnTo>
                <a:lnTo>
                  <a:pt x="1551432" y="5467731"/>
                </a:lnTo>
                <a:lnTo>
                  <a:pt x="1544574" y="5502071"/>
                </a:lnTo>
                <a:lnTo>
                  <a:pt x="1525777" y="5530189"/>
                </a:lnTo>
                <a:lnTo>
                  <a:pt x="1497838" y="5549191"/>
                </a:lnTo>
                <a:lnTo>
                  <a:pt x="1463928" y="55561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5448" y="2307387"/>
            <a:ext cx="78867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ialm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7057" y="3482374"/>
            <a:ext cx="478155" cy="2063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7310">
              <a:lnSpc>
                <a:spcPct val="100000"/>
              </a:lnSpc>
              <a:spcBef>
                <a:spcPts val="5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2729" y="4536490"/>
            <a:ext cx="628650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on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eletrônica</a:t>
            </a:r>
            <a:endParaRPr sz="5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165"/>
              </a:spcBef>
            </a:pP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5142" y="5731256"/>
            <a:ext cx="6280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9538" y="6583172"/>
            <a:ext cx="196596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64135" indent="-52069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4769" algn="l"/>
              </a:tabLst>
            </a:pP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Obtenção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orientação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explicação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sob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direito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50"/>
              </a:lnSpc>
              <a:spcBef>
                <a:spcPts val="17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informaçãodisponível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endParaRPr sz="550">
              <a:latin typeface="Verdana"/>
              <a:cs typeface="Verdana"/>
            </a:endParaRPr>
          </a:p>
          <a:p>
            <a:pPr marL="37465" indent="-25400">
              <a:lnSpc>
                <a:spcPts val="650"/>
              </a:lnSpc>
              <a:buFont typeface="Arial MT"/>
              <a:buChar char="•"/>
              <a:tabLst>
                <a:tab pos="381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cação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spond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andamento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damanifestação.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9538" y="4470273"/>
            <a:ext cx="194437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62865" indent="-508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35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cação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spond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7855" y="1953768"/>
            <a:ext cx="887094" cy="5492115"/>
          </a:xfrm>
          <a:custGeom>
            <a:avLst/>
            <a:gdLst/>
            <a:ahLst/>
            <a:cxnLst/>
            <a:rect l="l" t="t" r="r" b="b"/>
            <a:pathLst>
              <a:path w="887095" h="5492115">
                <a:moveTo>
                  <a:pt x="838199" y="1074165"/>
                </a:moveTo>
                <a:lnTo>
                  <a:pt x="48894" y="1074165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10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10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3810"/>
                </a:lnTo>
                <a:lnTo>
                  <a:pt x="872617" y="14350"/>
                </a:lnTo>
                <a:lnTo>
                  <a:pt x="883157" y="29845"/>
                </a:lnTo>
                <a:lnTo>
                  <a:pt x="886968" y="48768"/>
                </a:lnTo>
                <a:lnTo>
                  <a:pt x="886968" y="1025398"/>
                </a:lnTo>
                <a:lnTo>
                  <a:pt x="883157" y="1044321"/>
                </a:lnTo>
                <a:lnTo>
                  <a:pt x="872617" y="1059814"/>
                </a:lnTo>
                <a:lnTo>
                  <a:pt x="857122" y="1070356"/>
                </a:lnTo>
                <a:lnTo>
                  <a:pt x="838199" y="1074165"/>
                </a:lnTo>
                <a:close/>
              </a:path>
              <a:path w="887095" h="5492115">
                <a:moveTo>
                  <a:pt x="838199" y="2178939"/>
                </a:moveTo>
                <a:lnTo>
                  <a:pt x="48894" y="2178939"/>
                </a:lnTo>
                <a:lnTo>
                  <a:pt x="29844" y="2175129"/>
                </a:lnTo>
                <a:lnTo>
                  <a:pt x="14350" y="2164588"/>
                </a:lnTo>
                <a:lnTo>
                  <a:pt x="3810" y="2149094"/>
                </a:lnTo>
                <a:lnTo>
                  <a:pt x="0" y="2130171"/>
                </a:lnTo>
                <a:lnTo>
                  <a:pt x="0" y="1153668"/>
                </a:lnTo>
                <a:lnTo>
                  <a:pt x="3810" y="1134745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894" y="1104900"/>
                </a:lnTo>
                <a:lnTo>
                  <a:pt x="838199" y="1104900"/>
                </a:lnTo>
                <a:lnTo>
                  <a:pt x="857122" y="1108710"/>
                </a:lnTo>
                <a:lnTo>
                  <a:pt x="872617" y="1119251"/>
                </a:lnTo>
                <a:lnTo>
                  <a:pt x="883157" y="1134745"/>
                </a:lnTo>
                <a:lnTo>
                  <a:pt x="886968" y="1153668"/>
                </a:lnTo>
                <a:lnTo>
                  <a:pt x="886968" y="2130171"/>
                </a:lnTo>
                <a:lnTo>
                  <a:pt x="883157" y="2149094"/>
                </a:lnTo>
                <a:lnTo>
                  <a:pt x="872617" y="2164588"/>
                </a:lnTo>
                <a:lnTo>
                  <a:pt x="857122" y="2175129"/>
                </a:lnTo>
                <a:lnTo>
                  <a:pt x="838199" y="2178939"/>
                </a:lnTo>
                <a:close/>
              </a:path>
              <a:path w="887095" h="5492115">
                <a:moveTo>
                  <a:pt x="838199" y="3283839"/>
                </a:moveTo>
                <a:lnTo>
                  <a:pt x="48894" y="3283839"/>
                </a:lnTo>
                <a:lnTo>
                  <a:pt x="29844" y="3280029"/>
                </a:lnTo>
                <a:lnTo>
                  <a:pt x="14350" y="3269488"/>
                </a:lnTo>
                <a:lnTo>
                  <a:pt x="3810" y="3253994"/>
                </a:lnTo>
                <a:lnTo>
                  <a:pt x="0" y="3234944"/>
                </a:lnTo>
                <a:lnTo>
                  <a:pt x="0" y="2257044"/>
                </a:lnTo>
                <a:lnTo>
                  <a:pt x="3810" y="2237994"/>
                </a:lnTo>
                <a:lnTo>
                  <a:pt x="14350" y="2222500"/>
                </a:lnTo>
                <a:lnTo>
                  <a:pt x="29844" y="2211959"/>
                </a:lnTo>
                <a:lnTo>
                  <a:pt x="48894" y="2208149"/>
                </a:lnTo>
                <a:lnTo>
                  <a:pt x="838199" y="2208149"/>
                </a:lnTo>
                <a:lnTo>
                  <a:pt x="857122" y="2211959"/>
                </a:lnTo>
                <a:lnTo>
                  <a:pt x="872617" y="2222500"/>
                </a:lnTo>
                <a:lnTo>
                  <a:pt x="883157" y="2237994"/>
                </a:lnTo>
                <a:lnTo>
                  <a:pt x="886968" y="2257044"/>
                </a:lnTo>
                <a:lnTo>
                  <a:pt x="886968" y="3234944"/>
                </a:lnTo>
                <a:lnTo>
                  <a:pt x="883157" y="3253994"/>
                </a:lnTo>
                <a:lnTo>
                  <a:pt x="872617" y="3269488"/>
                </a:lnTo>
                <a:lnTo>
                  <a:pt x="857122" y="3280029"/>
                </a:lnTo>
                <a:lnTo>
                  <a:pt x="838199" y="3283839"/>
                </a:lnTo>
                <a:close/>
              </a:path>
              <a:path w="887095" h="5492115">
                <a:moveTo>
                  <a:pt x="838199" y="4387138"/>
                </a:moveTo>
                <a:lnTo>
                  <a:pt x="48894" y="4387138"/>
                </a:lnTo>
                <a:lnTo>
                  <a:pt x="29844" y="4383290"/>
                </a:lnTo>
                <a:lnTo>
                  <a:pt x="14350" y="4372800"/>
                </a:lnTo>
                <a:lnTo>
                  <a:pt x="3810" y="4357281"/>
                </a:lnTo>
                <a:lnTo>
                  <a:pt x="0" y="4338320"/>
                </a:lnTo>
                <a:lnTo>
                  <a:pt x="0" y="3361817"/>
                </a:lnTo>
                <a:lnTo>
                  <a:pt x="3810" y="3342894"/>
                </a:lnTo>
                <a:lnTo>
                  <a:pt x="14350" y="3327400"/>
                </a:lnTo>
                <a:lnTo>
                  <a:pt x="29844" y="3316859"/>
                </a:lnTo>
                <a:lnTo>
                  <a:pt x="48894" y="3313049"/>
                </a:lnTo>
                <a:lnTo>
                  <a:pt x="838199" y="3313049"/>
                </a:lnTo>
                <a:lnTo>
                  <a:pt x="857122" y="3316859"/>
                </a:lnTo>
                <a:lnTo>
                  <a:pt x="872617" y="3327400"/>
                </a:lnTo>
                <a:lnTo>
                  <a:pt x="883157" y="3342894"/>
                </a:lnTo>
                <a:lnTo>
                  <a:pt x="886968" y="3361817"/>
                </a:lnTo>
                <a:lnTo>
                  <a:pt x="886968" y="4338320"/>
                </a:lnTo>
                <a:lnTo>
                  <a:pt x="883157" y="4357281"/>
                </a:lnTo>
                <a:lnTo>
                  <a:pt x="872617" y="4372800"/>
                </a:lnTo>
                <a:lnTo>
                  <a:pt x="857122" y="4383290"/>
                </a:lnTo>
                <a:lnTo>
                  <a:pt x="838199" y="4387138"/>
                </a:lnTo>
                <a:close/>
              </a:path>
              <a:path w="887095" h="5492115">
                <a:moveTo>
                  <a:pt x="838199" y="5491975"/>
                </a:moveTo>
                <a:lnTo>
                  <a:pt x="48894" y="5491975"/>
                </a:lnTo>
                <a:lnTo>
                  <a:pt x="29844" y="5488114"/>
                </a:lnTo>
                <a:lnTo>
                  <a:pt x="14350" y="5477624"/>
                </a:lnTo>
                <a:lnTo>
                  <a:pt x="3810" y="5462079"/>
                </a:lnTo>
                <a:lnTo>
                  <a:pt x="0" y="5443105"/>
                </a:lnTo>
                <a:lnTo>
                  <a:pt x="0" y="4465218"/>
                </a:lnTo>
                <a:lnTo>
                  <a:pt x="3810" y="4446244"/>
                </a:lnTo>
                <a:lnTo>
                  <a:pt x="14350" y="4430712"/>
                </a:lnTo>
                <a:lnTo>
                  <a:pt x="29844" y="4420209"/>
                </a:lnTo>
                <a:lnTo>
                  <a:pt x="48894" y="4416348"/>
                </a:lnTo>
                <a:lnTo>
                  <a:pt x="838199" y="4416348"/>
                </a:lnTo>
                <a:lnTo>
                  <a:pt x="857122" y="4420209"/>
                </a:lnTo>
                <a:lnTo>
                  <a:pt x="872617" y="4430712"/>
                </a:lnTo>
                <a:lnTo>
                  <a:pt x="883157" y="4446244"/>
                </a:lnTo>
                <a:lnTo>
                  <a:pt x="886968" y="4465218"/>
                </a:lnTo>
                <a:lnTo>
                  <a:pt x="886968" y="5443105"/>
                </a:lnTo>
                <a:lnTo>
                  <a:pt x="883157" y="5462079"/>
                </a:lnTo>
                <a:lnTo>
                  <a:pt x="872617" y="5477624"/>
                </a:lnTo>
                <a:lnTo>
                  <a:pt x="857122" y="5488114"/>
                </a:lnTo>
                <a:lnTo>
                  <a:pt x="838199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75959" y="1953768"/>
            <a:ext cx="996950" cy="5492115"/>
          </a:xfrm>
          <a:custGeom>
            <a:avLst/>
            <a:gdLst/>
            <a:ahLst/>
            <a:cxnLst/>
            <a:rect l="l" t="t" r="r" b="b"/>
            <a:pathLst>
              <a:path w="996950" h="5492115">
                <a:moveTo>
                  <a:pt x="944753" y="1074165"/>
                </a:moveTo>
                <a:lnTo>
                  <a:pt x="51815" y="1074165"/>
                </a:lnTo>
                <a:lnTo>
                  <a:pt x="31750" y="1070102"/>
                </a:lnTo>
                <a:lnTo>
                  <a:pt x="15239" y="1058926"/>
                </a:lnTo>
                <a:lnTo>
                  <a:pt x="4063" y="1042543"/>
                </a:lnTo>
                <a:lnTo>
                  <a:pt x="0" y="1022476"/>
                </a:lnTo>
                <a:lnTo>
                  <a:pt x="0" y="51688"/>
                </a:lnTo>
                <a:lnTo>
                  <a:pt x="4063" y="31623"/>
                </a:lnTo>
                <a:lnTo>
                  <a:pt x="15239" y="15239"/>
                </a:lnTo>
                <a:lnTo>
                  <a:pt x="31750" y="4063"/>
                </a:lnTo>
                <a:lnTo>
                  <a:pt x="51815" y="0"/>
                </a:lnTo>
                <a:lnTo>
                  <a:pt x="944753" y="0"/>
                </a:lnTo>
                <a:lnTo>
                  <a:pt x="964818" y="4063"/>
                </a:lnTo>
                <a:lnTo>
                  <a:pt x="981329" y="15239"/>
                </a:lnTo>
                <a:lnTo>
                  <a:pt x="992505" y="31623"/>
                </a:lnTo>
                <a:lnTo>
                  <a:pt x="996568" y="51688"/>
                </a:lnTo>
                <a:lnTo>
                  <a:pt x="996568" y="1022476"/>
                </a:lnTo>
                <a:lnTo>
                  <a:pt x="992505" y="1042543"/>
                </a:lnTo>
                <a:lnTo>
                  <a:pt x="981329" y="1058926"/>
                </a:lnTo>
                <a:lnTo>
                  <a:pt x="964818" y="1070102"/>
                </a:lnTo>
                <a:lnTo>
                  <a:pt x="944753" y="1074165"/>
                </a:lnTo>
                <a:close/>
              </a:path>
              <a:path w="996950" h="5492115">
                <a:moveTo>
                  <a:pt x="944753" y="2178939"/>
                </a:moveTo>
                <a:lnTo>
                  <a:pt x="51815" y="2178939"/>
                </a:lnTo>
                <a:lnTo>
                  <a:pt x="31750" y="2174875"/>
                </a:lnTo>
                <a:lnTo>
                  <a:pt x="15239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39" y="1120139"/>
                </a:lnTo>
                <a:lnTo>
                  <a:pt x="31750" y="1108964"/>
                </a:lnTo>
                <a:lnTo>
                  <a:pt x="51815" y="1104900"/>
                </a:lnTo>
                <a:lnTo>
                  <a:pt x="944753" y="1104900"/>
                </a:lnTo>
                <a:lnTo>
                  <a:pt x="964818" y="1108964"/>
                </a:lnTo>
                <a:lnTo>
                  <a:pt x="981329" y="1120139"/>
                </a:lnTo>
                <a:lnTo>
                  <a:pt x="992505" y="1136523"/>
                </a:lnTo>
                <a:lnTo>
                  <a:pt x="996568" y="1156589"/>
                </a:lnTo>
                <a:lnTo>
                  <a:pt x="996568" y="2127250"/>
                </a:lnTo>
                <a:lnTo>
                  <a:pt x="992505" y="2147316"/>
                </a:lnTo>
                <a:lnTo>
                  <a:pt x="981329" y="2163699"/>
                </a:lnTo>
                <a:lnTo>
                  <a:pt x="964818" y="2174875"/>
                </a:lnTo>
                <a:lnTo>
                  <a:pt x="944753" y="2178939"/>
                </a:lnTo>
                <a:close/>
              </a:path>
              <a:path w="996950" h="5492115">
                <a:moveTo>
                  <a:pt x="944753" y="3283839"/>
                </a:moveTo>
                <a:lnTo>
                  <a:pt x="51815" y="3283839"/>
                </a:lnTo>
                <a:lnTo>
                  <a:pt x="31750" y="3279775"/>
                </a:lnTo>
                <a:lnTo>
                  <a:pt x="15239" y="3268599"/>
                </a:lnTo>
                <a:lnTo>
                  <a:pt x="4063" y="3252089"/>
                </a:lnTo>
                <a:lnTo>
                  <a:pt x="0" y="3232023"/>
                </a:lnTo>
                <a:lnTo>
                  <a:pt x="0" y="2259965"/>
                </a:lnTo>
                <a:lnTo>
                  <a:pt x="4063" y="2239772"/>
                </a:lnTo>
                <a:lnTo>
                  <a:pt x="15239" y="2223389"/>
                </a:lnTo>
                <a:lnTo>
                  <a:pt x="31750" y="2212213"/>
                </a:lnTo>
                <a:lnTo>
                  <a:pt x="51815" y="2208149"/>
                </a:lnTo>
                <a:lnTo>
                  <a:pt x="944753" y="2208149"/>
                </a:lnTo>
                <a:lnTo>
                  <a:pt x="964818" y="2212213"/>
                </a:lnTo>
                <a:lnTo>
                  <a:pt x="981329" y="2223389"/>
                </a:lnTo>
                <a:lnTo>
                  <a:pt x="992505" y="2239772"/>
                </a:lnTo>
                <a:lnTo>
                  <a:pt x="996568" y="2259965"/>
                </a:lnTo>
                <a:lnTo>
                  <a:pt x="996568" y="3232023"/>
                </a:lnTo>
                <a:lnTo>
                  <a:pt x="992505" y="3252089"/>
                </a:lnTo>
                <a:lnTo>
                  <a:pt x="981329" y="3268599"/>
                </a:lnTo>
                <a:lnTo>
                  <a:pt x="964818" y="3279775"/>
                </a:lnTo>
                <a:lnTo>
                  <a:pt x="944753" y="3283839"/>
                </a:lnTo>
                <a:close/>
              </a:path>
              <a:path w="996950" h="5492115">
                <a:moveTo>
                  <a:pt x="944753" y="4387138"/>
                </a:moveTo>
                <a:lnTo>
                  <a:pt x="51815" y="4387138"/>
                </a:lnTo>
                <a:lnTo>
                  <a:pt x="31750" y="4383062"/>
                </a:lnTo>
                <a:lnTo>
                  <a:pt x="15239" y="4371949"/>
                </a:lnTo>
                <a:lnTo>
                  <a:pt x="4063" y="4355503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39" y="3328289"/>
                </a:lnTo>
                <a:lnTo>
                  <a:pt x="31750" y="3317113"/>
                </a:lnTo>
                <a:lnTo>
                  <a:pt x="51815" y="3313049"/>
                </a:lnTo>
                <a:lnTo>
                  <a:pt x="944753" y="3313049"/>
                </a:lnTo>
                <a:lnTo>
                  <a:pt x="964818" y="3317113"/>
                </a:lnTo>
                <a:lnTo>
                  <a:pt x="981329" y="3328289"/>
                </a:lnTo>
                <a:lnTo>
                  <a:pt x="992505" y="3344672"/>
                </a:lnTo>
                <a:lnTo>
                  <a:pt x="996568" y="3364738"/>
                </a:lnTo>
                <a:lnTo>
                  <a:pt x="996568" y="4335399"/>
                </a:lnTo>
                <a:lnTo>
                  <a:pt x="992505" y="4355503"/>
                </a:lnTo>
                <a:lnTo>
                  <a:pt x="981329" y="4371949"/>
                </a:lnTo>
                <a:lnTo>
                  <a:pt x="964818" y="4383062"/>
                </a:lnTo>
                <a:lnTo>
                  <a:pt x="944753" y="4387138"/>
                </a:lnTo>
                <a:close/>
              </a:path>
              <a:path w="996950" h="5492115">
                <a:moveTo>
                  <a:pt x="944753" y="5491975"/>
                </a:moveTo>
                <a:lnTo>
                  <a:pt x="51815" y="5491975"/>
                </a:lnTo>
                <a:lnTo>
                  <a:pt x="31750" y="5487885"/>
                </a:lnTo>
                <a:lnTo>
                  <a:pt x="15239" y="5476760"/>
                </a:lnTo>
                <a:lnTo>
                  <a:pt x="4063" y="5460301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39" y="4431563"/>
                </a:lnTo>
                <a:lnTo>
                  <a:pt x="31750" y="4420438"/>
                </a:lnTo>
                <a:lnTo>
                  <a:pt x="51815" y="4416348"/>
                </a:lnTo>
                <a:lnTo>
                  <a:pt x="944753" y="4416348"/>
                </a:lnTo>
                <a:lnTo>
                  <a:pt x="964818" y="4420438"/>
                </a:lnTo>
                <a:lnTo>
                  <a:pt x="981329" y="4431563"/>
                </a:lnTo>
                <a:lnTo>
                  <a:pt x="992505" y="4448035"/>
                </a:lnTo>
                <a:lnTo>
                  <a:pt x="996568" y="4468139"/>
                </a:lnTo>
                <a:lnTo>
                  <a:pt x="996568" y="5440184"/>
                </a:lnTo>
                <a:lnTo>
                  <a:pt x="992505" y="5460301"/>
                </a:lnTo>
                <a:lnTo>
                  <a:pt x="981329" y="5476760"/>
                </a:lnTo>
                <a:lnTo>
                  <a:pt x="964818" y="5487885"/>
                </a:lnTo>
                <a:lnTo>
                  <a:pt x="944753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80859" y="1953768"/>
            <a:ext cx="1037590" cy="5492115"/>
          </a:xfrm>
          <a:custGeom>
            <a:avLst/>
            <a:gdLst/>
            <a:ahLst/>
            <a:cxnLst/>
            <a:rect l="l" t="t" r="r" b="b"/>
            <a:pathLst>
              <a:path w="1037590" h="5492115">
                <a:moveTo>
                  <a:pt x="984631" y="1074165"/>
                </a:moveTo>
                <a:lnTo>
                  <a:pt x="52832" y="1074165"/>
                </a:lnTo>
                <a:lnTo>
                  <a:pt x="32385" y="1069975"/>
                </a:lnTo>
                <a:lnTo>
                  <a:pt x="15494" y="1058672"/>
                </a:lnTo>
                <a:lnTo>
                  <a:pt x="4191" y="1041908"/>
                </a:lnTo>
                <a:lnTo>
                  <a:pt x="0" y="1021334"/>
                </a:lnTo>
                <a:lnTo>
                  <a:pt x="0" y="52832"/>
                </a:lnTo>
                <a:lnTo>
                  <a:pt x="4191" y="32258"/>
                </a:lnTo>
                <a:lnTo>
                  <a:pt x="15494" y="15494"/>
                </a:lnTo>
                <a:lnTo>
                  <a:pt x="32385" y="4190"/>
                </a:lnTo>
                <a:lnTo>
                  <a:pt x="52832" y="0"/>
                </a:lnTo>
                <a:lnTo>
                  <a:pt x="984631" y="0"/>
                </a:lnTo>
                <a:lnTo>
                  <a:pt x="1005078" y="4190"/>
                </a:lnTo>
                <a:lnTo>
                  <a:pt x="1021969" y="15494"/>
                </a:lnTo>
                <a:lnTo>
                  <a:pt x="1033272" y="32258"/>
                </a:lnTo>
                <a:lnTo>
                  <a:pt x="1037463" y="52832"/>
                </a:lnTo>
                <a:lnTo>
                  <a:pt x="1037463" y="1021334"/>
                </a:lnTo>
                <a:lnTo>
                  <a:pt x="1033272" y="1041908"/>
                </a:lnTo>
                <a:lnTo>
                  <a:pt x="1021969" y="1058672"/>
                </a:lnTo>
                <a:lnTo>
                  <a:pt x="1005078" y="1069975"/>
                </a:lnTo>
                <a:lnTo>
                  <a:pt x="984631" y="1074165"/>
                </a:lnTo>
                <a:close/>
              </a:path>
              <a:path w="1037590" h="5492115">
                <a:moveTo>
                  <a:pt x="984631" y="2178939"/>
                </a:moveTo>
                <a:lnTo>
                  <a:pt x="52832" y="2178939"/>
                </a:lnTo>
                <a:lnTo>
                  <a:pt x="32385" y="2174748"/>
                </a:lnTo>
                <a:lnTo>
                  <a:pt x="15494" y="2163445"/>
                </a:lnTo>
                <a:lnTo>
                  <a:pt x="4191" y="2146554"/>
                </a:lnTo>
                <a:lnTo>
                  <a:pt x="0" y="2126107"/>
                </a:lnTo>
                <a:lnTo>
                  <a:pt x="0" y="1157732"/>
                </a:lnTo>
                <a:lnTo>
                  <a:pt x="4191" y="1137158"/>
                </a:lnTo>
                <a:lnTo>
                  <a:pt x="15494" y="1120394"/>
                </a:lnTo>
                <a:lnTo>
                  <a:pt x="32385" y="1109090"/>
                </a:lnTo>
                <a:lnTo>
                  <a:pt x="52832" y="1104900"/>
                </a:lnTo>
                <a:lnTo>
                  <a:pt x="984631" y="1104900"/>
                </a:lnTo>
                <a:lnTo>
                  <a:pt x="1005078" y="1109090"/>
                </a:lnTo>
                <a:lnTo>
                  <a:pt x="1021969" y="1120394"/>
                </a:lnTo>
                <a:lnTo>
                  <a:pt x="1033272" y="1137158"/>
                </a:lnTo>
                <a:lnTo>
                  <a:pt x="1037463" y="1157732"/>
                </a:lnTo>
                <a:lnTo>
                  <a:pt x="1037463" y="2126107"/>
                </a:lnTo>
                <a:lnTo>
                  <a:pt x="1033272" y="2146554"/>
                </a:lnTo>
                <a:lnTo>
                  <a:pt x="1021969" y="2163445"/>
                </a:lnTo>
                <a:lnTo>
                  <a:pt x="1005078" y="2174748"/>
                </a:lnTo>
                <a:lnTo>
                  <a:pt x="984631" y="2178939"/>
                </a:lnTo>
                <a:close/>
              </a:path>
              <a:path w="1037590" h="5492115">
                <a:moveTo>
                  <a:pt x="984631" y="3283839"/>
                </a:moveTo>
                <a:lnTo>
                  <a:pt x="52832" y="3283839"/>
                </a:lnTo>
                <a:lnTo>
                  <a:pt x="32385" y="3279648"/>
                </a:lnTo>
                <a:lnTo>
                  <a:pt x="15494" y="3268345"/>
                </a:lnTo>
                <a:lnTo>
                  <a:pt x="4191" y="3251454"/>
                </a:lnTo>
                <a:lnTo>
                  <a:pt x="0" y="3230880"/>
                </a:lnTo>
                <a:lnTo>
                  <a:pt x="0" y="2261108"/>
                </a:lnTo>
                <a:lnTo>
                  <a:pt x="4191" y="2240534"/>
                </a:lnTo>
                <a:lnTo>
                  <a:pt x="15494" y="2223643"/>
                </a:lnTo>
                <a:lnTo>
                  <a:pt x="32385" y="2212340"/>
                </a:lnTo>
                <a:lnTo>
                  <a:pt x="52832" y="2208149"/>
                </a:lnTo>
                <a:lnTo>
                  <a:pt x="984631" y="2208149"/>
                </a:lnTo>
                <a:lnTo>
                  <a:pt x="1005078" y="2212340"/>
                </a:lnTo>
                <a:lnTo>
                  <a:pt x="1021969" y="2223643"/>
                </a:lnTo>
                <a:lnTo>
                  <a:pt x="1033272" y="2240534"/>
                </a:lnTo>
                <a:lnTo>
                  <a:pt x="1037463" y="2261108"/>
                </a:lnTo>
                <a:lnTo>
                  <a:pt x="1037463" y="3230880"/>
                </a:lnTo>
                <a:lnTo>
                  <a:pt x="1033272" y="3251454"/>
                </a:lnTo>
                <a:lnTo>
                  <a:pt x="1021969" y="3268345"/>
                </a:lnTo>
                <a:lnTo>
                  <a:pt x="1005078" y="3279648"/>
                </a:lnTo>
                <a:lnTo>
                  <a:pt x="984631" y="3283839"/>
                </a:lnTo>
                <a:close/>
              </a:path>
              <a:path w="1037590" h="5492115">
                <a:moveTo>
                  <a:pt x="984631" y="4387138"/>
                </a:moveTo>
                <a:lnTo>
                  <a:pt x="52832" y="4387138"/>
                </a:lnTo>
                <a:lnTo>
                  <a:pt x="32385" y="4382973"/>
                </a:lnTo>
                <a:lnTo>
                  <a:pt x="15494" y="4371619"/>
                </a:lnTo>
                <a:lnTo>
                  <a:pt x="4191" y="4354817"/>
                </a:lnTo>
                <a:lnTo>
                  <a:pt x="0" y="4334256"/>
                </a:lnTo>
                <a:lnTo>
                  <a:pt x="0" y="3365880"/>
                </a:lnTo>
                <a:lnTo>
                  <a:pt x="4191" y="3345306"/>
                </a:lnTo>
                <a:lnTo>
                  <a:pt x="15494" y="3328543"/>
                </a:lnTo>
                <a:lnTo>
                  <a:pt x="32385" y="3317240"/>
                </a:lnTo>
                <a:lnTo>
                  <a:pt x="52832" y="3313049"/>
                </a:lnTo>
                <a:lnTo>
                  <a:pt x="984631" y="3313049"/>
                </a:lnTo>
                <a:lnTo>
                  <a:pt x="1005078" y="3317240"/>
                </a:lnTo>
                <a:lnTo>
                  <a:pt x="1021969" y="3328543"/>
                </a:lnTo>
                <a:lnTo>
                  <a:pt x="1033272" y="3345306"/>
                </a:lnTo>
                <a:lnTo>
                  <a:pt x="1037463" y="3365880"/>
                </a:lnTo>
                <a:lnTo>
                  <a:pt x="1037463" y="4334256"/>
                </a:lnTo>
                <a:lnTo>
                  <a:pt x="1033272" y="4354817"/>
                </a:lnTo>
                <a:lnTo>
                  <a:pt x="1021969" y="4371619"/>
                </a:lnTo>
                <a:lnTo>
                  <a:pt x="1005078" y="4382973"/>
                </a:lnTo>
                <a:lnTo>
                  <a:pt x="984631" y="4387138"/>
                </a:lnTo>
                <a:close/>
              </a:path>
              <a:path w="1037590" h="5492115">
                <a:moveTo>
                  <a:pt x="984631" y="5491975"/>
                </a:moveTo>
                <a:lnTo>
                  <a:pt x="52832" y="5491975"/>
                </a:lnTo>
                <a:lnTo>
                  <a:pt x="32385" y="5487797"/>
                </a:lnTo>
                <a:lnTo>
                  <a:pt x="15494" y="5476430"/>
                </a:lnTo>
                <a:lnTo>
                  <a:pt x="4191" y="5459615"/>
                </a:lnTo>
                <a:lnTo>
                  <a:pt x="0" y="5439067"/>
                </a:lnTo>
                <a:lnTo>
                  <a:pt x="0" y="4469244"/>
                </a:lnTo>
                <a:lnTo>
                  <a:pt x="4191" y="4448708"/>
                </a:lnTo>
                <a:lnTo>
                  <a:pt x="15494" y="4431893"/>
                </a:lnTo>
                <a:lnTo>
                  <a:pt x="32385" y="4420527"/>
                </a:lnTo>
                <a:lnTo>
                  <a:pt x="52832" y="4416348"/>
                </a:lnTo>
                <a:lnTo>
                  <a:pt x="984631" y="4416348"/>
                </a:lnTo>
                <a:lnTo>
                  <a:pt x="1005078" y="4420527"/>
                </a:lnTo>
                <a:lnTo>
                  <a:pt x="1021969" y="4431893"/>
                </a:lnTo>
                <a:lnTo>
                  <a:pt x="1033272" y="4448708"/>
                </a:lnTo>
                <a:lnTo>
                  <a:pt x="1037463" y="4469244"/>
                </a:lnTo>
                <a:lnTo>
                  <a:pt x="1037463" y="5439067"/>
                </a:lnTo>
                <a:lnTo>
                  <a:pt x="1033272" y="5459615"/>
                </a:lnTo>
                <a:lnTo>
                  <a:pt x="1021969" y="5476430"/>
                </a:lnTo>
                <a:lnTo>
                  <a:pt x="1005078" y="5487797"/>
                </a:lnTo>
                <a:lnTo>
                  <a:pt x="98463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2335" y="1953768"/>
            <a:ext cx="2490470" cy="5492115"/>
          </a:xfrm>
          <a:custGeom>
            <a:avLst/>
            <a:gdLst/>
            <a:ahLst/>
            <a:cxnLst/>
            <a:rect l="l" t="t" r="r" b="b"/>
            <a:pathLst>
              <a:path w="2490470" h="5492115">
                <a:moveTo>
                  <a:pt x="2408047" y="1074165"/>
                </a:moveTo>
                <a:lnTo>
                  <a:pt x="81915" y="1074165"/>
                </a:lnTo>
                <a:lnTo>
                  <a:pt x="50038" y="1067689"/>
                </a:lnTo>
                <a:lnTo>
                  <a:pt x="24003" y="1050163"/>
                </a:lnTo>
                <a:lnTo>
                  <a:pt x="6477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7" y="50037"/>
                </a:lnTo>
                <a:lnTo>
                  <a:pt x="24003" y="24002"/>
                </a:lnTo>
                <a:lnTo>
                  <a:pt x="50038" y="6476"/>
                </a:lnTo>
                <a:lnTo>
                  <a:pt x="81915" y="0"/>
                </a:lnTo>
                <a:lnTo>
                  <a:pt x="2408047" y="0"/>
                </a:lnTo>
                <a:lnTo>
                  <a:pt x="2439797" y="6476"/>
                </a:lnTo>
                <a:lnTo>
                  <a:pt x="2465832" y="24002"/>
                </a:lnTo>
                <a:lnTo>
                  <a:pt x="2483485" y="50037"/>
                </a:lnTo>
                <a:lnTo>
                  <a:pt x="2489962" y="81787"/>
                </a:lnTo>
                <a:lnTo>
                  <a:pt x="2489962" y="992377"/>
                </a:lnTo>
                <a:lnTo>
                  <a:pt x="2483485" y="1024127"/>
                </a:lnTo>
                <a:lnTo>
                  <a:pt x="2465832" y="1050163"/>
                </a:lnTo>
                <a:lnTo>
                  <a:pt x="2439797" y="1067689"/>
                </a:lnTo>
                <a:lnTo>
                  <a:pt x="2408047" y="1074165"/>
                </a:lnTo>
                <a:close/>
              </a:path>
              <a:path w="2490470" h="5492115">
                <a:moveTo>
                  <a:pt x="2408047" y="2178939"/>
                </a:moveTo>
                <a:lnTo>
                  <a:pt x="81915" y="2178939"/>
                </a:lnTo>
                <a:lnTo>
                  <a:pt x="50038" y="2172462"/>
                </a:lnTo>
                <a:lnTo>
                  <a:pt x="24003" y="2154936"/>
                </a:lnTo>
                <a:lnTo>
                  <a:pt x="6477" y="2128901"/>
                </a:lnTo>
                <a:lnTo>
                  <a:pt x="0" y="2097151"/>
                </a:lnTo>
                <a:lnTo>
                  <a:pt x="0" y="1186688"/>
                </a:lnTo>
                <a:lnTo>
                  <a:pt x="6477" y="1154938"/>
                </a:lnTo>
                <a:lnTo>
                  <a:pt x="24003" y="1128902"/>
                </a:lnTo>
                <a:lnTo>
                  <a:pt x="50038" y="1111377"/>
                </a:lnTo>
                <a:lnTo>
                  <a:pt x="81915" y="1104900"/>
                </a:lnTo>
                <a:lnTo>
                  <a:pt x="2408047" y="1104900"/>
                </a:lnTo>
                <a:lnTo>
                  <a:pt x="2439797" y="1111377"/>
                </a:lnTo>
                <a:lnTo>
                  <a:pt x="2465832" y="1128902"/>
                </a:lnTo>
                <a:lnTo>
                  <a:pt x="2483485" y="1154938"/>
                </a:lnTo>
                <a:lnTo>
                  <a:pt x="2489962" y="1186688"/>
                </a:lnTo>
                <a:lnTo>
                  <a:pt x="2489962" y="2097151"/>
                </a:lnTo>
                <a:lnTo>
                  <a:pt x="2483485" y="2128901"/>
                </a:lnTo>
                <a:lnTo>
                  <a:pt x="2465832" y="2154936"/>
                </a:lnTo>
                <a:lnTo>
                  <a:pt x="2439797" y="2172462"/>
                </a:lnTo>
                <a:lnTo>
                  <a:pt x="2408047" y="2178939"/>
                </a:lnTo>
                <a:close/>
              </a:path>
              <a:path w="2490470" h="5492115">
                <a:moveTo>
                  <a:pt x="2408047" y="3283839"/>
                </a:moveTo>
                <a:lnTo>
                  <a:pt x="81915" y="3283839"/>
                </a:lnTo>
                <a:lnTo>
                  <a:pt x="50038" y="3277362"/>
                </a:lnTo>
                <a:lnTo>
                  <a:pt x="24003" y="3259709"/>
                </a:lnTo>
                <a:lnTo>
                  <a:pt x="6477" y="3233674"/>
                </a:lnTo>
                <a:lnTo>
                  <a:pt x="0" y="3201924"/>
                </a:lnTo>
                <a:lnTo>
                  <a:pt x="0" y="2290064"/>
                </a:lnTo>
                <a:lnTo>
                  <a:pt x="6477" y="2258314"/>
                </a:lnTo>
                <a:lnTo>
                  <a:pt x="24003" y="2232152"/>
                </a:lnTo>
                <a:lnTo>
                  <a:pt x="50038" y="2214626"/>
                </a:lnTo>
                <a:lnTo>
                  <a:pt x="81915" y="2208149"/>
                </a:lnTo>
                <a:lnTo>
                  <a:pt x="2408047" y="2208149"/>
                </a:lnTo>
                <a:lnTo>
                  <a:pt x="2439797" y="2214626"/>
                </a:lnTo>
                <a:lnTo>
                  <a:pt x="2465832" y="2232152"/>
                </a:lnTo>
                <a:lnTo>
                  <a:pt x="2483485" y="2258314"/>
                </a:lnTo>
                <a:lnTo>
                  <a:pt x="2489962" y="2290064"/>
                </a:lnTo>
                <a:lnTo>
                  <a:pt x="2489962" y="3201924"/>
                </a:lnTo>
                <a:lnTo>
                  <a:pt x="2483485" y="3233674"/>
                </a:lnTo>
                <a:lnTo>
                  <a:pt x="2465832" y="3259709"/>
                </a:lnTo>
                <a:lnTo>
                  <a:pt x="2439797" y="3277362"/>
                </a:lnTo>
                <a:lnTo>
                  <a:pt x="2408047" y="3283839"/>
                </a:lnTo>
                <a:close/>
              </a:path>
              <a:path w="2490470" h="5492115">
                <a:moveTo>
                  <a:pt x="2408047" y="4387138"/>
                </a:moveTo>
                <a:lnTo>
                  <a:pt x="81915" y="4387138"/>
                </a:lnTo>
                <a:lnTo>
                  <a:pt x="50038" y="4380687"/>
                </a:lnTo>
                <a:lnTo>
                  <a:pt x="24003" y="4363110"/>
                </a:lnTo>
                <a:lnTo>
                  <a:pt x="6477" y="4337050"/>
                </a:lnTo>
                <a:lnTo>
                  <a:pt x="0" y="4305300"/>
                </a:lnTo>
                <a:lnTo>
                  <a:pt x="0" y="3394837"/>
                </a:lnTo>
                <a:lnTo>
                  <a:pt x="6477" y="3363087"/>
                </a:lnTo>
                <a:lnTo>
                  <a:pt x="24003" y="3337052"/>
                </a:lnTo>
                <a:lnTo>
                  <a:pt x="50038" y="3319526"/>
                </a:lnTo>
                <a:lnTo>
                  <a:pt x="81915" y="3313049"/>
                </a:lnTo>
                <a:lnTo>
                  <a:pt x="2408047" y="3313049"/>
                </a:lnTo>
                <a:lnTo>
                  <a:pt x="2439797" y="3319526"/>
                </a:lnTo>
                <a:lnTo>
                  <a:pt x="2465832" y="3337052"/>
                </a:lnTo>
                <a:lnTo>
                  <a:pt x="2483485" y="3363087"/>
                </a:lnTo>
                <a:lnTo>
                  <a:pt x="2489962" y="3394837"/>
                </a:lnTo>
                <a:lnTo>
                  <a:pt x="2489962" y="4305300"/>
                </a:lnTo>
                <a:lnTo>
                  <a:pt x="2483485" y="4337050"/>
                </a:lnTo>
                <a:lnTo>
                  <a:pt x="2465832" y="4363110"/>
                </a:lnTo>
                <a:lnTo>
                  <a:pt x="2439797" y="4380687"/>
                </a:lnTo>
                <a:lnTo>
                  <a:pt x="2408047" y="4387138"/>
                </a:lnTo>
                <a:close/>
              </a:path>
              <a:path w="2490470" h="5492115">
                <a:moveTo>
                  <a:pt x="2408047" y="5491975"/>
                </a:moveTo>
                <a:lnTo>
                  <a:pt x="81915" y="5491975"/>
                </a:lnTo>
                <a:lnTo>
                  <a:pt x="50038" y="5485511"/>
                </a:lnTo>
                <a:lnTo>
                  <a:pt x="24003" y="5467908"/>
                </a:lnTo>
                <a:lnTo>
                  <a:pt x="6477" y="5441861"/>
                </a:lnTo>
                <a:lnTo>
                  <a:pt x="0" y="5410060"/>
                </a:lnTo>
                <a:lnTo>
                  <a:pt x="0" y="4498263"/>
                </a:lnTo>
                <a:lnTo>
                  <a:pt x="6477" y="4466463"/>
                </a:lnTo>
                <a:lnTo>
                  <a:pt x="24003" y="4440415"/>
                </a:lnTo>
                <a:lnTo>
                  <a:pt x="50038" y="4422813"/>
                </a:lnTo>
                <a:lnTo>
                  <a:pt x="81915" y="4416348"/>
                </a:lnTo>
                <a:lnTo>
                  <a:pt x="2408047" y="4416348"/>
                </a:lnTo>
                <a:lnTo>
                  <a:pt x="2439797" y="4422813"/>
                </a:lnTo>
                <a:lnTo>
                  <a:pt x="2465832" y="4440415"/>
                </a:lnTo>
                <a:lnTo>
                  <a:pt x="2483485" y="4466463"/>
                </a:lnTo>
                <a:lnTo>
                  <a:pt x="2489962" y="4498263"/>
                </a:lnTo>
                <a:lnTo>
                  <a:pt x="2489962" y="5410060"/>
                </a:lnTo>
                <a:lnTo>
                  <a:pt x="2483485" y="5441861"/>
                </a:lnTo>
                <a:lnTo>
                  <a:pt x="2465832" y="5467908"/>
                </a:lnTo>
                <a:lnTo>
                  <a:pt x="2439797" y="5485511"/>
                </a:lnTo>
                <a:lnTo>
                  <a:pt x="2408047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7788" y="1953768"/>
            <a:ext cx="2023745" cy="5492115"/>
          </a:xfrm>
          <a:custGeom>
            <a:avLst/>
            <a:gdLst/>
            <a:ahLst/>
            <a:cxnLst/>
            <a:rect l="l" t="t" r="r" b="b"/>
            <a:pathLst>
              <a:path w="2023745" h="5492115">
                <a:moveTo>
                  <a:pt x="1949958" y="1074165"/>
                </a:moveTo>
                <a:lnTo>
                  <a:pt x="73787" y="1074165"/>
                </a:lnTo>
                <a:lnTo>
                  <a:pt x="45212" y="1068324"/>
                </a:lnTo>
                <a:lnTo>
                  <a:pt x="21716" y="1052449"/>
                </a:lnTo>
                <a:lnTo>
                  <a:pt x="5841" y="1029081"/>
                </a:lnTo>
                <a:lnTo>
                  <a:pt x="0" y="1000378"/>
                </a:lnTo>
                <a:lnTo>
                  <a:pt x="0" y="73787"/>
                </a:lnTo>
                <a:lnTo>
                  <a:pt x="5841" y="45085"/>
                </a:lnTo>
                <a:lnTo>
                  <a:pt x="21716" y="21716"/>
                </a:lnTo>
                <a:lnTo>
                  <a:pt x="45212" y="5841"/>
                </a:lnTo>
                <a:lnTo>
                  <a:pt x="73787" y="0"/>
                </a:lnTo>
                <a:lnTo>
                  <a:pt x="1949958" y="0"/>
                </a:lnTo>
                <a:lnTo>
                  <a:pt x="1978533" y="5841"/>
                </a:lnTo>
                <a:lnTo>
                  <a:pt x="2002027" y="21716"/>
                </a:lnTo>
                <a:lnTo>
                  <a:pt x="2017902" y="45085"/>
                </a:lnTo>
                <a:lnTo>
                  <a:pt x="2023745" y="73787"/>
                </a:lnTo>
                <a:lnTo>
                  <a:pt x="2023745" y="1000378"/>
                </a:lnTo>
                <a:lnTo>
                  <a:pt x="2017902" y="1029081"/>
                </a:lnTo>
                <a:lnTo>
                  <a:pt x="2002027" y="1052449"/>
                </a:lnTo>
                <a:lnTo>
                  <a:pt x="1978533" y="1068324"/>
                </a:lnTo>
                <a:lnTo>
                  <a:pt x="1949958" y="1074165"/>
                </a:lnTo>
                <a:close/>
              </a:path>
              <a:path w="2023745" h="5492115">
                <a:moveTo>
                  <a:pt x="1949958" y="2178939"/>
                </a:moveTo>
                <a:lnTo>
                  <a:pt x="73787" y="2178939"/>
                </a:lnTo>
                <a:lnTo>
                  <a:pt x="45212" y="2173097"/>
                </a:lnTo>
                <a:lnTo>
                  <a:pt x="21716" y="2157222"/>
                </a:lnTo>
                <a:lnTo>
                  <a:pt x="5841" y="2133854"/>
                </a:lnTo>
                <a:lnTo>
                  <a:pt x="0" y="2105152"/>
                </a:lnTo>
                <a:lnTo>
                  <a:pt x="0" y="1178687"/>
                </a:lnTo>
                <a:lnTo>
                  <a:pt x="5841" y="1149985"/>
                </a:lnTo>
                <a:lnTo>
                  <a:pt x="21716" y="1126616"/>
                </a:lnTo>
                <a:lnTo>
                  <a:pt x="45212" y="1110741"/>
                </a:lnTo>
                <a:lnTo>
                  <a:pt x="73787" y="1104900"/>
                </a:lnTo>
                <a:lnTo>
                  <a:pt x="1949958" y="1104900"/>
                </a:lnTo>
                <a:lnTo>
                  <a:pt x="1978533" y="1110741"/>
                </a:lnTo>
                <a:lnTo>
                  <a:pt x="2002027" y="1126616"/>
                </a:lnTo>
                <a:lnTo>
                  <a:pt x="2017902" y="1149985"/>
                </a:lnTo>
                <a:lnTo>
                  <a:pt x="2023745" y="1178687"/>
                </a:lnTo>
                <a:lnTo>
                  <a:pt x="2023745" y="2105152"/>
                </a:lnTo>
                <a:lnTo>
                  <a:pt x="2017902" y="2133854"/>
                </a:lnTo>
                <a:lnTo>
                  <a:pt x="2002027" y="2157222"/>
                </a:lnTo>
                <a:lnTo>
                  <a:pt x="1978533" y="2173097"/>
                </a:lnTo>
                <a:lnTo>
                  <a:pt x="1949958" y="2178939"/>
                </a:lnTo>
                <a:close/>
              </a:path>
              <a:path w="2023745" h="5492115">
                <a:moveTo>
                  <a:pt x="1949958" y="3283839"/>
                </a:moveTo>
                <a:lnTo>
                  <a:pt x="73787" y="3283839"/>
                </a:lnTo>
                <a:lnTo>
                  <a:pt x="45212" y="3277997"/>
                </a:lnTo>
                <a:lnTo>
                  <a:pt x="21716" y="3262122"/>
                </a:lnTo>
                <a:lnTo>
                  <a:pt x="5841" y="3238627"/>
                </a:lnTo>
                <a:lnTo>
                  <a:pt x="0" y="3209925"/>
                </a:lnTo>
                <a:lnTo>
                  <a:pt x="0" y="2281936"/>
                </a:lnTo>
                <a:lnTo>
                  <a:pt x="5841" y="2253361"/>
                </a:lnTo>
                <a:lnTo>
                  <a:pt x="21716" y="2229866"/>
                </a:lnTo>
                <a:lnTo>
                  <a:pt x="45212" y="2213991"/>
                </a:lnTo>
                <a:lnTo>
                  <a:pt x="73787" y="2208149"/>
                </a:lnTo>
                <a:lnTo>
                  <a:pt x="1949958" y="2208149"/>
                </a:lnTo>
                <a:lnTo>
                  <a:pt x="1978533" y="2213991"/>
                </a:lnTo>
                <a:lnTo>
                  <a:pt x="2002027" y="2229866"/>
                </a:lnTo>
                <a:lnTo>
                  <a:pt x="2017902" y="2253361"/>
                </a:lnTo>
                <a:lnTo>
                  <a:pt x="2023745" y="2281936"/>
                </a:lnTo>
                <a:lnTo>
                  <a:pt x="2023745" y="3209925"/>
                </a:lnTo>
                <a:lnTo>
                  <a:pt x="2017902" y="3238627"/>
                </a:lnTo>
                <a:lnTo>
                  <a:pt x="2002027" y="3262122"/>
                </a:lnTo>
                <a:lnTo>
                  <a:pt x="1978533" y="3277997"/>
                </a:lnTo>
                <a:lnTo>
                  <a:pt x="1949958" y="3283839"/>
                </a:lnTo>
                <a:close/>
              </a:path>
              <a:path w="2023745" h="5492115">
                <a:moveTo>
                  <a:pt x="1949958" y="4387138"/>
                </a:moveTo>
                <a:lnTo>
                  <a:pt x="73787" y="4387138"/>
                </a:lnTo>
                <a:lnTo>
                  <a:pt x="45212" y="4381322"/>
                </a:lnTo>
                <a:lnTo>
                  <a:pt x="21716" y="4365472"/>
                </a:lnTo>
                <a:lnTo>
                  <a:pt x="5841" y="4342003"/>
                </a:lnTo>
                <a:lnTo>
                  <a:pt x="0" y="4313301"/>
                </a:lnTo>
                <a:lnTo>
                  <a:pt x="0" y="3386836"/>
                </a:lnTo>
                <a:lnTo>
                  <a:pt x="5841" y="3358134"/>
                </a:lnTo>
                <a:lnTo>
                  <a:pt x="21716" y="3334766"/>
                </a:lnTo>
                <a:lnTo>
                  <a:pt x="45212" y="3318891"/>
                </a:lnTo>
                <a:lnTo>
                  <a:pt x="73787" y="3313049"/>
                </a:lnTo>
                <a:lnTo>
                  <a:pt x="1949958" y="3313049"/>
                </a:lnTo>
                <a:lnTo>
                  <a:pt x="1978533" y="3318891"/>
                </a:lnTo>
                <a:lnTo>
                  <a:pt x="2002027" y="3334766"/>
                </a:lnTo>
                <a:lnTo>
                  <a:pt x="2017902" y="3358134"/>
                </a:lnTo>
                <a:lnTo>
                  <a:pt x="2023745" y="3386836"/>
                </a:lnTo>
                <a:lnTo>
                  <a:pt x="2023745" y="4313301"/>
                </a:lnTo>
                <a:lnTo>
                  <a:pt x="2017902" y="4342003"/>
                </a:lnTo>
                <a:lnTo>
                  <a:pt x="2002027" y="4365472"/>
                </a:lnTo>
                <a:lnTo>
                  <a:pt x="1978533" y="4381322"/>
                </a:lnTo>
                <a:lnTo>
                  <a:pt x="1949958" y="4387138"/>
                </a:lnTo>
                <a:close/>
              </a:path>
              <a:path w="2023745" h="5492115">
                <a:moveTo>
                  <a:pt x="1949958" y="5491975"/>
                </a:moveTo>
                <a:lnTo>
                  <a:pt x="73787" y="5491975"/>
                </a:lnTo>
                <a:lnTo>
                  <a:pt x="45212" y="5486146"/>
                </a:lnTo>
                <a:lnTo>
                  <a:pt x="21716" y="5470283"/>
                </a:lnTo>
                <a:lnTo>
                  <a:pt x="5841" y="5446801"/>
                </a:lnTo>
                <a:lnTo>
                  <a:pt x="0" y="5418124"/>
                </a:lnTo>
                <a:lnTo>
                  <a:pt x="0" y="4490212"/>
                </a:lnTo>
                <a:lnTo>
                  <a:pt x="5841" y="4461522"/>
                </a:lnTo>
                <a:lnTo>
                  <a:pt x="21716" y="4438040"/>
                </a:lnTo>
                <a:lnTo>
                  <a:pt x="45212" y="4422178"/>
                </a:lnTo>
                <a:lnTo>
                  <a:pt x="73787" y="4416348"/>
                </a:lnTo>
                <a:lnTo>
                  <a:pt x="1949958" y="4416348"/>
                </a:lnTo>
                <a:lnTo>
                  <a:pt x="1978533" y="4422178"/>
                </a:lnTo>
                <a:lnTo>
                  <a:pt x="2002027" y="4438040"/>
                </a:lnTo>
                <a:lnTo>
                  <a:pt x="2017902" y="4461522"/>
                </a:lnTo>
                <a:lnTo>
                  <a:pt x="2023745" y="4490212"/>
                </a:lnTo>
                <a:lnTo>
                  <a:pt x="2023745" y="5418124"/>
                </a:lnTo>
                <a:lnTo>
                  <a:pt x="2017902" y="5446801"/>
                </a:lnTo>
                <a:lnTo>
                  <a:pt x="2002027" y="5470283"/>
                </a:lnTo>
                <a:lnTo>
                  <a:pt x="1978533" y="5486146"/>
                </a:lnTo>
                <a:lnTo>
                  <a:pt x="1949958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89915" y="1319784"/>
            <a:ext cx="2514600" cy="400685"/>
            <a:chOff x="89915" y="1319784"/>
            <a:chExt cx="2514600" cy="400685"/>
          </a:xfrm>
        </p:grpSpPr>
        <p:sp>
          <p:nvSpPr>
            <p:cNvPr id="16" name="object 16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1748" y="131978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3" y="400558"/>
                  </a:lnTo>
                  <a:lnTo>
                    <a:pt x="979297" y="397256"/>
                  </a:lnTo>
                  <a:lnTo>
                    <a:pt x="1042543" y="371729"/>
                  </a:lnTo>
                  <a:lnTo>
                    <a:pt x="1390904" y="37211"/>
                  </a:lnTo>
                  <a:lnTo>
                    <a:pt x="1397254" y="25527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22" name="object 22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26" name="object 26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851904" y="1319784"/>
            <a:ext cx="1108075" cy="400685"/>
            <a:chOff x="6851904" y="1319784"/>
            <a:chExt cx="1108075" cy="400685"/>
          </a:xfrm>
        </p:grpSpPr>
        <p:sp>
          <p:nvSpPr>
            <p:cNvPr id="30" name="object 30"/>
            <p:cNvSpPr/>
            <p:nvPr/>
          </p:nvSpPr>
          <p:spPr>
            <a:xfrm>
              <a:off x="6851904" y="131978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6" y="400558"/>
                  </a:lnTo>
                  <a:lnTo>
                    <a:pt x="513079" y="397256"/>
                  </a:lnTo>
                  <a:lnTo>
                    <a:pt x="576326" y="371729"/>
                  </a:lnTo>
                  <a:lnTo>
                    <a:pt x="924687" y="37211"/>
                  </a:lnTo>
                  <a:lnTo>
                    <a:pt x="930910" y="25527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70648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96227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35" name="object 35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988807" y="1319784"/>
            <a:ext cx="2551430" cy="400685"/>
            <a:chOff x="7988807" y="1319784"/>
            <a:chExt cx="2551430" cy="400685"/>
          </a:xfrm>
        </p:grpSpPr>
        <p:sp>
          <p:nvSpPr>
            <p:cNvPr id="39" name="object 39"/>
            <p:cNvSpPr/>
            <p:nvPr/>
          </p:nvSpPr>
          <p:spPr>
            <a:xfrm>
              <a:off x="7988807" y="1319784"/>
              <a:ext cx="2374265" cy="400685"/>
            </a:xfrm>
            <a:custGeom>
              <a:avLst/>
              <a:gdLst/>
              <a:ahLst/>
              <a:cxnLst/>
              <a:rect l="l" t="t" r="r" b="b"/>
              <a:pathLst>
                <a:path w="2374265" h="400685">
                  <a:moveTo>
                    <a:pt x="235178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1637" y="400558"/>
                  </a:lnTo>
                  <a:lnTo>
                    <a:pt x="1956181" y="397256"/>
                  </a:lnTo>
                  <a:lnTo>
                    <a:pt x="2019427" y="371729"/>
                  </a:lnTo>
                  <a:lnTo>
                    <a:pt x="2367661" y="37211"/>
                  </a:lnTo>
                  <a:lnTo>
                    <a:pt x="2373884" y="25527"/>
                  </a:lnTo>
                  <a:lnTo>
                    <a:pt x="2372487" y="13462"/>
                  </a:lnTo>
                  <a:lnTo>
                    <a:pt x="2364613" y="3937"/>
                  </a:lnTo>
                  <a:lnTo>
                    <a:pt x="235178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99582" y="2005711"/>
            <a:ext cx="9639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Portal</a:t>
            </a:r>
            <a:r>
              <a:rPr sz="550" spc="3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4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Transparência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99582" y="2092579"/>
            <a:ext cx="964565" cy="3841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25"/>
              </a:spcBef>
              <a:tabLst>
                <a:tab pos="314325" algn="l"/>
                <a:tab pos="864235" algn="l"/>
              </a:tabLst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	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	de  Brumadinho.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  <a:hlinkClick r:id="rId2"/>
              </a:rPr>
              <a:t>http://transparencia.brum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-10" dirty="0">
                <a:latin typeface="Verdana"/>
                <a:cs typeface="Verdana"/>
              </a:rPr>
              <a:t>adinho.mg.gov.br/Home.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99582" y="2547925"/>
            <a:ext cx="938530" cy="4038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60"/>
              </a:spcBef>
            </a:pPr>
            <a:r>
              <a:rPr sz="550" spc="-1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" dirty="0">
                <a:latin typeface="Verdana"/>
                <a:cs typeface="Verdana"/>
              </a:rPr>
              <a:t>l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ta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v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-</a:t>
            </a:r>
            <a:r>
              <a:rPr sz="550" spc="-10" dirty="0">
                <a:latin typeface="Verdana"/>
                <a:cs typeface="Verdana"/>
              </a:rPr>
              <a:t>Si</a:t>
            </a:r>
            <a:r>
              <a:rPr sz="550" dirty="0">
                <a:latin typeface="Verdana"/>
                <a:cs typeface="Verdana"/>
              </a:rPr>
              <a:t>c:  </a:t>
            </a:r>
            <a:r>
              <a:rPr sz="550" spc="-10" dirty="0">
                <a:latin typeface="Verdana"/>
                <a:cs typeface="Verdana"/>
                <a:hlinkClick r:id="rId2"/>
              </a:rPr>
              <a:t>http://transparencia.brum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adinho.mg.gov.br/Ocorre </a:t>
            </a:r>
            <a:r>
              <a:rPr sz="550" spc="-5" dirty="0">
                <a:latin typeface="Verdana"/>
                <a:cs typeface="Verdana"/>
              </a:rPr>
              <a:t> ncia/Create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5109" y="4598289"/>
            <a:ext cx="962660" cy="2838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03600"/>
              </a:lnSpc>
              <a:spcBef>
                <a:spcPts val="75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E-mail: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  <a:hlinkClick r:id="rId3"/>
              </a:rPr>
              <a:t>ouv</a:t>
            </a:r>
            <a:r>
              <a:rPr sz="550" spc="-20" dirty="0">
                <a:latin typeface="Verdana"/>
                <a:cs typeface="Verdana"/>
                <a:hlinkClick r:id="rId3"/>
              </a:rPr>
              <a:t>i</a:t>
            </a:r>
            <a:r>
              <a:rPr sz="550" spc="-10" dirty="0">
                <a:latin typeface="Verdana"/>
                <a:cs typeface="Verdana"/>
                <a:hlinkClick r:id="rId3"/>
              </a:rPr>
              <a:t>d</a:t>
            </a:r>
            <a:r>
              <a:rPr sz="550" spc="-15" dirty="0">
                <a:latin typeface="Verdana"/>
                <a:cs typeface="Verdana"/>
                <a:hlinkClick r:id="rId3"/>
              </a:rPr>
              <a:t>o</a:t>
            </a:r>
            <a:r>
              <a:rPr sz="550" spc="-10" dirty="0">
                <a:latin typeface="Verdana"/>
                <a:cs typeface="Verdana"/>
                <a:hlinkClick r:id="rId3"/>
              </a:rPr>
              <a:t>r</a:t>
            </a:r>
            <a:r>
              <a:rPr sz="550" spc="-20" dirty="0">
                <a:latin typeface="Verdana"/>
                <a:cs typeface="Verdana"/>
                <a:hlinkClick r:id="rId3"/>
              </a:rPr>
              <a:t>i</a:t>
            </a:r>
            <a:r>
              <a:rPr sz="550" spc="-10" dirty="0">
                <a:latin typeface="Verdana"/>
                <a:cs typeface="Verdana"/>
                <a:hlinkClick r:id="rId3"/>
              </a:rPr>
              <a:t>a</a:t>
            </a:r>
            <a:r>
              <a:rPr sz="550" spc="-15" dirty="0">
                <a:latin typeface="Verdana"/>
                <a:cs typeface="Verdana"/>
                <a:hlinkClick r:id="rId3"/>
              </a:rPr>
              <a:t>@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br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.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g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  <a:hlinkClick r:id="rId3"/>
              </a:rPr>
              <a:t>.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gov.br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81266" y="2416302"/>
            <a:ext cx="7480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55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78726" y="4662678"/>
            <a:ext cx="7480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55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11467" y="5760466"/>
            <a:ext cx="1001394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nte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C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30570" y="3408680"/>
            <a:ext cx="878840" cy="3543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04200"/>
              </a:lnSpc>
              <a:spcBef>
                <a:spcPts val="75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157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º  andar,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Grajaú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–  Brumadinho /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Minas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lang="pt-BR" sz="550" spc="-5" dirty="0">
                <a:solidFill>
                  <a:srgbClr val="1D1D1B"/>
                </a:solidFill>
                <a:latin typeface="Verdana"/>
                <a:cs typeface="Verdana"/>
              </a:rPr>
              <a:t>32.483-120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66913" y="2241550"/>
            <a:ext cx="237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Atendimento  </a:t>
            </a:r>
            <a:r>
              <a:rPr sz="600" spc="10" dirty="0">
                <a:solidFill>
                  <a:srgbClr val="1D1D1B"/>
                </a:solidFill>
                <a:latin typeface="Arial MT"/>
                <a:cs typeface="Arial MT"/>
              </a:rPr>
              <a:t>virtual.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20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ca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iv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Fu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11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Arial MT"/>
                <a:cs typeface="Arial MT"/>
              </a:rPr>
              <a:t>§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§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spc="-5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45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Le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527/201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spc="-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33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º 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612/2021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71061" y="2251964"/>
            <a:ext cx="19418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Segurança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62865" indent="-508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35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Comunicação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r>
              <a:rPr sz="55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andamento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damanifestação.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71061" y="3075203"/>
            <a:ext cx="194818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 algn="just">
              <a:lnSpc>
                <a:spcPct val="108100"/>
              </a:lnSpc>
              <a:spcBef>
                <a:spcPts val="100"/>
              </a:spcBef>
              <a:buSzPct val="77777"/>
              <a:buFont typeface="Arial MT"/>
              <a:buChar char="•"/>
              <a:tabLst>
                <a:tab pos="34290" algn="l"/>
              </a:tabLst>
            </a:pPr>
            <a:r>
              <a:rPr sz="450" dirty="0">
                <a:latin typeface="Verdana"/>
                <a:cs typeface="Verdana"/>
              </a:rPr>
              <a:t>Atendimento</a:t>
            </a:r>
            <a:r>
              <a:rPr sz="450" spc="15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preferencial</a:t>
            </a:r>
            <a:r>
              <a:rPr sz="450" spc="1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para</a:t>
            </a:r>
            <a:r>
              <a:rPr sz="450" spc="1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gestantes,</a:t>
            </a:r>
            <a:r>
              <a:rPr sz="450" spc="1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lactantes</a:t>
            </a:r>
            <a:r>
              <a:rPr sz="450" spc="16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ou </a:t>
            </a:r>
            <a:r>
              <a:rPr sz="450" spc="15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pessoas </a:t>
            </a:r>
            <a:r>
              <a:rPr sz="450" spc="4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com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crianças</a:t>
            </a:r>
            <a:r>
              <a:rPr sz="450" spc="3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de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colo;</a:t>
            </a:r>
            <a:r>
              <a:rPr sz="450" spc="5" dirty="0">
                <a:latin typeface="Verdana"/>
                <a:cs typeface="Verdana"/>
              </a:rPr>
              <a:t> pessoa</a:t>
            </a:r>
            <a:r>
              <a:rPr sz="450" spc="4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idosa</a:t>
            </a:r>
            <a:r>
              <a:rPr sz="450" spc="4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(acima</a:t>
            </a:r>
            <a:r>
              <a:rPr sz="450" dirty="0">
                <a:latin typeface="Verdana"/>
                <a:cs typeface="Verdana"/>
              </a:rPr>
              <a:t> de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60</a:t>
            </a:r>
            <a:r>
              <a:rPr sz="450" spc="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anos </a:t>
            </a:r>
            <a:r>
              <a:rPr sz="450" spc="-1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5" dirty="0">
                <a:latin typeface="Verdana"/>
                <a:cs typeface="Verdana"/>
              </a:rPr>
              <a:t> acima </a:t>
            </a:r>
            <a:r>
              <a:rPr sz="450" dirty="0">
                <a:latin typeface="Verdana"/>
                <a:cs typeface="Verdana"/>
              </a:rPr>
              <a:t>de</a:t>
            </a:r>
            <a:r>
              <a:rPr sz="450" spc="5" dirty="0">
                <a:latin typeface="Verdana"/>
                <a:cs typeface="Verdana"/>
              </a:rPr>
              <a:t> 80 </a:t>
            </a:r>
            <a:r>
              <a:rPr sz="450" spc="-10" dirty="0">
                <a:latin typeface="Verdana"/>
                <a:cs typeface="Verdana"/>
              </a:rPr>
              <a:t>anos); 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5" dirty="0">
                <a:latin typeface="Verdana"/>
                <a:cs typeface="Verdana"/>
              </a:rPr>
              <a:t> portadores  </a:t>
            </a:r>
            <a:r>
              <a:rPr sz="450" dirty="0">
                <a:latin typeface="Verdana"/>
                <a:cs typeface="Verdana"/>
              </a:rPr>
              <a:t>de</a:t>
            </a:r>
            <a:r>
              <a:rPr sz="450" spc="15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necessidades especiais 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(Lei</a:t>
            </a:r>
            <a:r>
              <a:rPr sz="450" spc="-55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nº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10.048/2000,</a:t>
            </a:r>
            <a:r>
              <a:rPr sz="450" spc="1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Lei</a:t>
            </a:r>
            <a:r>
              <a:rPr sz="450" spc="-5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nº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spc="-15" dirty="0">
                <a:latin typeface="Verdana"/>
                <a:cs typeface="Verdana"/>
              </a:rPr>
              <a:t>10.741/2003</a:t>
            </a:r>
            <a:r>
              <a:rPr sz="450" spc="-4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Leinº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spc="-15" dirty="0">
                <a:latin typeface="Verdana"/>
                <a:cs typeface="Verdana"/>
              </a:rPr>
              <a:t>13.466/2017)</a:t>
            </a:r>
            <a:endParaRPr sz="4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spcBef>
                <a:spcPts val="160"/>
              </a:spcBef>
              <a:buSzPct val="77777"/>
              <a:buFont typeface="Arial MT"/>
              <a:buChar char="•"/>
              <a:tabLst>
                <a:tab pos="55880" algn="l"/>
              </a:tabLst>
            </a:pPr>
            <a:r>
              <a:rPr sz="450" dirty="0">
                <a:latin typeface="Verdana"/>
                <a:cs typeface="Verdana"/>
              </a:rPr>
              <a:t>Atendimento</a:t>
            </a:r>
            <a:r>
              <a:rPr sz="450" spc="-1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por</a:t>
            </a:r>
            <a:r>
              <a:rPr sz="450" spc="15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equipeespecializada</a:t>
            </a:r>
            <a:endParaRPr sz="4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SzPct val="77777"/>
              <a:buFont typeface="Arial MT"/>
              <a:buChar char="•"/>
              <a:tabLst>
                <a:tab pos="55880" algn="l"/>
              </a:tabLst>
            </a:pPr>
            <a:r>
              <a:rPr sz="450" dirty="0">
                <a:latin typeface="Verdana"/>
                <a:cs typeface="Verdana"/>
              </a:rPr>
              <a:t>Atend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mento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spc="15" dirty="0">
                <a:latin typeface="Verdana"/>
                <a:cs typeface="Verdana"/>
              </a:rPr>
              <a:t>e</a:t>
            </a:r>
            <a:r>
              <a:rPr sz="450" spc="5" dirty="0">
                <a:latin typeface="Verdana"/>
                <a:cs typeface="Verdana"/>
              </a:rPr>
              <a:t>m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dirty="0">
                <a:latin typeface="Verdana"/>
                <a:cs typeface="Verdana"/>
              </a:rPr>
              <a:t>ocal</a:t>
            </a:r>
            <a:r>
              <a:rPr sz="450" spc="-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ap</a:t>
            </a:r>
            <a:r>
              <a:rPr sz="450" spc="-5" dirty="0">
                <a:latin typeface="Verdana"/>
                <a:cs typeface="Verdana"/>
              </a:rPr>
              <a:t>r</a:t>
            </a:r>
            <a:r>
              <a:rPr sz="450" dirty="0">
                <a:latin typeface="Verdana"/>
                <a:cs typeface="Verdana"/>
              </a:rPr>
              <a:t>op</a:t>
            </a:r>
            <a:r>
              <a:rPr sz="450" spc="-5" dirty="0">
                <a:latin typeface="Verdana"/>
                <a:cs typeface="Verdana"/>
              </a:rPr>
              <a:t>r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ado</a:t>
            </a:r>
            <a:endParaRPr sz="450">
              <a:latin typeface="Verdana"/>
              <a:cs typeface="Verdana"/>
            </a:endParaRPr>
          </a:p>
          <a:p>
            <a:pPr marL="12700" marR="95885">
              <a:lnSpc>
                <a:spcPct val="100000"/>
              </a:lnSpc>
              <a:buSzPct val="77777"/>
              <a:buFont typeface="Arial MT"/>
              <a:buChar char="•"/>
              <a:tabLst>
                <a:tab pos="34290" algn="l"/>
              </a:tabLst>
            </a:pPr>
            <a:r>
              <a:rPr sz="450" spc="10" dirty="0">
                <a:latin typeface="Verdana"/>
                <a:cs typeface="Verdana"/>
              </a:rPr>
              <a:t>Obtenção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de</a:t>
            </a:r>
            <a:r>
              <a:rPr sz="450" dirty="0">
                <a:latin typeface="Verdana"/>
                <a:cs typeface="Verdana"/>
              </a:rPr>
              <a:t> orientação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2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explicação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sob </a:t>
            </a:r>
            <a:r>
              <a:rPr sz="450" dirty="0">
                <a:latin typeface="Verdana"/>
                <a:cs typeface="Verdana"/>
              </a:rPr>
              <a:t>o</a:t>
            </a:r>
            <a:r>
              <a:rPr sz="450" spc="5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direito </a:t>
            </a:r>
            <a:r>
              <a:rPr sz="450" spc="10" dirty="0">
                <a:latin typeface="Verdana"/>
                <a:cs typeface="Verdana"/>
              </a:rPr>
              <a:t>de</a:t>
            </a:r>
            <a:r>
              <a:rPr sz="45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acesso </a:t>
            </a:r>
            <a:r>
              <a:rPr sz="450" spc="-1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à </a:t>
            </a:r>
            <a:r>
              <a:rPr sz="450" spc="3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i</a:t>
            </a:r>
            <a:r>
              <a:rPr sz="450" spc="10" dirty="0">
                <a:latin typeface="Verdana"/>
                <a:cs typeface="Verdana"/>
              </a:rPr>
              <a:t>n</a:t>
            </a:r>
            <a:r>
              <a:rPr sz="450" spc="5" dirty="0">
                <a:latin typeface="Verdana"/>
                <a:cs typeface="Verdana"/>
              </a:rPr>
              <a:t>f</a:t>
            </a:r>
            <a:r>
              <a:rPr sz="450" spc="10" dirty="0">
                <a:latin typeface="Verdana"/>
                <a:cs typeface="Verdana"/>
              </a:rPr>
              <a:t>o</a:t>
            </a:r>
            <a:r>
              <a:rPr sz="450" spc="5" dirty="0">
                <a:latin typeface="Verdana"/>
                <a:cs typeface="Verdana"/>
              </a:rPr>
              <a:t>r</a:t>
            </a:r>
            <a:r>
              <a:rPr sz="450" spc="15" dirty="0">
                <a:latin typeface="Verdana"/>
                <a:cs typeface="Verdana"/>
              </a:rPr>
              <a:t>m</a:t>
            </a:r>
            <a:r>
              <a:rPr sz="450" dirty="0">
                <a:latin typeface="Verdana"/>
                <a:cs typeface="Verdana"/>
              </a:rPr>
              <a:t>ação</a:t>
            </a:r>
            <a:r>
              <a:rPr sz="450" spc="3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d</a:t>
            </a:r>
            <a:r>
              <a:rPr sz="450" spc="5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sp</a:t>
            </a:r>
            <a:r>
              <a:rPr sz="450" spc="10" dirty="0">
                <a:latin typeface="Verdana"/>
                <a:cs typeface="Verdana"/>
              </a:rPr>
              <a:t>o</a:t>
            </a:r>
            <a:r>
              <a:rPr sz="450" spc="-5" dirty="0">
                <a:latin typeface="Verdana"/>
                <a:cs typeface="Verdana"/>
              </a:rPr>
              <a:t>n</a:t>
            </a:r>
            <a:r>
              <a:rPr sz="450" spc="-10" dirty="0">
                <a:latin typeface="Verdana"/>
                <a:cs typeface="Verdana"/>
              </a:rPr>
              <a:t>ív</a:t>
            </a:r>
            <a:r>
              <a:rPr sz="450" dirty="0">
                <a:latin typeface="Verdana"/>
                <a:cs typeface="Verdana"/>
              </a:rPr>
              <a:t>el</a:t>
            </a:r>
            <a:r>
              <a:rPr sz="450" spc="-6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-7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Ou</a:t>
            </a:r>
            <a:r>
              <a:rPr sz="450" spc="5" dirty="0">
                <a:latin typeface="Verdana"/>
                <a:cs typeface="Verdana"/>
              </a:rPr>
              <a:t>vi</a:t>
            </a:r>
            <a:r>
              <a:rPr sz="450" dirty="0">
                <a:latin typeface="Verdana"/>
                <a:cs typeface="Verdana"/>
              </a:rPr>
              <a:t>do</a:t>
            </a:r>
            <a:r>
              <a:rPr sz="450" spc="-5" dirty="0">
                <a:latin typeface="Verdana"/>
                <a:cs typeface="Verdana"/>
              </a:rPr>
              <a:t>r</a:t>
            </a:r>
            <a:r>
              <a:rPr sz="450" spc="5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a</a:t>
            </a:r>
            <a:endParaRPr sz="450">
              <a:latin typeface="Verdana"/>
              <a:cs typeface="Verdana"/>
            </a:endParaRPr>
          </a:p>
          <a:p>
            <a:pPr marL="42545" marR="189230" indent="-30480">
              <a:lnSpc>
                <a:spcPct val="104400"/>
              </a:lnSpc>
              <a:spcBef>
                <a:spcPts val="45"/>
              </a:spcBef>
              <a:buSzPct val="77777"/>
              <a:buChar char="•"/>
              <a:tabLst>
                <a:tab pos="45085" algn="l"/>
              </a:tabLst>
            </a:pPr>
            <a:r>
              <a:rPr sz="450" spc="-5" dirty="0">
                <a:latin typeface="Verdana"/>
                <a:cs typeface="Verdana"/>
              </a:rPr>
              <a:t>Registro</a:t>
            </a:r>
            <a:r>
              <a:rPr sz="450" spc="2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do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pedido</a:t>
            </a:r>
            <a:r>
              <a:rPr sz="450" spc="4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de</a:t>
            </a:r>
            <a:r>
              <a:rPr sz="450" spc="30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acesso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à</a:t>
            </a:r>
            <a:r>
              <a:rPr sz="450" spc="3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informação</a:t>
            </a:r>
            <a:r>
              <a:rPr sz="450" spc="10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no</a:t>
            </a:r>
            <a:r>
              <a:rPr sz="450" spc="7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formulário </a:t>
            </a:r>
            <a:r>
              <a:rPr sz="450" spc="-14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eletrônico</a:t>
            </a:r>
            <a:endParaRPr sz="450">
              <a:latin typeface="Verdana"/>
              <a:cs typeface="Verdana"/>
            </a:endParaRPr>
          </a:p>
          <a:p>
            <a:pPr marL="66040" indent="-53340">
              <a:lnSpc>
                <a:spcPct val="100000"/>
              </a:lnSpc>
              <a:spcBef>
                <a:spcPts val="50"/>
              </a:spcBef>
              <a:buSzPct val="77777"/>
              <a:buChar char="•"/>
              <a:tabLst>
                <a:tab pos="66040" algn="l"/>
              </a:tabLst>
            </a:pPr>
            <a:r>
              <a:rPr sz="450" spc="-10" dirty="0">
                <a:latin typeface="Verdana"/>
                <a:cs typeface="Verdana"/>
              </a:rPr>
              <a:t>Recebimento,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ao</a:t>
            </a:r>
            <a:r>
              <a:rPr sz="450" spc="-5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final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do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atendimento,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do</a:t>
            </a:r>
            <a:r>
              <a:rPr sz="450" spc="-1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número</a:t>
            </a:r>
            <a:r>
              <a:rPr sz="450" spc="-3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de</a:t>
            </a:r>
            <a:r>
              <a:rPr sz="450" spc="-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protocolo</a:t>
            </a:r>
            <a:endParaRPr sz="4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450" dirty="0">
                <a:latin typeface="Verdana"/>
                <a:cs typeface="Verdana"/>
              </a:rPr>
              <a:t>Restrição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de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acesso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-1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dados</a:t>
            </a:r>
            <a:r>
              <a:rPr sz="450" dirty="0">
                <a:latin typeface="Verdana"/>
                <a:cs typeface="Verdana"/>
              </a:rPr>
              <a:t> pessoais</a:t>
            </a:r>
            <a:r>
              <a:rPr sz="450" spc="1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sensíveis</a:t>
            </a:r>
            <a:endParaRPr sz="4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450" spc="10" dirty="0">
                <a:latin typeface="Verdana"/>
                <a:cs typeface="Verdana"/>
              </a:rPr>
              <a:t>Comunicação  </a:t>
            </a:r>
            <a:r>
              <a:rPr sz="450" spc="6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por  </a:t>
            </a:r>
            <a:r>
              <a:rPr sz="450" spc="114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e-mail</a:t>
            </a:r>
            <a:r>
              <a:rPr sz="450" spc="39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ou  </a:t>
            </a:r>
            <a:r>
              <a:rPr sz="450" spc="100" dirty="0">
                <a:latin typeface="Verdana"/>
                <a:cs typeface="Verdana"/>
              </a:rPr>
              <a:t> </a:t>
            </a:r>
            <a:r>
              <a:rPr sz="450" spc="5" dirty="0">
                <a:latin typeface="Verdana"/>
                <a:cs typeface="Verdana"/>
              </a:rPr>
              <a:t>correspondência  </a:t>
            </a:r>
            <a:r>
              <a:rPr sz="450" spc="10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sobre  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o</a:t>
            </a:r>
            <a:endParaRPr sz="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latin typeface="Verdana"/>
                <a:cs typeface="Verdana"/>
              </a:rPr>
              <a:t>andamento</a:t>
            </a:r>
            <a:r>
              <a:rPr sz="450" spc="18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da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manifestação.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894076" y="833624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69">
                <a:moveTo>
                  <a:pt x="6576059" y="0"/>
                </a:moveTo>
                <a:lnTo>
                  <a:pt x="0" y="0"/>
                </a:lnTo>
                <a:lnTo>
                  <a:pt x="0" y="39246"/>
                </a:lnTo>
                <a:lnTo>
                  <a:pt x="6576059" y="39246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970528" y="896821"/>
            <a:ext cx="49575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Acesso</a:t>
            </a:r>
            <a:r>
              <a:rPr sz="2000" b="1" spc="-1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à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Informação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(e-SIC)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35707" y="6825793"/>
            <a:ext cx="7105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Telefone/WhatsApp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72997" y="3115818"/>
            <a:ext cx="1227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eve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rá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cont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obrigatoriamente: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72997" y="3361217"/>
            <a:ext cx="1499235" cy="119253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3655" indent="-21590" algn="just">
              <a:lnSpc>
                <a:spcPct val="100000"/>
              </a:lnSpc>
              <a:spcBef>
                <a:spcPts val="150"/>
              </a:spcBef>
              <a:buSzPct val="63636"/>
              <a:buFont typeface="Arial MT"/>
              <a:buChar char="•"/>
              <a:tabLst>
                <a:tab pos="3429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Especificação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forma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clara</a:t>
            </a:r>
            <a:r>
              <a:rPr sz="550" spc="2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precisa</a:t>
            </a:r>
            <a:endParaRPr sz="5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ormação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q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endParaRPr sz="550">
              <a:latin typeface="Verdana"/>
              <a:cs typeface="Verdana"/>
            </a:endParaRPr>
          </a:p>
          <a:p>
            <a:pPr marL="12700" marR="64135" algn="just">
              <a:lnSpc>
                <a:spcPct val="106800"/>
              </a:lnSpc>
              <a:spcBef>
                <a:spcPts val="5"/>
              </a:spcBef>
              <a:buSzPct val="63636"/>
              <a:buFont typeface="Arial MT"/>
              <a:buChar char="•"/>
              <a:tabLst>
                <a:tab pos="3429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a)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Pessoa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fìsica: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nome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completo,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qualificação,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CPF,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documento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identificação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respectivo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órgão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emissor,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endereço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físico</a:t>
            </a:r>
            <a:r>
              <a:rPr sz="55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eletrônico;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endParaRPr sz="550">
              <a:latin typeface="Verdana"/>
              <a:cs typeface="Verdana"/>
            </a:endParaRPr>
          </a:p>
          <a:p>
            <a:pPr marL="12700" marR="8890" algn="just">
              <a:lnSpc>
                <a:spcPct val="106900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b)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Pessoa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Jurídica: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CNPJ,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razão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social,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endereço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físico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eletrônico.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(Fundamento: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n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2.612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03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setembro de</a:t>
            </a:r>
            <a:r>
              <a:rPr sz="550" spc="1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2021: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dispõe,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âmbito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do Poder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Executivo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Municipal,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sobre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informação).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72997" y="4618151"/>
            <a:ext cx="141795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OBS: NÃO SERÃO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ACEITOS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PEDIDOS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INFORMAÇÃO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ANÔNIMA.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2997" y="4890947"/>
            <a:ext cx="1451610" cy="20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ão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rão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0" dirty="0">
                <a:latin typeface="Verdana"/>
                <a:cs typeface="Verdana"/>
              </a:rPr>
              <a:t>did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10" dirty="0">
                <a:latin typeface="Verdana"/>
                <a:cs typeface="Verdana"/>
              </a:rPr>
              <a:t>id</a:t>
            </a:r>
            <a:r>
              <a:rPr sz="550" dirty="0">
                <a:latin typeface="Verdana"/>
                <a:cs typeface="Verdana"/>
              </a:rPr>
              <a:t>os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-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ac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sso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à  </a:t>
            </a:r>
            <a:r>
              <a:rPr sz="550" spc="-5" dirty="0">
                <a:latin typeface="Verdana"/>
                <a:cs typeface="Verdana"/>
              </a:rPr>
              <a:t>informação: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2997" y="5171059"/>
            <a:ext cx="40195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latin typeface="Verdana"/>
                <a:cs typeface="Verdana"/>
              </a:rPr>
              <a:t>Genéricos;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72997" y="5350891"/>
            <a:ext cx="12884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" dirty="0">
                <a:latin typeface="Verdana"/>
                <a:cs typeface="Verdana"/>
              </a:rPr>
              <a:t>D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spro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15" dirty="0">
                <a:latin typeface="Verdana"/>
                <a:cs typeface="Verdana"/>
              </a:rPr>
              <a:t>c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on</a:t>
            </a:r>
            <a:r>
              <a:rPr sz="550" spc="-10" dirty="0">
                <a:latin typeface="Verdana"/>
                <a:cs typeface="Verdana"/>
              </a:rPr>
              <a:t>ai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0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sarra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os;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2997" y="5514899"/>
            <a:ext cx="149606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800"/>
              </a:lnSpc>
              <a:spcBef>
                <a:spcPts val="100"/>
              </a:spcBef>
            </a:pPr>
            <a:r>
              <a:rPr sz="550" spc="-5" dirty="0">
                <a:latin typeface="Verdana"/>
                <a:cs typeface="Verdana"/>
              </a:rPr>
              <a:t>Que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exijam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trabalhos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adicionais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análise,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interpretação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9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consolidação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dados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dados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que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não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seja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competência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do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Poder</a:t>
            </a:r>
            <a:r>
              <a:rPr sz="550" spc="18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Executivo </a:t>
            </a:r>
            <a:r>
              <a:rPr sz="550" spc="-5" dirty="0">
                <a:latin typeface="Verdana"/>
                <a:cs typeface="Verdana"/>
              </a:rPr>
              <a:t> Municipal.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50148" y="3264789"/>
            <a:ext cx="24714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presencial.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cópia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respectivo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 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20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10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Fundamento: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11,</a:t>
            </a:r>
            <a:r>
              <a:rPr sz="60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§§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1º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2º,</a:t>
            </a:r>
            <a:r>
              <a:rPr sz="600" spc="1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Lei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12.527/2011 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33,</a:t>
            </a:r>
            <a:r>
              <a:rPr sz="60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nº</a:t>
            </a:r>
            <a:r>
              <a:rPr sz="60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46211" y="4406011"/>
            <a:ext cx="2431415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00299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E-mail.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será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formulário eletrônico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20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10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Fundamento: art. 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11,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§§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1ºe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2º,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Lei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12.527/2011 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33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º 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612/2021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51418" y="5275580"/>
            <a:ext cx="2467610" cy="1033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00200"/>
              </a:lnSpc>
              <a:spcBef>
                <a:spcPts val="95"/>
              </a:spcBef>
            </a:pPr>
            <a:r>
              <a:rPr sz="600" spc="5" dirty="0">
                <a:solidFill>
                  <a:srgbClr val="1D1D1B"/>
                </a:solidFill>
                <a:latin typeface="Arial MT"/>
                <a:cs typeface="Arial MT"/>
              </a:rPr>
              <a:t>Carta.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será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digitalizada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eletrônico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correspon-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dência,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 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20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10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600" spc="1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600" spc="-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conclusiva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anterior,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comunicará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por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correspondência,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previstos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11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§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§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º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º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º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12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527/2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33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da 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nº</a:t>
            </a:r>
            <a:r>
              <a:rPr sz="60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49894" y="6509410"/>
            <a:ext cx="2416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telefone. 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60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60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60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600" spc="2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receberá,</a:t>
            </a:r>
            <a:r>
              <a:rPr sz="60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20</a:t>
            </a:r>
            <a:r>
              <a:rPr sz="600" spc="2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10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</a:t>
            </a:r>
            <a:r>
              <a:rPr sz="60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Fundamento: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11,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§§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1º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2º,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Lei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12.527/2011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33,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Lei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8668" y="4389806"/>
            <a:ext cx="798830" cy="297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0795" algn="ctr">
              <a:lnSpc>
                <a:spcPct val="108200"/>
              </a:lnSpc>
              <a:spcBef>
                <a:spcPts val="90"/>
              </a:spcBef>
            </a:pP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Recebimento de </a:t>
            </a:r>
            <a:r>
              <a:rPr sz="55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1D1D1B"/>
                </a:solidFill>
                <a:latin typeface="Verdana"/>
                <a:cs typeface="Verdana"/>
              </a:rPr>
              <a:t>Pedidos</a:t>
            </a:r>
            <a:r>
              <a:rPr sz="55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b="1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acesso </a:t>
            </a:r>
            <a:r>
              <a:rPr sz="550" b="1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25" dirty="0">
                <a:solidFill>
                  <a:srgbClr val="1D1D1B"/>
                </a:solidFill>
                <a:latin typeface="Verdana"/>
                <a:cs typeface="Verdana"/>
              </a:rPr>
              <a:t>informação.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0296" y="4759833"/>
            <a:ext cx="68580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(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b="1" spc="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b="1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-45" dirty="0">
                <a:solidFill>
                  <a:srgbClr val="1D1D1B"/>
                </a:solidFill>
                <a:latin typeface="Verdana"/>
                <a:cs typeface="Verdana"/>
              </a:rPr>
              <a:t>12.527/20</a:t>
            </a:r>
            <a:r>
              <a:rPr sz="550" b="1" spc="-7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550" b="1" spc="-6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75730" y="6834022"/>
            <a:ext cx="6261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97121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0531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66584" y="6800799"/>
            <a:ext cx="880110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600"/>
              </a:lnSpc>
              <a:spcBef>
                <a:spcPts val="7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8h:3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17h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62013" y="3500120"/>
            <a:ext cx="882015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600"/>
              </a:lnSpc>
              <a:spcBef>
                <a:spcPts val="7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8h:3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72332" y="5611114"/>
            <a:ext cx="19367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62865" indent="-508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35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cação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spond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stação.</a:t>
            </a:r>
            <a:endParaRPr sz="550">
              <a:latin typeface="Verdana"/>
              <a:cs typeface="Verdana"/>
            </a:endParaRPr>
          </a:p>
        </p:txBody>
      </p:sp>
      <p:grpSp>
        <p:nvGrpSpPr>
          <p:cNvPr id="78" name="object 2">
            <a:extLst>
              <a:ext uri="{FF2B5EF4-FFF2-40B4-BE49-F238E27FC236}">
                <a16:creationId xmlns:a16="http://schemas.microsoft.com/office/drawing/2014/main" id="{AB72CFBF-AF87-698C-63FF-ADA48D6E1CD8}"/>
              </a:ext>
            </a:extLst>
          </p:cNvPr>
          <p:cNvGrpSpPr/>
          <p:nvPr/>
        </p:nvGrpSpPr>
        <p:grpSpPr>
          <a:xfrm>
            <a:off x="22373" y="-24638"/>
            <a:ext cx="2439417" cy="1004062"/>
            <a:chOff x="48767" y="0"/>
            <a:chExt cx="5413375" cy="1833245"/>
          </a:xfrm>
        </p:grpSpPr>
        <p:sp>
          <p:nvSpPr>
            <p:cNvPr id="79" name="object 3">
              <a:extLst>
                <a:ext uri="{FF2B5EF4-FFF2-40B4-BE49-F238E27FC236}">
                  <a16:creationId xmlns:a16="http://schemas.microsoft.com/office/drawing/2014/main" id="{F7E251D8-871B-B14A-8C31-30158B80E0F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">
              <a:extLst>
                <a:ext uri="{FF2B5EF4-FFF2-40B4-BE49-F238E27FC236}">
                  <a16:creationId xmlns:a16="http://schemas.microsoft.com/office/drawing/2014/main" id="{B4B6EA89-37AC-ADDA-87E5-7CCA07894A6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68">
            <a:extLst>
              <a:ext uri="{FF2B5EF4-FFF2-40B4-BE49-F238E27FC236}">
                <a16:creationId xmlns:a16="http://schemas.microsoft.com/office/drawing/2014/main" id="{3F2FA9AB-EB76-B134-325D-F8D588F780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8582" y="-179262"/>
            <a:ext cx="9223375" cy="1465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55" name="object 49">
            <a:extLst>
              <a:ext uri="{FF2B5EF4-FFF2-40B4-BE49-F238E27FC236}">
                <a16:creationId xmlns:a16="http://schemas.microsoft.com/office/drawing/2014/main" id="{EAB9E9C9-CE6A-95CE-14EB-CFBD7CE94B20}"/>
              </a:ext>
            </a:extLst>
          </p:cNvPr>
          <p:cNvSpPr txBox="1"/>
          <p:nvPr/>
        </p:nvSpPr>
        <p:spPr>
          <a:xfrm>
            <a:off x="5825109" y="5611114"/>
            <a:ext cx="878840" cy="3543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04200"/>
              </a:lnSpc>
              <a:spcBef>
                <a:spcPts val="75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157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º  andar,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Grajaú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–  Brumadinho /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Minas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lang="pt-BR" sz="550" spc="-5" dirty="0">
                <a:solidFill>
                  <a:srgbClr val="1D1D1B"/>
                </a:solidFill>
                <a:latin typeface="Verdana"/>
                <a:cs typeface="Verdana"/>
              </a:rPr>
              <a:t>32.483-120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896" y="3765042"/>
            <a:ext cx="903287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10" dirty="0">
                <a:latin typeface="Verdana"/>
                <a:cs typeface="Verdana"/>
              </a:rPr>
              <a:t>Corregedoria, instituída pela </a:t>
            </a:r>
            <a:r>
              <a:rPr sz="1500" b="1" spc="-5" dirty="0">
                <a:latin typeface="Verdana"/>
                <a:cs typeface="Verdana"/>
              </a:rPr>
              <a:t>Lei n.º </a:t>
            </a:r>
            <a:r>
              <a:rPr sz="1500" b="1" spc="-15" dirty="0">
                <a:latin typeface="Verdana"/>
                <a:cs typeface="Verdana"/>
              </a:rPr>
              <a:t>2.612/2021, </a:t>
            </a:r>
            <a:r>
              <a:rPr sz="1500" b="1" dirty="0">
                <a:latin typeface="Verdana"/>
                <a:cs typeface="Verdana"/>
              </a:rPr>
              <a:t>é responsável por acompanhar e </a:t>
            </a:r>
            <a:r>
              <a:rPr sz="1500" b="1" spc="-5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coordenar as </a:t>
            </a:r>
            <a:r>
              <a:rPr sz="1500" b="1" spc="-10" dirty="0">
                <a:latin typeface="Verdana"/>
                <a:cs typeface="Verdana"/>
              </a:rPr>
              <a:t>atividades </a:t>
            </a:r>
            <a:r>
              <a:rPr sz="1500" b="1" spc="-15" dirty="0">
                <a:latin typeface="Verdana"/>
                <a:cs typeface="Verdana"/>
              </a:rPr>
              <a:t>relativas </a:t>
            </a:r>
            <a:r>
              <a:rPr sz="1500" b="1" dirty="0">
                <a:latin typeface="Verdana"/>
                <a:cs typeface="Verdana"/>
              </a:rPr>
              <a:t>à </a:t>
            </a:r>
            <a:r>
              <a:rPr sz="1500" b="1" spc="-5" dirty="0">
                <a:latin typeface="Verdana"/>
                <a:cs typeface="Verdana"/>
              </a:rPr>
              <a:t>disciplina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10" dirty="0">
                <a:latin typeface="Verdana"/>
                <a:cs typeface="Verdana"/>
              </a:rPr>
              <a:t>servidores </a:t>
            </a:r>
            <a:r>
              <a:rPr sz="1500" b="1" dirty="0">
                <a:latin typeface="Verdana"/>
                <a:cs typeface="Verdana"/>
              </a:rPr>
              <a:t>da </a:t>
            </a:r>
            <a:r>
              <a:rPr sz="1500" b="1" spc="-10" dirty="0">
                <a:latin typeface="Verdana"/>
                <a:cs typeface="Verdana"/>
              </a:rPr>
              <a:t>Administração </a:t>
            </a:r>
            <a:r>
              <a:rPr sz="1500" b="1" spc="-20" dirty="0">
                <a:latin typeface="Verdana"/>
                <a:cs typeface="Verdana"/>
              </a:rPr>
              <a:t>Direta </a:t>
            </a:r>
            <a:r>
              <a:rPr sz="1500" b="1" dirty="0">
                <a:latin typeface="Verdana"/>
                <a:cs typeface="Verdana"/>
              </a:rPr>
              <a:t>do </a:t>
            </a:r>
            <a:r>
              <a:rPr sz="1500" b="1" spc="-15" dirty="0">
                <a:latin typeface="Verdana"/>
                <a:cs typeface="Verdana"/>
              </a:rPr>
              <a:t>Poder </a:t>
            </a:r>
            <a:r>
              <a:rPr sz="1500" b="1" spc="-10" dirty="0">
                <a:latin typeface="Verdana"/>
                <a:cs typeface="Verdana"/>
              </a:rPr>
              <a:t> Executivo </a:t>
            </a:r>
            <a:r>
              <a:rPr sz="1500" b="1" spc="-5" dirty="0">
                <a:latin typeface="Verdana"/>
                <a:cs typeface="Verdana"/>
              </a:rPr>
              <a:t>Municipal, propondo </a:t>
            </a:r>
            <a:r>
              <a:rPr sz="1500" b="1" spc="-10" dirty="0">
                <a:latin typeface="Verdana"/>
                <a:cs typeface="Verdana"/>
              </a:rPr>
              <a:t>medidas </a:t>
            </a:r>
            <a:r>
              <a:rPr sz="1500" b="1" spc="-5" dirty="0">
                <a:latin typeface="Verdana"/>
                <a:cs typeface="Verdana"/>
              </a:rPr>
              <a:t>que visem </a:t>
            </a: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40" dirty="0">
                <a:latin typeface="Verdana"/>
                <a:cs typeface="Verdana"/>
              </a:rPr>
              <a:t>inibir, </a:t>
            </a:r>
            <a:r>
              <a:rPr sz="1500" b="1" spc="-25" dirty="0">
                <a:latin typeface="Verdana"/>
                <a:cs typeface="Verdana"/>
              </a:rPr>
              <a:t>solucionar, </a:t>
            </a:r>
            <a:r>
              <a:rPr sz="1500" b="1" spc="-15" dirty="0">
                <a:latin typeface="Verdana"/>
                <a:cs typeface="Verdana"/>
              </a:rPr>
              <a:t>reprimir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10" dirty="0">
                <a:latin typeface="Verdana"/>
                <a:cs typeface="Verdana"/>
              </a:rPr>
              <a:t>diminuir </a:t>
            </a: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prática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10" dirty="0">
                <a:latin typeface="Verdana"/>
                <a:cs typeface="Verdana"/>
              </a:rPr>
              <a:t>faltas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10" dirty="0">
                <a:latin typeface="Verdana"/>
                <a:cs typeface="Verdana"/>
              </a:rPr>
              <a:t>irregularidades cometidas </a:t>
            </a:r>
            <a:r>
              <a:rPr sz="1500" b="1" dirty="0">
                <a:latin typeface="Verdana"/>
                <a:cs typeface="Verdana"/>
              </a:rPr>
              <a:t>por </a:t>
            </a:r>
            <a:r>
              <a:rPr sz="1500" b="1" spc="-5" dirty="0">
                <a:latin typeface="Verdana"/>
                <a:cs typeface="Verdana"/>
              </a:rPr>
              <a:t>servidores, </a:t>
            </a:r>
            <a:r>
              <a:rPr sz="1500" b="1" spc="-10" dirty="0">
                <a:latin typeface="Verdana"/>
                <a:cs typeface="Verdana"/>
              </a:rPr>
              <a:t>inclusive mediante </a:t>
            </a: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5" dirty="0">
                <a:latin typeface="Verdana"/>
                <a:cs typeface="Verdana"/>
              </a:rPr>
              <a:t>proposição </a:t>
            </a:r>
            <a:r>
              <a:rPr sz="1500" b="1" dirty="0">
                <a:latin typeface="Verdana"/>
                <a:cs typeface="Verdana"/>
              </a:rPr>
              <a:t> de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mecanismos</a:t>
            </a:r>
            <a:r>
              <a:rPr sz="1500" b="1" spc="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consensuais</a:t>
            </a:r>
            <a:r>
              <a:rPr sz="1500" b="1" spc="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solução</a:t>
            </a:r>
            <a:r>
              <a:rPr sz="1500" b="1" spc="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15" dirty="0">
                <a:latin typeface="Verdana"/>
                <a:cs typeface="Verdana"/>
              </a:rPr>
              <a:t> conflitos</a:t>
            </a:r>
            <a:r>
              <a:rPr sz="1500" spc="-15" dirty="0">
                <a:solidFill>
                  <a:srgbClr val="3C6245"/>
                </a:solidFill>
                <a:latin typeface="Verdana"/>
                <a:cs typeface="Verdana"/>
              </a:rPr>
              <a:t>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1553" y="2743759"/>
            <a:ext cx="3559302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Corregedoria</a:t>
            </a: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A160ED1A-0503-7020-C0D9-FA0540E37CAE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7D2CE248-3B36-E8DB-E507-54480898AC0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8A4EC779-40A8-5C23-56F7-7D878246AD73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224DD443-98E2-DA47-4637-206CDEDC3831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EA52E8A5-F895-CF8B-5F03-CE922412EFAC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388A583-5DD4-FDBA-25DB-F9934F29F680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C9BC6C80-AA77-80C2-B03E-0277A0AE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8283" y="2660131"/>
            <a:ext cx="6114034" cy="203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431800" algn="ctr">
              <a:lnSpc>
                <a:spcPct val="150000"/>
              </a:lnSpc>
              <a:spcBef>
                <a:spcPts val="100"/>
              </a:spcBef>
            </a:pPr>
            <a:r>
              <a:rPr sz="1800" b="1" spc="-15" dirty="0">
                <a:latin typeface="Verdana"/>
                <a:cs typeface="Verdana"/>
              </a:rPr>
              <a:t>Controladoria </a:t>
            </a:r>
            <a:r>
              <a:rPr sz="1800" b="1" spc="-10" dirty="0">
                <a:latin typeface="Verdana"/>
                <a:cs typeface="Verdana"/>
              </a:rPr>
              <a:t>Interna do </a:t>
            </a:r>
            <a:r>
              <a:rPr sz="1800" b="1" spc="-15" dirty="0">
                <a:latin typeface="Verdana"/>
                <a:cs typeface="Verdana"/>
              </a:rPr>
              <a:t>Município </a:t>
            </a:r>
            <a:r>
              <a:rPr sz="1800" b="1" spc="-605" dirty="0">
                <a:latin typeface="Verdana"/>
                <a:cs typeface="Verdana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Rua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Maria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Maia,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157,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2º </a:t>
            </a:r>
            <a:r>
              <a:rPr sz="1800" b="1" spc="-45" dirty="0">
                <a:latin typeface="Verdana"/>
                <a:cs typeface="Verdana"/>
              </a:rPr>
              <a:t>andar,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Grajaú, </a:t>
            </a:r>
            <a:r>
              <a:rPr sz="1800" b="1" spc="-62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Brumadinho/MG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CEP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lang="pt-BR" sz="1800" b="1" spc="-10" dirty="0">
                <a:latin typeface="Verdana"/>
                <a:cs typeface="Verdana"/>
              </a:rPr>
              <a:t>32.483-120</a:t>
            </a:r>
            <a:endParaRPr sz="1800" b="1" dirty="0">
              <a:latin typeface="Verdana"/>
              <a:cs typeface="Verdana"/>
            </a:endParaRPr>
          </a:p>
          <a:p>
            <a:pPr marL="12700" marR="5080" algn="ctr">
              <a:lnSpc>
                <a:spcPct val="150000"/>
              </a:lnSpc>
            </a:pPr>
            <a:r>
              <a:rPr sz="1800" b="1" spc="-35" dirty="0">
                <a:latin typeface="Verdana"/>
                <a:cs typeface="Verdana"/>
              </a:rPr>
              <a:t>E</a:t>
            </a:r>
            <a:r>
              <a:rPr sz="1800" b="1" spc="-40" dirty="0">
                <a:latin typeface="Verdana"/>
                <a:cs typeface="Verdana"/>
              </a:rPr>
              <a:t>-</a:t>
            </a:r>
            <a:r>
              <a:rPr sz="1800" b="1" spc="-35" dirty="0">
                <a:latin typeface="Verdana"/>
                <a:cs typeface="Verdana"/>
              </a:rPr>
              <a:t>m</a:t>
            </a:r>
            <a:r>
              <a:rPr sz="1800" b="1" spc="-40" dirty="0">
                <a:latin typeface="Verdana"/>
                <a:cs typeface="Verdana"/>
              </a:rPr>
              <a:t>a</a:t>
            </a:r>
            <a:r>
              <a:rPr sz="1800" b="1" spc="-30" dirty="0">
                <a:latin typeface="Verdana"/>
                <a:cs typeface="Verdana"/>
              </a:rPr>
              <a:t>i</a:t>
            </a:r>
            <a:r>
              <a:rPr sz="1800" b="1" spc="-4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-120" dirty="0">
                <a:latin typeface="Verdana"/>
                <a:cs typeface="Verdana"/>
              </a:rPr>
              <a:t> </a:t>
            </a:r>
            <a:r>
              <a:rPr sz="18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</a:t>
            </a:r>
            <a:r>
              <a:rPr sz="1800" b="1" u="heavy" spc="-3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800" b="1" u="heavy" spc="-3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18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1800" b="1" u="heavy" spc="-3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8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8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r>
              <a:rPr sz="18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8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8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</a:t>
            </a:r>
            <a:r>
              <a:rPr sz="18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800" b="1" u="heavy" spc="-3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</a:t>
            </a:r>
            <a:r>
              <a:rPr sz="18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</a:t>
            </a:r>
            <a:r>
              <a:rPr sz="1800" b="1" u="heavy" spc="-5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1800" b="1" u="heavy" spc="-3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18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b="1" u="heavy" spc="-2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b="1" u="heavy" spc="-5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1800" b="1" u="heavy" spc="-19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sz="1800" b="1" u="heavy" spc="-2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18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800" b="1" u="heavy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35" dirty="0">
                <a:latin typeface="Verdana"/>
                <a:cs typeface="Verdana"/>
              </a:rPr>
              <a:t>Telefone: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spc="-30" dirty="0">
                <a:latin typeface="Verdana"/>
                <a:cs typeface="Verdana"/>
              </a:rPr>
              <a:t>(31)9.9587-5775</a:t>
            </a:r>
            <a:endParaRPr sz="1800" b="1" dirty="0">
              <a:latin typeface="Verdana"/>
              <a:cs typeface="Verdana"/>
            </a:endParaRPr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940F65E6-8F38-EAFB-168C-09535BA71645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9B8EE152-A9EC-D3F2-176D-FE2E65C3EED3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2A572AD-36BD-85BE-80BB-4EEA3D41F42E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6">
            <a:extLst>
              <a:ext uri="{FF2B5EF4-FFF2-40B4-BE49-F238E27FC236}">
                <a16:creationId xmlns:a16="http://schemas.microsoft.com/office/drawing/2014/main" id="{86DFA8DF-64D1-47D9-E8DE-C501B94392F3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2D952598-26E9-8863-29C9-4F5016E20CBC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FD2950A5-EEB2-C438-3523-81E492E24A40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B4A7B95-20A8-FD87-EB27-A1058AB8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3654456"/>
            <a:ext cx="418668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5" dirty="0">
                <a:solidFill>
                  <a:schemeClr val="tx1"/>
                </a:solidFill>
                <a:latin typeface="Verdana"/>
                <a:cs typeface="Verdana"/>
              </a:rPr>
              <a:t>PROCURADORIA</a:t>
            </a:r>
            <a:endParaRPr sz="3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05FDB87-2FD2-653B-CE1A-3B9561C0C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838" y="3249625"/>
            <a:ext cx="903160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409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Procuradoria-Geral</a:t>
            </a:r>
            <a:r>
              <a:rPr sz="1500" b="1" spc="40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é</a:t>
            </a:r>
            <a:r>
              <a:rPr sz="1500" b="1" spc="409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responsável</a:t>
            </a:r>
            <a:r>
              <a:rPr sz="1500" b="1" spc="38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por</a:t>
            </a:r>
            <a:r>
              <a:rPr sz="1500" b="1" spc="409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toda</a:t>
            </a:r>
            <a:r>
              <a:rPr sz="1500" b="1" spc="4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4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consultoria</a:t>
            </a:r>
            <a:r>
              <a:rPr sz="1500" b="1" spc="4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41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assessoria</a:t>
            </a:r>
            <a:r>
              <a:rPr sz="1500" b="1" spc="4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jurídica </a:t>
            </a:r>
            <a:r>
              <a:rPr sz="1500" b="1" spc="-51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do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Executivo</a:t>
            </a:r>
            <a:r>
              <a:rPr sz="1500" b="1" spc="-5" dirty="0">
                <a:latin typeface="Verdana"/>
                <a:cs typeface="Verdana"/>
              </a:rPr>
              <a:t> Municipal</a:t>
            </a:r>
            <a:r>
              <a:rPr sz="1500" b="1" dirty="0">
                <a:latin typeface="Verdana"/>
                <a:cs typeface="Verdana"/>
              </a:rPr>
              <a:t> e</a:t>
            </a:r>
            <a:r>
              <a:rPr sz="1500" b="1" spc="53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também</a:t>
            </a:r>
            <a:r>
              <a:rPr sz="1500" b="1" spc="5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auxilia</a:t>
            </a:r>
            <a:r>
              <a:rPr sz="1500" b="1" spc="5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5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orienta</a:t>
            </a:r>
            <a:r>
              <a:rPr sz="1500" b="1" spc="5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nos</a:t>
            </a:r>
            <a:r>
              <a:rPr sz="1500" b="1" spc="53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assuntos</a:t>
            </a:r>
            <a:r>
              <a:rPr sz="1500" b="1" spc="520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relativos</a:t>
            </a:r>
            <a:r>
              <a:rPr sz="1500" b="1" spc="509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à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administração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direta.</a:t>
            </a:r>
            <a:r>
              <a:rPr sz="1500" b="1" spc="-5" dirty="0">
                <a:latin typeface="Verdana"/>
                <a:cs typeface="Verdana"/>
              </a:rPr>
              <a:t> Cabe</a:t>
            </a:r>
            <a:r>
              <a:rPr sz="1500" b="1" dirty="0">
                <a:latin typeface="Verdana"/>
                <a:cs typeface="Verdana"/>
              </a:rPr>
              <a:t> à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Procuradoria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representar</a:t>
            </a:r>
            <a:r>
              <a:rPr sz="1500" b="1" dirty="0">
                <a:latin typeface="Verdana"/>
                <a:cs typeface="Verdana"/>
              </a:rPr>
              <a:t> o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Município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em</a:t>
            </a:r>
            <a:r>
              <a:rPr sz="1500" b="1" spc="5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audiências</a:t>
            </a:r>
            <a:r>
              <a:rPr sz="1500" b="1" spc="51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em 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qualquer </a:t>
            </a:r>
            <a:r>
              <a:rPr sz="1500" b="1" spc="-5" dirty="0">
                <a:latin typeface="Verdana"/>
                <a:cs typeface="Verdana"/>
              </a:rPr>
              <a:t>tribunal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5" dirty="0">
                <a:latin typeface="Verdana"/>
                <a:cs typeface="Verdana"/>
              </a:rPr>
              <a:t>justiça </a:t>
            </a:r>
            <a:r>
              <a:rPr sz="1500" b="1" spc="-10" dirty="0">
                <a:latin typeface="Verdana"/>
                <a:cs typeface="Verdana"/>
              </a:rPr>
              <a:t>inclusive </a:t>
            </a:r>
            <a:r>
              <a:rPr sz="1500" b="1" spc="-5" dirty="0">
                <a:latin typeface="Verdana"/>
                <a:cs typeface="Verdana"/>
              </a:rPr>
              <a:t>em </a:t>
            </a:r>
            <a:r>
              <a:rPr sz="1500" b="1" dirty="0">
                <a:latin typeface="Verdana"/>
                <a:cs typeface="Verdana"/>
              </a:rPr>
              <a:t>ações </a:t>
            </a:r>
            <a:r>
              <a:rPr sz="1500" b="1" spc="-5" dirty="0">
                <a:latin typeface="Verdana"/>
                <a:cs typeface="Verdana"/>
              </a:rPr>
              <a:t>tributárias </a:t>
            </a:r>
            <a:r>
              <a:rPr sz="1500" b="1" dirty="0">
                <a:latin typeface="Verdana"/>
                <a:cs typeface="Verdana"/>
              </a:rPr>
              <a:t>e fiscais. </a:t>
            </a:r>
            <a:r>
              <a:rPr sz="1500" b="1" spc="-5" dirty="0">
                <a:latin typeface="Verdana"/>
                <a:cs typeface="Verdana"/>
              </a:rPr>
              <a:t>Ao Procurador-Geral </a:t>
            </a:r>
            <a:r>
              <a:rPr sz="1500" b="1" dirty="0">
                <a:latin typeface="Verdana"/>
                <a:cs typeface="Verdana"/>
              </a:rPr>
              <a:t>e à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sua equipe </a:t>
            </a:r>
            <a:r>
              <a:rPr sz="1500" b="1" dirty="0">
                <a:latin typeface="Verdana"/>
                <a:cs typeface="Verdana"/>
              </a:rPr>
              <a:t>fica a </a:t>
            </a:r>
            <a:r>
              <a:rPr sz="1500" b="1" spc="-5" dirty="0">
                <a:latin typeface="Verdana"/>
                <a:cs typeface="Verdana"/>
              </a:rPr>
              <a:t>responsabilidade </a:t>
            </a:r>
            <a:r>
              <a:rPr sz="1500" b="1" dirty="0">
                <a:latin typeface="Verdana"/>
                <a:cs typeface="Verdana"/>
              </a:rPr>
              <a:t>por </a:t>
            </a:r>
            <a:r>
              <a:rPr sz="1500" b="1" spc="-10" dirty="0">
                <a:latin typeface="Verdana"/>
                <a:cs typeface="Verdana"/>
              </a:rPr>
              <a:t>redigir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10" dirty="0">
                <a:latin typeface="Verdana"/>
                <a:cs typeface="Verdana"/>
              </a:rPr>
              <a:t>aprovar </a:t>
            </a:r>
            <a:r>
              <a:rPr sz="1500" b="1" dirty="0">
                <a:latin typeface="Verdana"/>
                <a:cs typeface="Verdana"/>
              </a:rPr>
              <a:t>os </a:t>
            </a:r>
            <a:r>
              <a:rPr sz="1500" b="1" spc="-10" dirty="0">
                <a:latin typeface="Verdana"/>
                <a:cs typeface="Verdana"/>
              </a:rPr>
              <a:t>decretos </a:t>
            </a:r>
            <a:r>
              <a:rPr sz="1500" b="1" spc="-5" dirty="0">
                <a:latin typeface="Verdana"/>
                <a:cs typeface="Verdana"/>
              </a:rPr>
              <a:t>municipais, resoluções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portarias, </a:t>
            </a:r>
            <a:r>
              <a:rPr sz="1500" b="1" spc="-10" dirty="0">
                <a:latin typeface="Verdana"/>
                <a:cs typeface="Verdana"/>
              </a:rPr>
              <a:t>além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10" dirty="0">
                <a:latin typeface="Verdana"/>
                <a:cs typeface="Verdana"/>
              </a:rPr>
              <a:t>emitir </a:t>
            </a:r>
            <a:r>
              <a:rPr sz="1500" b="1" spc="-5" dirty="0">
                <a:latin typeface="Verdana"/>
                <a:cs typeface="Verdana"/>
              </a:rPr>
              <a:t>parecer </a:t>
            </a:r>
            <a:r>
              <a:rPr sz="1500" b="1" dirty="0">
                <a:latin typeface="Verdana"/>
                <a:cs typeface="Verdana"/>
              </a:rPr>
              <a:t>sobre </a:t>
            </a:r>
            <a:r>
              <a:rPr sz="1500" b="1" spc="-5" dirty="0">
                <a:latin typeface="Verdana"/>
                <a:cs typeface="Verdana"/>
              </a:rPr>
              <a:t>editais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5" dirty="0">
                <a:latin typeface="Verdana"/>
                <a:cs typeface="Verdana"/>
              </a:rPr>
              <a:t>licitação após seu </a:t>
            </a:r>
            <a:r>
              <a:rPr sz="1500" b="1" dirty="0">
                <a:latin typeface="Verdana"/>
                <a:cs typeface="Verdana"/>
              </a:rPr>
              <a:t>exame. A </a:t>
            </a:r>
            <a:r>
              <a:rPr sz="1500" b="1" spc="-5" dirty="0">
                <a:latin typeface="Verdana"/>
                <a:cs typeface="Verdana"/>
              </a:rPr>
              <a:t>análise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contratos, convênios, acordos </a:t>
            </a:r>
            <a:r>
              <a:rPr sz="1500" b="1" dirty="0">
                <a:latin typeface="Verdana"/>
                <a:cs typeface="Verdana"/>
              </a:rPr>
              <a:t>e orientações </a:t>
            </a:r>
            <a:r>
              <a:rPr sz="1500" b="1" spc="-5" dirty="0">
                <a:latin typeface="Verdana"/>
                <a:cs typeface="Verdana"/>
              </a:rPr>
              <a:t>jurídicas </a:t>
            </a:r>
            <a:r>
              <a:rPr sz="1500" b="1" dirty="0">
                <a:latin typeface="Verdana"/>
                <a:cs typeface="Verdana"/>
              </a:rPr>
              <a:t>às </a:t>
            </a:r>
            <a:r>
              <a:rPr sz="1500" b="1" spc="-5" dirty="0">
                <a:latin typeface="Verdana"/>
                <a:cs typeface="Verdana"/>
              </a:rPr>
              <a:t>ações das </a:t>
            </a:r>
            <a:r>
              <a:rPr sz="1500" b="1" spc="-10" dirty="0">
                <a:latin typeface="Verdana"/>
                <a:cs typeface="Verdana"/>
              </a:rPr>
              <a:t>Secretaria </a:t>
            </a:r>
            <a:r>
              <a:rPr sz="1500" b="1" spc="-5" dirty="0">
                <a:latin typeface="Verdana"/>
                <a:cs typeface="Verdana"/>
              </a:rPr>
              <a:t>Municipais 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também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fica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à </a:t>
            </a:r>
            <a:r>
              <a:rPr sz="1500" b="1" spc="-5" dirty="0">
                <a:latin typeface="Verdana"/>
                <a:cs typeface="Verdana"/>
              </a:rPr>
              <a:t>cargo</a:t>
            </a:r>
            <a:r>
              <a:rPr sz="1500" b="1" dirty="0">
                <a:latin typeface="Verdana"/>
                <a:cs typeface="Verdana"/>
              </a:rPr>
              <a:t> da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Procuradoria-Geral.</a:t>
            </a:r>
            <a:endParaRPr sz="1500" b="1" dirty="0">
              <a:latin typeface="Verdana"/>
              <a:cs typeface="Verdana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E4F16412-ADD2-310D-7356-AFF6D223180D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A62AC04C-3700-5271-B9EA-AE276150DD98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87EB074-0A10-FBE8-E77A-C3571F379F56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964BCB7B-6267-4497-29F3-936511D463A5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50D0460-F31C-7D9D-1DD0-45B8E044F655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C0A2A76E-2E1F-D5A4-4DD6-49534D81E98B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9AC2A1B-B9C5-7CED-0611-E9213801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2214" y="2294573"/>
            <a:ext cx="5564886" cy="2398092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280"/>
              </a:spcBef>
            </a:pPr>
            <a:r>
              <a:rPr sz="1800" b="1" spc="-15" dirty="0">
                <a:latin typeface="Verdana"/>
                <a:cs typeface="Verdana"/>
              </a:rPr>
              <a:t>PROCURADORIA</a:t>
            </a:r>
            <a:endParaRPr sz="1800" b="1" dirty="0">
              <a:latin typeface="Verdana"/>
              <a:cs typeface="Verdana"/>
            </a:endParaRPr>
          </a:p>
          <a:p>
            <a:pPr marL="283845" marR="290830" algn="ctr">
              <a:lnSpc>
                <a:spcPct val="150000"/>
              </a:lnSpc>
              <a:spcBef>
                <a:spcPts val="100"/>
              </a:spcBef>
            </a:pPr>
            <a:r>
              <a:rPr sz="1800" b="1" spc="-15" dirty="0">
                <a:latin typeface="Verdana"/>
                <a:cs typeface="Verdana"/>
              </a:rPr>
              <a:t>Rua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Maria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Maia,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157,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3º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45" dirty="0">
                <a:latin typeface="Verdana"/>
                <a:cs typeface="Verdana"/>
              </a:rPr>
              <a:t>andar,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Grajaú, </a:t>
            </a:r>
            <a:r>
              <a:rPr sz="1800" b="1" spc="-6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Brumadinho/MG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CEP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lang="pt-BR" sz="1800" b="1" spc="-5" dirty="0">
                <a:latin typeface="Verdana"/>
                <a:cs typeface="Verdana"/>
              </a:rPr>
              <a:t>32.483-120</a:t>
            </a:r>
            <a:endParaRPr sz="18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35" dirty="0">
                <a:latin typeface="Verdana"/>
                <a:cs typeface="Verdana"/>
              </a:rPr>
              <a:t>E-mail: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u="heavy" spc="-4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procuradoria@brumadinho.mg.gov.br</a:t>
            </a:r>
            <a:endParaRPr sz="18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35" dirty="0">
                <a:latin typeface="Verdana"/>
                <a:cs typeface="Verdana"/>
              </a:rPr>
              <a:t>Telefone:</a:t>
            </a:r>
            <a:r>
              <a:rPr sz="1800" b="1" spc="-120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(31)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spc="-30" dirty="0">
                <a:latin typeface="Verdana"/>
                <a:cs typeface="Verdana"/>
              </a:rPr>
              <a:t>9.7175-1926</a:t>
            </a:r>
            <a:endParaRPr sz="1800" b="1" dirty="0">
              <a:latin typeface="Verdana"/>
              <a:cs typeface="Verdana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969DF1A0-252D-4AAF-1D93-43337201E3BE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DF8108CE-C6E3-E85F-6CCF-7242B56BE9E4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D2F416F-39FA-C459-0A6C-6D9BC0D085C9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3">
            <a:extLst>
              <a:ext uri="{FF2B5EF4-FFF2-40B4-BE49-F238E27FC236}">
                <a16:creationId xmlns:a16="http://schemas.microsoft.com/office/drawing/2014/main" id="{F5045255-F42F-7B7D-A97C-5B9B1DAC9649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F8129973-824F-D0BC-BB9F-8212F50FDDA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C0DAF913-8178-9F22-6C21-673BA18C71BB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D0AD776-9196-3EB3-28A8-9B97AD97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337" y="3599551"/>
            <a:ext cx="835863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ADMINISTRAÇÃO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594B0E34-DCD9-D5D6-74CD-386A9700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792" y="2430526"/>
            <a:ext cx="5048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  </a:t>
            </a:r>
            <a:r>
              <a:rPr sz="600" b="1" spc="-5" dirty="0">
                <a:latin typeface="Calibri"/>
                <a:cs typeface="Calibri"/>
              </a:rPr>
              <a:t>protocolos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9051" y="2068830"/>
            <a:ext cx="89598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7165" marR="5080" indent="-16510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157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66257" y="2369057"/>
            <a:ext cx="921385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810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administração@brumadinho.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mg.gov.br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91529" y="2795727"/>
            <a:ext cx="8534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(31)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99890-7177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53866" y="688339"/>
            <a:ext cx="66493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20" dirty="0">
                <a:latin typeface="Arial"/>
                <a:cs typeface="Arial"/>
              </a:rPr>
              <a:t>SECRETARIA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MUNICIPAL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DE</a:t>
            </a:r>
            <a:r>
              <a:rPr sz="2200" b="1" spc="15" dirty="0">
                <a:latin typeface="Arial"/>
                <a:cs typeface="Arial"/>
              </a:rPr>
              <a:t> ADMINISTRAÇÃO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23208" y="2153650"/>
            <a:ext cx="1690370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95"/>
              </a:spcBef>
              <a:tabLst>
                <a:tab pos="1597660" algn="l"/>
              </a:tabLst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Protocolo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serviço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encarregado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 recebimento,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registro,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classificação,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distribuição,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</a:t>
            </a:r>
            <a:r>
              <a:rPr sz="600" spc="10" dirty="0">
                <a:latin typeface="Calibri"/>
                <a:cs typeface="Calibri"/>
              </a:rPr>
              <a:t>t</a:t>
            </a:r>
            <a:r>
              <a:rPr sz="600" spc="5" dirty="0">
                <a:latin typeface="Calibri"/>
                <a:cs typeface="Calibri"/>
              </a:rPr>
              <a:t>ro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    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    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t</a:t>
            </a:r>
            <a:r>
              <a:rPr sz="600" spc="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10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5" dirty="0">
                <a:latin typeface="Calibri"/>
                <a:cs typeface="Calibri"/>
              </a:rPr>
              <a:t>x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di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	</a:t>
            </a:r>
            <a:r>
              <a:rPr sz="600" spc="-5" dirty="0"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3208" y="2448560"/>
            <a:ext cx="169100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documentos.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área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responsável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pelo </a:t>
            </a:r>
            <a:r>
              <a:rPr sz="600" dirty="0">
                <a:latin typeface="Calibri"/>
                <a:cs typeface="Calibri"/>
              </a:rPr>
              <a:t> recebimento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distribuição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correspondências,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documentos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processos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controle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seu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fluxo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instituição.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69605" y="2493645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4968" y="1883664"/>
            <a:ext cx="2506980" cy="2735580"/>
          </a:xfrm>
          <a:custGeom>
            <a:avLst/>
            <a:gdLst/>
            <a:ahLst/>
            <a:cxnLst/>
            <a:rect l="l" t="t" r="r" b="b"/>
            <a:pathLst>
              <a:path w="2506980" h="2735579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2735579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2735579">
                <a:moveTo>
                  <a:pt x="2420620" y="2735198"/>
                </a:moveTo>
                <a:lnTo>
                  <a:pt x="1028306" y="2735198"/>
                </a:lnTo>
                <a:lnTo>
                  <a:pt x="994829" y="2730372"/>
                </a:lnTo>
                <a:lnTo>
                  <a:pt x="967397" y="2717291"/>
                </a:lnTo>
                <a:lnTo>
                  <a:pt x="948880" y="2697860"/>
                </a:lnTo>
                <a:lnTo>
                  <a:pt x="942073" y="2674112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4112"/>
                </a:lnTo>
                <a:lnTo>
                  <a:pt x="2499995" y="2697860"/>
                </a:lnTo>
                <a:lnTo>
                  <a:pt x="2481453" y="2717291"/>
                </a:lnTo>
                <a:lnTo>
                  <a:pt x="2454021" y="2730372"/>
                </a:lnTo>
                <a:lnTo>
                  <a:pt x="2420620" y="273519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6800" y="4681728"/>
            <a:ext cx="1565275" cy="1345565"/>
          </a:xfrm>
          <a:custGeom>
            <a:avLst/>
            <a:gdLst/>
            <a:ahLst/>
            <a:cxnLst/>
            <a:rect l="l" t="t" r="r" b="b"/>
            <a:pathLst>
              <a:path w="1565275" h="1345564">
                <a:moveTo>
                  <a:pt x="1478661" y="1345438"/>
                </a:moveTo>
                <a:lnTo>
                  <a:pt x="86245" y="1345438"/>
                </a:lnTo>
                <a:lnTo>
                  <a:pt x="52755" y="1340612"/>
                </a:lnTo>
                <a:lnTo>
                  <a:pt x="25336" y="1327531"/>
                </a:lnTo>
                <a:lnTo>
                  <a:pt x="6807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6807" y="37337"/>
                </a:lnTo>
                <a:lnTo>
                  <a:pt x="25336" y="17906"/>
                </a:lnTo>
                <a:lnTo>
                  <a:pt x="52755" y="4825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4825"/>
                </a:lnTo>
                <a:lnTo>
                  <a:pt x="1539494" y="17906"/>
                </a:lnTo>
                <a:lnTo>
                  <a:pt x="1558036" y="37337"/>
                </a:lnTo>
                <a:lnTo>
                  <a:pt x="1564767" y="61087"/>
                </a:lnTo>
                <a:lnTo>
                  <a:pt x="1564767" y="1284351"/>
                </a:lnTo>
                <a:lnTo>
                  <a:pt x="1558036" y="1308100"/>
                </a:lnTo>
                <a:lnTo>
                  <a:pt x="1539494" y="1327531"/>
                </a:lnTo>
                <a:lnTo>
                  <a:pt x="1512062" y="1340612"/>
                </a:lnTo>
                <a:lnTo>
                  <a:pt x="1478661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2592" y="3827526"/>
            <a:ext cx="62547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Re</a:t>
            </a:r>
            <a:r>
              <a:rPr sz="600" b="1" dirty="0">
                <a:latin typeface="Calibri"/>
                <a:cs typeface="Calibri"/>
              </a:rPr>
              <a:t>cursos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Humanos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63752" y="6089904"/>
            <a:ext cx="1572895" cy="1348740"/>
          </a:xfrm>
          <a:custGeom>
            <a:avLst/>
            <a:gdLst/>
            <a:ahLst/>
            <a:cxnLst/>
            <a:rect l="l" t="t" r="r" b="b"/>
            <a:pathLst>
              <a:path w="1572895" h="1348740">
                <a:moveTo>
                  <a:pt x="1485773" y="1348409"/>
                </a:moveTo>
                <a:lnTo>
                  <a:pt x="86664" y="1348409"/>
                </a:lnTo>
                <a:lnTo>
                  <a:pt x="53009" y="1343571"/>
                </a:lnTo>
                <a:lnTo>
                  <a:pt x="25463" y="1330413"/>
                </a:lnTo>
                <a:lnTo>
                  <a:pt x="6832" y="1310932"/>
                </a:lnTo>
                <a:lnTo>
                  <a:pt x="0" y="1287145"/>
                </a:lnTo>
                <a:lnTo>
                  <a:pt x="0" y="61213"/>
                </a:lnTo>
                <a:lnTo>
                  <a:pt x="6832" y="37465"/>
                </a:lnTo>
                <a:lnTo>
                  <a:pt x="25463" y="18034"/>
                </a:lnTo>
                <a:lnTo>
                  <a:pt x="53009" y="4825"/>
                </a:lnTo>
                <a:lnTo>
                  <a:pt x="86664" y="0"/>
                </a:lnTo>
                <a:lnTo>
                  <a:pt x="1485773" y="0"/>
                </a:lnTo>
                <a:lnTo>
                  <a:pt x="1519428" y="4825"/>
                </a:lnTo>
                <a:lnTo>
                  <a:pt x="1546986" y="18034"/>
                </a:lnTo>
                <a:lnTo>
                  <a:pt x="1565655" y="37465"/>
                </a:lnTo>
                <a:lnTo>
                  <a:pt x="1572386" y="61213"/>
                </a:lnTo>
                <a:lnTo>
                  <a:pt x="1572386" y="1287145"/>
                </a:lnTo>
                <a:lnTo>
                  <a:pt x="1565655" y="1310932"/>
                </a:lnTo>
                <a:lnTo>
                  <a:pt x="1546986" y="1330413"/>
                </a:lnTo>
                <a:lnTo>
                  <a:pt x="1519428" y="1343571"/>
                </a:lnTo>
                <a:lnTo>
                  <a:pt x="1485773" y="134840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84454" y="5248783"/>
            <a:ext cx="41846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ici</a:t>
            </a:r>
            <a:r>
              <a:rPr sz="600" b="1" dirty="0">
                <a:latin typeface="Calibri"/>
                <a:cs typeface="Calibri"/>
              </a:rPr>
              <a:t>na do  </a:t>
            </a:r>
            <a:r>
              <a:rPr sz="600" b="1" spc="-5" dirty="0">
                <a:latin typeface="Calibri"/>
                <a:cs typeface="Calibri"/>
              </a:rPr>
              <a:t>Trabalho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404" y="6639560"/>
            <a:ext cx="5880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Convênios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67168" y="244703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45739" y="2244344"/>
            <a:ext cx="7810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4968" y="4681728"/>
            <a:ext cx="914400" cy="1345565"/>
          </a:xfrm>
          <a:custGeom>
            <a:avLst/>
            <a:gdLst/>
            <a:ahLst/>
            <a:cxnLst/>
            <a:rect l="l" t="t" r="r" b="b"/>
            <a:pathLst>
              <a:path w="914400" h="1345564">
                <a:moveTo>
                  <a:pt x="863549" y="1345438"/>
                </a:moveTo>
                <a:lnTo>
                  <a:pt x="50368" y="1345438"/>
                </a:lnTo>
                <a:lnTo>
                  <a:pt x="30810" y="1340612"/>
                </a:lnTo>
                <a:lnTo>
                  <a:pt x="14795" y="1327531"/>
                </a:lnTo>
                <a:lnTo>
                  <a:pt x="397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3975" y="37337"/>
                </a:lnTo>
                <a:lnTo>
                  <a:pt x="14795" y="17906"/>
                </a:lnTo>
                <a:lnTo>
                  <a:pt x="30810" y="4825"/>
                </a:lnTo>
                <a:lnTo>
                  <a:pt x="50368" y="0"/>
                </a:lnTo>
                <a:lnTo>
                  <a:pt x="863549" y="0"/>
                </a:lnTo>
                <a:lnTo>
                  <a:pt x="883107" y="4825"/>
                </a:lnTo>
                <a:lnTo>
                  <a:pt x="899121" y="17906"/>
                </a:lnTo>
                <a:lnTo>
                  <a:pt x="909942" y="37337"/>
                </a:lnTo>
                <a:lnTo>
                  <a:pt x="913917" y="61087"/>
                </a:lnTo>
                <a:lnTo>
                  <a:pt x="913917" y="1284351"/>
                </a:lnTo>
                <a:lnTo>
                  <a:pt x="909942" y="1308100"/>
                </a:lnTo>
                <a:lnTo>
                  <a:pt x="899121" y="1327531"/>
                </a:lnTo>
                <a:lnTo>
                  <a:pt x="883107" y="1340612"/>
                </a:lnTo>
                <a:lnTo>
                  <a:pt x="863549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968" y="3273552"/>
            <a:ext cx="10453370" cy="1348740"/>
          </a:xfrm>
          <a:custGeom>
            <a:avLst/>
            <a:gdLst/>
            <a:ahLst/>
            <a:cxnLst/>
            <a:rect l="l" t="t" r="r" b="b"/>
            <a:pathLst>
              <a:path w="10453370" h="1348739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1348739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1348739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1348739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1348739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1348739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968" y="6088380"/>
            <a:ext cx="10453370" cy="1350645"/>
          </a:xfrm>
          <a:custGeom>
            <a:avLst/>
            <a:gdLst/>
            <a:ahLst/>
            <a:cxnLst/>
            <a:rect l="l" t="t" r="r" b="b"/>
            <a:pathLst>
              <a:path w="10453370" h="1350645">
                <a:moveTo>
                  <a:pt x="864958" y="1347139"/>
                </a:moveTo>
                <a:lnTo>
                  <a:pt x="50457" y="1347139"/>
                </a:lnTo>
                <a:lnTo>
                  <a:pt x="30860" y="1342313"/>
                </a:lnTo>
                <a:lnTo>
                  <a:pt x="14820" y="1329182"/>
                </a:lnTo>
                <a:lnTo>
                  <a:pt x="3975" y="1309738"/>
                </a:lnTo>
                <a:lnTo>
                  <a:pt x="0" y="1286002"/>
                </a:lnTo>
                <a:lnTo>
                  <a:pt x="0" y="62611"/>
                </a:lnTo>
                <a:lnTo>
                  <a:pt x="3975" y="38862"/>
                </a:lnTo>
                <a:lnTo>
                  <a:pt x="14820" y="19431"/>
                </a:lnTo>
                <a:lnTo>
                  <a:pt x="30860" y="6350"/>
                </a:lnTo>
                <a:lnTo>
                  <a:pt x="50457" y="1524"/>
                </a:lnTo>
                <a:lnTo>
                  <a:pt x="864958" y="1524"/>
                </a:lnTo>
                <a:lnTo>
                  <a:pt x="884554" y="6350"/>
                </a:lnTo>
                <a:lnTo>
                  <a:pt x="900595" y="19431"/>
                </a:lnTo>
                <a:lnTo>
                  <a:pt x="911428" y="38862"/>
                </a:lnTo>
                <a:lnTo>
                  <a:pt x="915416" y="62611"/>
                </a:lnTo>
                <a:lnTo>
                  <a:pt x="915416" y="1286002"/>
                </a:lnTo>
                <a:lnTo>
                  <a:pt x="911428" y="1309738"/>
                </a:lnTo>
                <a:lnTo>
                  <a:pt x="900595" y="1329182"/>
                </a:lnTo>
                <a:lnTo>
                  <a:pt x="884554" y="1342313"/>
                </a:lnTo>
                <a:lnTo>
                  <a:pt x="864958" y="1347139"/>
                </a:lnTo>
                <a:close/>
              </a:path>
              <a:path w="10453370" h="1350645">
                <a:moveTo>
                  <a:pt x="3430778" y="1350187"/>
                </a:moveTo>
                <a:lnTo>
                  <a:pt x="2608072" y="1350187"/>
                </a:lnTo>
                <a:lnTo>
                  <a:pt x="2588387" y="1345387"/>
                </a:lnTo>
                <a:lnTo>
                  <a:pt x="2572258" y="1332331"/>
                </a:lnTo>
                <a:lnTo>
                  <a:pt x="2561336" y="1312989"/>
                </a:lnTo>
                <a:lnTo>
                  <a:pt x="2557272" y="1289392"/>
                </a:lnTo>
                <a:lnTo>
                  <a:pt x="2557272" y="73025"/>
                </a:lnTo>
                <a:lnTo>
                  <a:pt x="2561336" y="49403"/>
                </a:lnTo>
                <a:lnTo>
                  <a:pt x="2572258" y="30099"/>
                </a:lnTo>
                <a:lnTo>
                  <a:pt x="2588387" y="17018"/>
                </a:lnTo>
                <a:lnTo>
                  <a:pt x="2608072" y="12192"/>
                </a:lnTo>
                <a:lnTo>
                  <a:pt x="3430778" y="12192"/>
                </a:lnTo>
                <a:lnTo>
                  <a:pt x="3450590" y="17018"/>
                </a:lnTo>
                <a:lnTo>
                  <a:pt x="3466719" y="30099"/>
                </a:lnTo>
                <a:lnTo>
                  <a:pt x="3477641" y="49403"/>
                </a:lnTo>
                <a:lnTo>
                  <a:pt x="3481705" y="73025"/>
                </a:lnTo>
                <a:lnTo>
                  <a:pt x="3481705" y="1289392"/>
                </a:lnTo>
                <a:lnTo>
                  <a:pt x="3477641" y="1312989"/>
                </a:lnTo>
                <a:lnTo>
                  <a:pt x="3466719" y="1332331"/>
                </a:lnTo>
                <a:lnTo>
                  <a:pt x="3450590" y="1345387"/>
                </a:lnTo>
                <a:lnTo>
                  <a:pt x="3430778" y="1350187"/>
                </a:lnTo>
                <a:close/>
              </a:path>
              <a:path w="10453370" h="1350645">
                <a:moveTo>
                  <a:pt x="6669405" y="1350175"/>
                </a:moveTo>
                <a:lnTo>
                  <a:pt x="5715381" y="1350175"/>
                </a:lnTo>
                <a:lnTo>
                  <a:pt x="5693918" y="1345057"/>
                </a:lnTo>
                <a:lnTo>
                  <a:pt x="5676265" y="1331087"/>
                </a:lnTo>
                <a:lnTo>
                  <a:pt x="5664327" y="1310398"/>
                </a:lnTo>
                <a:lnTo>
                  <a:pt x="5660009" y="1285163"/>
                </a:lnTo>
                <a:lnTo>
                  <a:pt x="5660009" y="65024"/>
                </a:lnTo>
                <a:lnTo>
                  <a:pt x="5664327" y="39751"/>
                </a:lnTo>
                <a:lnTo>
                  <a:pt x="5676265" y="19050"/>
                </a:lnTo>
                <a:lnTo>
                  <a:pt x="5693918" y="5080"/>
                </a:lnTo>
                <a:lnTo>
                  <a:pt x="5715381" y="0"/>
                </a:lnTo>
                <a:lnTo>
                  <a:pt x="6669405" y="0"/>
                </a:lnTo>
                <a:lnTo>
                  <a:pt x="6690867" y="5080"/>
                </a:lnTo>
                <a:lnTo>
                  <a:pt x="6708393" y="19050"/>
                </a:lnTo>
                <a:lnTo>
                  <a:pt x="6720332" y="39751"/>
                </a:lnTo>
                <a:lnTo>
                  <a:pt x="6724777" y="65024"/>
                </a:lnTo>
                <a:lnTo>
                  <a:pt x="6724777" y="1285163"/>
                </a:lnTo>
                <a:lnTo>
                  <a:pt x="6720332" y="1310398"/>
                </a:lnTo>
                <a:lnTo>
                  <a:pt x="6708393" y="1331087"/>
                </a:lnTo>
                <a:lnTo>
                  <a:pt x="6690867" y="1345057"/>
                </a:lnTo>
                <a:lnTo>
                  <a:pt x="6669405" y="1350175"/>
                </a:lnTo>
                <a:close/>
              </a:path>
              <a:path w="10453370" h="1350645">
                <a:moveTo>
                  <a:pt x="7814436" y="1350187"/>
                </a:moveTo>
                <a:lnTo>
                  <a:pt x="6812533" y="1350187"/>
                </a:lnTo>
                <a:lnTo>
                  <a:pt x="6790562" y="1344980"/>
                </a:lnTo>
                <a:lnTo>
                  <a:pt x="6772402" y="1330807"/>
                </a:lnTo>
                <a:lnTo>
                  <a:pt x="6760209" y="1309827"/>
                </a:lnTo>
                <a:lnTo>
                  <a:pt x="6755764" y="1284211"/>
                </a:lnTo>
                <a:lnTo>
                  <a:pt x="6755764" y="75057"/>
                </a:lnTo>
                <a:lnTo>
                  <a:pt x="6760209" y="49530"/>
                </a:lnTo>
                <a:lnTo>
                  <a:pt x="6772402" y="28575"/>
                </a:lnTo>
                <a:lnTo>
                  <a:pt x="6790562" y="14351"/>
                </a:lnTo>
                <a:lnTo>
                  <a:pt x="6812533" y="9143"/>
                </a:lnTo>
                <a:lnTo>
                  <a:pt x="7814436" y="9143"/>
                </a:lnTo>
                <a:lnTo>
                  <a:pt x="7836408" y="14351"/>
                </a:lnTo>
                <a:lnTo>
                  <a:pt x="7854568" y="28575"/>
                </a:lnTo>
                <a:lnTo>
                  <a:pt x="7866760" y="49530"/>
                </a:lnTo>
                <a:lnTo>
                  <a:pt x="7871206" y="75057"/>
                </a:lnTo>
                <a:lnTo>
                  <a:pt x="7871206" y="1284211"/>
                </a:lnTo>
                <a:lnTo>
                  <a:pt x="7866760" y="1309827"/>
                </a:lnTo>
                <a:lnTo>
                  <a:pt x="7854568" y="1330807"/>
                </a:lnTo>
                <a:lnTo>
                  <a:pt x="7836408" y="1344980"/>
                </a:lnTo>
                <a:lnTo>
                  <a:pt x="7814436" y="1350187"/>
                </a:lnTo>
                <a:close/>
              </a:path>
              <a:path w="10453370" h="1350645">
                <a:moveTo>
                  <a:pt x="10368915" y="1350187"/>
                </a:moveTo>
                <a:lnTo>
                  <a:pt x="7985633" y="1350187"/>
                </a:lnTo>
                <a:lnTo>
                  <a:pt x="7952993" y="1342123"/>
                </a:lnTo>
                <a:lnTo>
                  <a:pt x="7926324" y="1320152"/>
                </a:lnTo>
                <a:lnTo>
                  <a:pt x="7908289" y="1287640"/>
                </a:lnTo>
                <a:lnTo>
                  <a:pt x="7901685" y="1247927"/>
                </a:lnTo>
                <a:lnTo>
                  <a:pt x="7901685" y="109855"/>
                </a:lnTo>
                <a:lnTo>
                  <a:pt x="7908289" y="70104"/>
                </a:lnTo>
                <a:lnTo>
                  <a:pt x="7926324" y="37592"/>
                </a:lnTo>
                <a:lnTo>
                  <a:pt x="7952993" y="15748"/>
                </a:lnTo>
                <a:lnTo>
                  <a:pt x="7985633" y="7620"/>
                </a:lnTo>
                <a:lnTo>
                  <a:pt x="10368915" y="7620"/>
                </a:lnTo>
                <a:lnTo>
                  <a:pt x="10401554" y="15748"/>
                </a:lnTo>
                <a:lnTo>
                  <a:pt x="10428224" y="37592"/>
                </a:lnTo>
                <a:lnTo>
                  <a:pt x="10446258" y="70104"/>
                </a:lnTo>
                <a:lnTo>
                  <a:pt x="10452862" y="109855"/>
                </a:lnTo>
                <a:lnTo>
                  <a:pt x="10452862" y="1247927"/>
                </a:lnTo>
                <a:lnTo>
                  <a:pt x="10446258" y="1287640"/>
                </a:lnTo>
                <a:lnTo>
                  <a:pt x="10428224" y="1320152"/>
                </a:lnTo>
                <a:lnTo>
                  <a:pt x="10401554" y="1342123"/>
                </a:lnTo>
                <a:lnTo>
                  <a:pt x="10368915" y="1350187"/>
                </a:lnTo>
                <a:close/>
              </a:path>
              <a:path w="10453370" h="1350645">
                <a:moveTo>
                  <a:pt x="5543042" y="1350175"/>
                </a:moveTo>
                <a:lnTo>
                  <a:pt x="3585210" y="1350175"/>
                </a:lnTo>
                <a:lnTo>
                  <a:pt x="3555238" y="1342872"/>
                </a:lnTo>
                <a:lnTo>
                  <a:pt x="3530727" y="1322959"/>
                </a:lnTo>
                <a:lnTo>
                  <a:pt x="3514217" y="1293469"/>
                </a:lnTo>
                <a:lnTo>
                  <a:pt x="3508121" y="1257490"/>
                </a:lnTo>
                <a:lnTo>
                  <a:pt x="3508121" y="92710"/>
                </a:lnTo>
                <a:lnTo>
                  <a:pt x="3514217" y="56642"/>
                </a:lnTo>
                <a:lnTo>
                  <a:pt x="3530727" y="27178"/>
                </a:lnTo>
                <a:lnTo>
                  <a:pt x="3555238" y="7365"/>
                </a:lnTo>
                <a:lnTo>
                  <a:pt x="3585210" y="0"/>
                </a:lnTo>
                <a:lnTo>
                  <a:pt x="5543042" y="0"/>
                </a:lnTo>
                <a:lnTo>
                  <a:pt x="5573014" y="7365"/>
                </a:lnTo>
                <a:lnTo>
                  <a:pt x="5597525" y="27178"/>
                </a:lnTo>
                <a:lnTo>
                  <a:pt x="5614035" y="56642"/>
                </a:lnTo>
                <a:lnTo>
                  <a:pt x="5620131" y="92710"/>
                </a:lnTo>
                <a:lnTo>
                  <a:pt x="5620131" y="1257490"/>
                </a:lnTo>
                <a:lnTo>
                  <a:pt x="5614035" y="1293469"/>
                </a:lnTo>
                <a:lnTo>
                  <a:pt x="5597525" y="1322959"/>
                </a:lnTo>
                <a:lnTo>
                  <a:pt x="5573014" y="1342872"/>
                </a:lnTo>
                <a:lnTo>
                  <a:pt x="5543042" y="13501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818382" y="3473016"/>
            <a:ext cx="1692910" cy="100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Departamento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Recursos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Humanos</a:t>
            </a:r>
            <a:r>
              <a:rPr sz="600" dirty="0">
                <a:latin typeface="Calibri"/>
                <a:cs typeface="Calibri"/>
              </a:rPr>
              <a:t> 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responsável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todos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gestão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pessoal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 </a:t>
            </a:r>
            <a:r>
              <a:rPr sz="600" dirty="0">
                <a:latin typeface="Calibri"/>
                <a:cs typeface="Calibri"/>
              </a:rPr>
              <a:t> Prefeitura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Brumadinho,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tais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como,</a:t>
            </a:r>
            <a:r>
              <a:rPr sz="600" dirty="0">
                <a:latin typeface="Calibri"/>
                <a:cs typeface="Calibri"/>
              </a:rPr>
              <a:t> admissão,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demissão,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remanejamento.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Cabe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ao departamento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emissão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declarações,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certidões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devidos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fins,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autuação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processo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administrativo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direitos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servidor,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fornecimento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cópia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de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documentos</a:t>
            </a:r>
            <a:r>
              <a:rPr sz="600" dirty="0">
                <a:latin typeface="Calibri"/>
                <a:cs typeface="Calibri"/>
              </a:rPr>
              <a:t> ao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servidores,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esclarecimentos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ao 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Ministério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Público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pagamento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salário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servidores.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44470" y="3719322"/>
            <a:ext cx="781050" cy="429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5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818382" y="5178791"/>
            <a:ext cx="1691005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Prestar atendimento </a:t>
            </a:r>
            <a:r>
              <a:rPr sz="600" spc="-5" dirty="0">
                <a:latin typeface="Calibri"/>
                <a:cs typeface="Calibri"/>
              </a:rPr>
              <a:t>médico </a:t>
            </a:r>
            <a:r>
              <a:rPr sz="600" dirty="0">
                <a:latin typeface="Calibri"/>
                <a:cs typeface="Calibri"/>
              </a:rPr>
              <a:t>aos servidores </a:t>
            </a:r>
            <a:r>
              <a:rPr sz="600" spc="-5" dirty="0">
                <a:latin typeface="Calibri"/>
                <a:cs typeface="Calibri"/>
              </a:rPr>
              <a:t>ou </a:t>
            </a:r>
            <a:r>
              <a:rPr sz="600" spc="5" dirty="0">
                <a:latin typeface="Calibri"/>
                <a:cs typeface="Calibri"/>
              </a:rPr>
              <a:t>ex-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servidores,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cuidando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dirty="0">
                <a:latin typeface="Calibri"/>
                <a:cs typeface="Calibri"/>
              </a:rPr>
              <a:t> saúde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ocupacional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mesmos.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89730" y="6454851"/>
            <a:ext cx="1958339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Prestar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informações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esclarecimentos sobre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editais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MROSC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rc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aç</a:t>
            </a:r>
            <a:r>
              <a:rPr sz="600" spc="-10" dirty="0">
                <a:latin typeface="Calibri"/>
                <a:cs typeface="Calibri"/>
              </a:rPr>
              <a:t>õ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89730" y="6775501"/>
            <a:ext cx="1966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1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1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</a:t>
            </a:r>
            <a:r>
              <a:rPr sz="600" spc="-10" dirty="0">
                <a:latin typeface="Calibri"/>
                <a:cs typeface="Calibri"/>
              </a:rPr>
              <a:t>í</a:t>
            </a:r>
            <a:r>
              <a:rPr sz="600" spc="15" dirty="0">
                <a:latin typeface="Calibri"/>
                <a:cs typeface="Calibri"/>
              </a:rPr>
              <a:t>v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l     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     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15" dirty="0">
                <a:latin typeface="Calibri"/>
                <a:cs typeface="Calibri"/>
              </a:rPr>
              <a:t>t</a:t>
            </a:r>
            <a:r>
              <a:rPr sz="600" spc="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l     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1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1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1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1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     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   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í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dirty="0">
                <a:latin typeface="Calibri"/>
                <a:cs typeface="Calibri"/>
                <a:hlinkClick r:id="rId2"/>
              </a:rPr>
              <a:t>http://transparencia.brumadinho.mg.gov.br/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-5" dirty="0">
                <a:latin typeface="Calibri"/>
                <a:cs typeface="Calibri"/>
              </a:rPr>
              <a:t>Link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Marco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Regulatório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55866" y="666089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52470" y="6543243"/>
            <a:ext cx="78105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  <a:spcBef>
                <a:spcPts val="14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92165" y="3515360"/>
            <a:ext cx="89661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8275" marR="5080" indent="-15621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5589" y="3807079"/>
            <a:ext cx="95948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449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  <a:hlinkClick r:id="rId3"/>
              </a:rPr>
              <a:t>rhbrumadinho@yahoo.com.br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02578" y="4144772"/>
            <a:ext cx="8528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(31)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99850-9617</a:t>
            </a:r>
            <a:endParaRPr lang="pt-BR" sz="600" spc="-1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93053" y="4853178"/>
            <a:ext cx="89598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0020" marR="5080" indent="-147955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15914" y="5143696"/>
            <a:ext cx="817880" cy="24320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235"/>
              </a:spcBef>
            </a:pPr>
            <a:r>
              <a:rPr sz="600" spc="-5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Calibri"/>
                <a:cs typeface="Calibri"/>
                <a:hlinkClick r:id="rId4"/>
              </a:rPr>
              <a:t>sesmteng336@gmail.com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56121" y="5464556"/>
            <a:ext cx="548640" cy="24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475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9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9810-8423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47028" y="6235700"/>
            <a:ext cx="760095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7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157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</a:t>
            </a:r>
            <a:r>
              <a:rPr sz="600" dirty="0">
                <a:latin typeface="Calibri"/>
                <a:cs typeface="Calibri"/>
              </a:rPr>
              <a:t>º  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ajaú,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º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49239" y="6629196"/>
            <a:ext cx="953769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80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C</a:t>
            </a:r>
            <a:r>
              <a:rPr sz="600" spc="-5" dirty="0">
                <a:latin typeface="Calibri"/>
                <a:cs typeface="Calibri"/>
              </a:rPr>
              <a:t>on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s.sma</a:t>
            </a:r>
            <a:r>
              <a:rPr sz="600" spc="5" dirty="0">
                <a:latin typeface="Calibri"/>
                <a:cs typeface="Calibri"/>
              </a:rPr>
              <a:t>@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  mg.gov.br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09564" y="7056526"/>
            <a:ext cx="8534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(31)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99947-1758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82116" y="2290699"/>
            <a:ext cx="1372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Qualquer</a:t>
            </a:r>
            <a:r>
              <a:rPr sz="600" spc="120" dirty="0">
                <a:latin typeface="Calibri"/>
                <a:cs typeface="Calibri"/>
              </a:rPr>
              <a:t>   </a:t>
            </a:r>
            <a:r>
              <a:rPr sz="600" spc="-10" dirty="0">
                <a:latin typeface="Calibri"/>
                <a:cs typeface="Calibri"/>
              </a:rPr>
              <a:t>cidadão</a:t>
            </a:r>
            <a:r>
              <a:rPr sz="600" spc="120" dirty="0">
                <a:latin typeface="Calibri"/>
                <a:cs typeface="Calibri"/>
              </a:rPr>
              <a:t>   </a:t>
            </a:r>
            <a:r>
              <a:rPr sz="600" spc="-10" dirty="0">
                <a:latin typeface="Calibri"/>
                <a:cs typeface="Calibri"/>
              </a:rPr>
              <a:t>poderá</a:t>
            </a:r>
            <a:r>
              <a:rPr sz="600" spc="114" dirty="0">
                <a:latin typeface="Calibri"/>
                <a:cs typeface="Calibri"/>
              </a:rPr>
              <a:t>  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protocolar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82116" y="2382139"/>
            <a:ext cx="137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quaisquer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situações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divisão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Protocolo,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receberá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distribuirá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demanda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assim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como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documentos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82116" y="2656459"/>
            <a:ext cx="1370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5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  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    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      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 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Pu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72362" y="4055745"/>
            <a:ext cx="52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•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72362" y="3686683"/>
            <a:ext cx="133477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600" dirty="0">
                <a:latin typeface="Calibri"/>
                <a:cs typeface="Calibri"/>
              </a:rPr>
              <a:t>Ser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servidor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ter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sido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servidor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público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Prefeitura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Municipal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Brumadinho.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Calibri"/>
              <a:cs typeface="Calibri"/>
            </a:endParaRPr>
          </a:p>
          <a:p>
            <a:pPr marL="184785" marR="23495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ment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     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   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li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spc="-20" dirty="0">
                <a:latin typeface="Calibri"/>
                <a:cs typeface="Calibri"/>
              </a:rPr>
              <a:t>õ</a:t>
            </a:r>
            <a:r>
              <a:rPr sz="600" dirty="0">
                <a:latin typeface="Calibri"/>
                <a:cs typeface="Calibri"/>
              </a:rPr>
              <a:t>es  </a:t>
            </a:r>
            <a:r>
              <a:rPr sz="600" spc="-5" dirty="0">
                <a:latin typeface="Calibri"/>
                <a:cs typeface="Calibri"/>
              </a:rPr>
              <a:t>preenchidos.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69009" y="5292344"/>
            <a:ext cx="1357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 </a:t>
            </a:r>
            <a:r>
              <a:rPr sz="600" spc="-5" dirty="0">
                <a:latin typeface="Calibri"/>
                <a:cs typeface="Calibri"/>
              </a:rPr>
              <a:t>servidor ou </a:t>
            </a:r>
            <a:r>
              <a:rPr sz="600" dirty="0">
                <a:latin typeface="Calibri"/>
                <a:cs typeface="Calibri"/>
              </a:rPr>
              <a:t>ter </a:t>
            </a:r>
            <a:r>
              <a:rPr sz="600" spc="-5" dirty="0">
                <a:latin typeface="Calibri"/>
                <a:cs typeface="Calibri"/>
              </a:rPr>
              <a:t>sido servidor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público </a:t>
            </a:r>
            <a:r>
              <a:rPr sz="600" spc="-5" dirty="0">
                <a:latin typeface="Calibri"/>
                <a:cs typeface="Calibri"/>
              </a:rPr>
              <a:t>da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efe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61614" y="5182362"/>
            <a:ext cx="7810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28750" y="6702349"/>
            <a:ext cx="5734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69605" y="3895471"/>
            <a:ext cx="8375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ac</a:t>
            </a:r>
            <a:r>
              <a:rPr sz="600" spc="-30" dirty="0">
                <a:latin typeface="Calibri"/>
                <a:cs typeface="Calibri"/>
              </a:rPr>
              <a:t>or</a:t>
            </a:r>
            <a:r>
              <a:rPr sz="600" spc="-2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38235" y="5288661"/>
            <a:ext cx="8216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ac</a:t>
            </a:r>
            <a:r>
              <a:rPr sz="600" spc="-30" dirty="0">
                <a:latin typeface="Calibri"/>
                <a:cs typeface="Calibri"/>
              </a:rPr>
              <a:t>ord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269605" y="6732219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4" name="object 3">
            <a:extLst>
              <a:ext uri="{FF2B5EF4-FFF2-40B4-BE49-F238E27FC236}">
                <a16:creationId xmlns:a16="http://schemas.microsoft.com/office/drawing/2014/main" id="{22737696-DEC0-F5D9-8BF2-5527CC0AB430}"/>
              </a:ext>
            </a:extLst>
          </p:cNvPr>
          <p:cNvGrpSpPr/>
          <p:nvPr/>
        </p:nvGrpSpPr>
        <p:grpSpPr>
          <a:xfrm>
            <a:off x="0" y="17120"/>
            <a:ext cx="3027807" cy="965962"/>
            <a:chOff x="48767" y="0"/>
            <a:chExt cx="5413375" cy="1833245"/>
          </a:xfrm>
        </p:grpSpPr>
        <p:sp>
          <p:nvSpPr>
            <p:cNvPr id="85" name="object 4">
              <a:extLst>
                <a:ext uri="{FF2B5EF4-FFF2-40B4-BE49-F238E27FC236}">
                  <a16:creationId xmlns:a16="http://schemas.microsoft.com/office/drawing/2014/main" id="{FFABBAC3-21C5-F4D6-8362-E8E0D650D4F3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5">
              <a:extLst>
                <a:ext uri="{FF2B5EF4-FFF2-40B4-BE49-F238E27FC236}">
                  <a16:creationId xmlns:a16="http://schemas.microsoft.com/office/drawing/2014/main" id="{6C74E468-FECA-277A-E6AC-5CE938D33C46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68">
            <a:extLst>
              <a:ext uri="{FF2B5EF4-FFF2-40B4-BE49-F238E27FC236}">
                <a16:creationId xmlns:a16="http://schemas.microsoft.com/office/drawing/2014/main" id="{9BF42D53-8D9F-AE09-76B9-11DA5AF7070F}"/>
              </a:ext>
            </a:extLst>
          </p:cNvPr>
          <p:cNvSpPr txBox="1">
            <a:spLocks/>
          </p:cNvSpPr>
          <p:nvPr/>
        </p:nvSpPr>
        <p:spPr>
          <a:xfrm>
            <a:off x="3040443" y="-230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20" y="2430526"/>
            <a:ext cx="5880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Contratos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2065" y="2022094"/>
            <a:ext cx="896619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3810" algn="ctr">
              <a:lnSpc>
                <a:spcPct val="1042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Rua Maria Maia, 157, 2º 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 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 -  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8350" y="2415920"/>
            <a:ext cx="922655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gestaodecontratos@brumadi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nho.mg.gov.br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26582" y="2843276"/>
            <a:ext cx="8534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(31)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97172-3097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53866" y="688339"/>
            <a:ext cx="5899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latin typeface="Arial"/>
                <a:cs typeface="Arial"/>
              </a:rPr>
              <a:t>SECRETARIA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MUNICIPAL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15" dirty="0">
                <a:latin typeface="Arial"/>
                <a:cs typeface="Arial"/>
              </a:rPr>
              <a:t> ADMINISTRAÇÃO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33621" y="2232482"/>
            <a:ext cx="119126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Atender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solicitações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interessados.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33621" y="2442702"/>
            <a:ext cx="1459230" cy="4305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7780">
              <a:lnSpc>
                <a:spcPct val="111800"/>
              </a:lnSpc>
              <a:spcBef>
                <a:spcPts val="65"/>
              </a:spcBef>
            </a:pPr>
            <a:r>
              <a:rPr sz="600" spc="-5" dirty="0">
                <a:latin typeface="Calibri"/>
                <a:cs typeface="Calibri"/>
              </a:rPr>
              <a:t>Contratos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Aditivos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disponíveis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portal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município.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  <a:hlinkClick r:id="rId2"/>
              </a:rPr>
              <a:t>http://transparencia.brumadinho.mg.gov.br/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Link: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Contratos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69605" y="2493645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4968" y="1883664"/>
            <a:ext cx="2514600" cy="4131945"/>
          </a:xfrm>
          <a:custGeom>
            <a:avLst/>
            <a:gdLst/>
            <a:ahLst/>
            <a:cxnLst/>
            <a:rect l="l" t="t" r="r" b="b"/>
            <a:pathLst>
              <a:path w="2514600" h="4131945">
                <a:moveTo>
                  <a:pt x="873404" y="1345438"/>
                </a:moveTo>
                <a:lnTo>
                  <a:pt x="50939" y="1345438"/>
                </a:lnTo>
                <a:lnTo>
                  <a:pt x="31153" y="1340612"/>
                </a:lnTo>
                <a:lnTo>
                  <a:pt x="14973" y="1327530"/>
                </a:lnTo>
                <a:lnTo>
                  <a:pt x="402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53" y="4825"/>
                </a:lnTo>
                <a:lnTo>
                  <a:pt x="50939" y="0"/>
                </a:lnTo>
                <a:lnTo>
                  <a:pt x="873404" y="0"/>
                </a:lnTo>
                <a:lnTo>
                  <a:pt x="893178" y="4825"/>
                </a:lnTo>
                <a:lnTo>
                  <a:pt x="909383" y="17906"/>
                </a:lnTo>
                <a:lnTo>
                  <a:pt x="920330" y="37337"/>
                </a:lnTo>
                <a:lnTo>
                  <a:pt x="924344" y="61087"/>
                </a:lnTo>
                <a:lnTo>
                  <a:pt x="924344" y="1284351"/>
                </a:lnTo>
                <a:lnTo>
                  <a:pt x="920330" y="1308100"/>
                </a:lnTo>
                <a:lnTo>
                  <a:pt x="909383" y="1327530"/>
                </a:lnTo>
                <a:lnTo>
                  <a:pt x="893178" y="1340612"/>
                </a:lnTo>
                <a:lnTo>
                  <a:pt x="873404" y="1345438"/>
                </a:lnTo>
                <a:close/>
              </a:path>
              <a:path w="2514600" h="4131945">
                <a:moveTo>
                  <a:pt x="2419350" y="1345438"/>
                </a:moveTo>
                <a:lnTo>
                  <a:pt x="1027798" y="1345438"/>
                </a:lnTo>
                <a:lnTo>
                  <a:pt x="994321" y="1340612"/>
                </a:lnTo>
                <a:lnTo>
                  <a:pt x="966914" y="1327530"/>
                </a:lnTo>
                <a:lnTo>
                  <a:pt x="948397" y="1308100"/>
                </a:lnTo>
                <a:lnTo>
                  <a:pt x="941590" y="1284351"/>
                </a:lnTo>
                <a:lnTo>
                  <a:pt x="941590" y="61087"/>
                </a:lnTo>
                <a:lnTo>
                  <a:pt x="948397" y="37337"/>
                </a:lnTo>
                <a:lnTo>
                  <a:pt x="966914" y="17906"/>
                </a:lnTo>
                <a:lnTo>
                  <a:pt x="994321" y="4825"/>
                </a:lnTo>
                <a:lnTo>
                  <a:pt x="1027798" y="0"/>
                </a:lnTo>
                <a:lnTo>
                  <a:pt x="2419350" y="0"/>
                </a:lnTo>
                <a:lnTo>
                  <a:pt x="2452751" y="4825"/>
                </a:lnTo>
                <a:lnTo>
                  <a:pt x="2480183" y="17906"/>
                </a:lnTo>
                <a:lnTo>
                  <a:pt x="2498725" y="37337"/>
                </a:lnTo>
                <a:lnTo>
                  <a:pt x="2505456" y="61087"/>
                </a:lnTo>
                <a:lnTo>
                  <a:pt x="2505456" y="1284351"/>
                </a:lnTo>
                <a:lnTo>
                  <a:pt x="2498725" y="1308100"/>
                </a:lnTo>
                <a:lnTo>
                  <a:pt x="2480183" y="1327530"/>
                </a:lnTo>
                <a:lnTo>
                  <a:pt x="2452751" y="1340612"/>
                </a:lnTo>
                <a:lnTo>
                  <a:pt x="2419350" y="1345438"/>
                </a:lnTo>
                <a:close/>
              </a:path>
              <a:path w="2514600" h="4131945">
                <a:moveTo>
                  <a:pt x="2419350" y="2735326"/>
                </a:moveTo>
                <a:lnTo>
                  <a:pt x="1027798" y="2735326"/>
                </a:lnTo>
                <a:lnTo>
                  <a:pt x="994321" y="2730500"/>
                </a:lnTo>
                <a:lnTo>
                  <a:pt x="966914" y="2717419"/>
                </a:lnTo>
                <a:lnTo>
                  <a:pt x="948397" y="2697988"/>
                </a:lnTo>
                <a:lnTo>
                  <a:pt x="941590" y="2674239"/>
                </a:lnTo>
                <a:lnTo>
                  <a:pt x="941590" y="1451102"/>
                </a:lnTo>
                <a:lnTo>
                  <a:pt x="948397" y="1427352"/>
                </a:lnTo>
                <a:lnTo>
                  <a:pt x="966914" y="1407922"/>
                </a:lnTo>
                <a:lnTo>
                  <a:pt x="994321" y="1394840"/>
                </a:lnTo>
                <a:lnTo>
                  <a:pt x="1027798" y="1390014"/>
                </a:lnTo>
                <a:lnTo>
                  <a:pt x="2419350" y="1390014"/>
                </a:lnTo>
                <a:lnTo>
                  <a:pt x="2452751" y="1394840"/>
                </a:lnTo>
                <a:lnTo>
                  <a:pt x="2480183" y="1407922"/>
                </a:lnTo>
                <a:lnTo>
                  <a:pt x="2498725" y="1427352"/>
                </a:lnTo>
                <a:lnTo>
                  <a:pt x="2505456" y="1451102"/>
                </a:lnTo>
                <a:lnTo>
                  <a:pt x="2505456" y="2674239"/>
                </a:lnTo>
                <a:lnTo>
                  <a:pt x="2498725" y="2697988"/>
                </a:lnTo>
                <a:lnTo>
                  <a:pt x="2480183" y="2717419"/>
                </a:lnTo>
                <a:lnTo>
                  <a:pt x="2452751" y="2730500"/>
                </a:lnTo>
                <a:lnTo>
                  <a:pt x="2419350" y="2735326"/>
                </a:lnTo>
                <a:close/>
              </a:path>
              <a:path w="2514600" h="4131945">
                <a:moveTo>
                  <a:pt x="2428494" y="4131437"/>
                </a:moveTo>
                <a:lnTo>
                  <a:pt x="1036929" y="4131437"/>
                </a:lnTo>
                <a:lnTo>
                  <a:pt x="1003465" y="4126611"/>
                </a:lnTo>
                <a:lnTo>
                  <a:pt x="976058" y="4113529"/>
                </a:lnTo>
                <a:lnTo>
                  <a:pt x="957541" y="4094099"/>
                </a:lnTo>
                <a:lnTo>
                  <a:pt x="950734" y="4070350"/>
                </a:lnTo>
                <a:lnTo>
                  <a:pt x="950734" y="2847085"/>
                </a:lnTo>
                <a:lnTo>
                  <a:pt x="957541" y="2823337"/>
                </a:lnTo>
                <a:lnTo>
                  <a:pt x="976058" y="2803906"/>
                </a:lnTo>
                <a:lnTo>
                  <a:pt x="1003465" y="2790825"/>
                </a:lnTo>
                <a:lnTo>
                  <a:pt x="1036929" y="2785998"/>
                </a:lnTo>
                <a:lnTo>
                  <a:pt x="2428494" y="2785998"/>
                </a:lnTo>
                <a:lnTo>
                  <a:pt x="2461895" y="2790825"/>
                </a:lnTo>
                <a:lnTo>
                  <a:pt x="2489327" y="2803906"/>
                </a:lnTo>
                <a:lnTo>
                  <a:pt x="2507869" y="2823337"/>
                </a:lnTo>
                <a:lnTo>
                  <a:pt x="2514600" y="2847085"/>
                </a:lnTo>
                <a:lnTo>
                  <a:pt x="2514600" y="4070350"/>
                </a:lnTo>
                <a:lnTo>
                  <a:pt x="2507869" y="4094099"/>
                </a:lnTo>
                <a:lnTo>
                  <a:pt x="2489327" y="4113529"/>
                </a:lnTo>
                <a:lnTo>
                  <a:pt x="2461895" y="4126611"/>
                </a:lnTo>
                <a:lnTo>
                  <a:pt x="2428494" y="41314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8876" y="3827526"/>
            <a:ext cx="6457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Licit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dirty="0">
                <a:latin typeface="Calibri"/>
                <a:cs typeface="Calibri"/>
              </a:rPr>
              <a:t>pras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442" y="5248783"/>
            <a:ext cx="60007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as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proc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-5" dirty="0">
                <a:latin typeface="Calibri"/>
                <a:cs typeface="Calibri"/>
              </a:rPr>
              <a:t>licitatório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67168" y="244703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49676" y="2321433"/>
            <a:ext cx="781050" cy="429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5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4968" y="3273552"/>
            <a:ext cx="10453370" cy="2735580"/>
          </a:xfrm>
          <a:custGeom>
            <a:avLst/>
            <a:gdLst/>
            <a:ahLst/>
            <a:cxnLst/>
            <a:rect l="l" t="t" r="r" b="b"/>
            <a:pathLst>
              <a:path w="10453370" h="2735579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2735579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2735579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2735579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2735579">
                <a:moveTo>
                  <a:pt x="865047" y="2735199"/>
                </a:moveTo>
                <a:lnTo>
                  <a:pt x="51892" y="2735199"/>
                </a:lnTo>
                <a:lnTo>
                  <a:pt x="32334" y="2730373"/>
                </a:lnTo>
                <a:lnTo>
                  <a:pt x="16319" y="2717291"/>
                </a:lnTo>
                <a:lnTo>
                  <a:pt x="5499" y="2697861"/>
                </a:lnTo>
                <a:lnTo>
                  <a:pt x="1524" y="2674112"/>
                </a:lnTo>
                <a:lnTo>
                  <a:pt x="1524" y="1450975"/>
                </a:lnTo>
                <a:lnTo>
                  <a:pt x="5499" y="1427226"/>
                </a:lnTo>
                <a:lnTo>
                  <a:pt x="16319" y="1407795"/>
                </a:lnTo>
                <a:lnTo>
                  <a:pt x="32334" y="1394714"/>
                </a:lnTo>
                <a:lnTo>
                  <a:pt x="51892" y="1389888"/>
                </a:lnTo>
                <a:lnTo>
                  <a:pt x="865047" y="1389888"/>
                </a:lnTo>
                <a:lnTo>
                  <a:pt x="884605" y="1394714"/>
                </a:lnTo>
                <a:lnTo>
                  <a:pt x="900620" y="1407795"/>
                </a:lnTo>
                <a:lnTo>
                  <a:pt x="911440" y="1427226"/>
                </a:lnTo>
                <a:lnTo>
                  <a:pt x="915416" y="1450975"/>
                </a:lnTo>
                <a:lnTo>
                  <a:pt x="915416" y="2674112"/>
                </a:lnTo>
                <a:lnTo>
                  <a:pt x="911440" y="2697861"/>
                </a:lnTo>
                <a:lnTo>
                  <a:pt x="900620" y="2717291"/>
                </a:lnTo>
                <a:lnTo>
                  <a:pt x="884605" y="2730373"/>
                </a:lnTo>
                <a:lnTo>
                  <a:pt x="865047" y="2735199"/>
                </a:lnTo>
                <a:close/>
              </a:path>
              <a:path w="10453370" h="2735579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2735579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818382" y="3434700"/>
            <a:ext cx="1661160" cy="2216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estar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nf</a:t>
            </a:r>
            <a:r>
              <a:rPr sz="600" spc="-10" dirty="0">
                <a:latin typeface="Calibri"/>
                <a:cs typeface="Calibri"/>
              </a:rPr>
              <a:t>or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aç</a:t>
            </a:r>
            <a:r>
              <a:rPr sz="600" spc="-10" dirty="0">
                <a:latin typeface="Calibri"/>
                <a:cs typeface="Calibri"/>
              </a:rPr>
              <a:t>õ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nf</a:t>
            </a:r>
            <a:r>
              <a:rPr sz="600" spc="-10" dirty="0">
                <a:latin typeface="Calibri"/>
                <a:cs typeface="Calibri"/>
              </a:rPr>
              <a:t>or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aç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tat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18382" y="3753992"/>
            <a:ext cx="139700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Prestar </a:t>
            </a:r>
            <a:r>
              <a:rPr sz="600" spc="-5" dirty="0">
                <a:latin typeface="Calibri"/>
                <a:cs typeface="Calibri"/>
              </a:rPr>
              <a:t>informações</a:t>
            </a:r>
            <a:r>
              <a:rPr sz="600" dirty="0">
                <a:latin typeface="Calibri"/>
                <a:cs typeface="Calibri"/>
              </a:rPr>
              <a:t> e </a:t>
            </a:r>
            <a:r>
              <a:rPr sz="600" spc="-5" dirty="0">
                <a:latin typeface="Calibri"/>
                <a:cs typeface="Calibri"/>
              </a:rPr>
              <a:t>dúvidas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gerais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certames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licitatórios.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18382" y="4063746"/>
            <a:ext cx="1268095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Site da prefeitura: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https://brumadinho.mg.gov.br/servicos/ </a:t>
            </a:r>
            <a:r>
              <a:rPr sz="600" spc="-5" dirty="0">
                <a:latin typeface="Calibri"/>
                <a:cs typeface="Calibri"/>
              </a:rPr>
              <a:t> 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k: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tação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ame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69605" y="3819525"/>
            <a:ext cx="1232535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spc="-15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licitantes: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prazos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da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legislação;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25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: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qu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30" dirty="0">
                <a:latin typeface="Calibri"/>
                <a:cs typeface="Calibri"/>
              </a:rPr>
              <a:t>po</a:t>
            </a:r>
            <a:r>
              <a:rPr sz="600" spc="-10" dirty="0">
                <a:latin typeface="Calibri"/>
                <a:cs typeface="Calibri"/>
              </a:rPr>
              <a:t>ss</a:t>
            </a:r>
            <a:r>
              <a:rPr sz="600" spc="-30" dirty="0">
                <a:latin typeface="Calibri"/>
                <a:cs typeface="Calibri"/>
              </a:rPr>
              <a:t>í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57042" y="3689985"/>
            <a:ext cx="7810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818382" y="5287136"/>
            <a:ext cx="1463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vistas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processo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licitatório.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69605" y="5284089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 </a:t>
            </a:r>
            <a:r>
              <a:rPr sz="600" spc="-25" dirty="0">
                <a:latin typeface="Calibri"/>
                <a:cs typeface="Calibri"/>
              </a:rPr>
              <a:t>17:00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59710" y="5308473"/>
            <a:ext cx="762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43142" y="3366262"/>
            <a:ext cx="97281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6995" marR="5080" indent="-7493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157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</a:t>
            </a:r>
            <a:r>
              <a:rPr sz="600" dirty="0">
                <a:latin typeface="Calibri"/>
                <a:cs typeface="Calibri"/>
              </a:rPr>
              <a:t>º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  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ajaú,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10427" y="3682111"/>
            <a:ext cx="2349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15710" y="3875913"/>
            <a:ext cx="99250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  <a:hlinkClick r:id="rId3"/>
              </a:rPr>
              <a:t>licitacao@brumadinho.mg.gov.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</a:t>
            </a:r>
            <a:endParaRPr sz="600">
              <a:latin typeface="Calibri"/>
              <a:cs typeface="Calibri"/>
            </a:endParaRPr>
          </a:p>
          <a:p>
            <a:pPr marL="274320" marR="243204" algn="ctr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31</a:t>
            </a:r>
            <a:r>
              <a:rPr sz="600" spc="-15" dirty="0">
                <a:latin typeface="Calibri"/>
                <a:cs typeface="Calibri"/>
              </a:rPr>
              <a:t>)</a:t>
            </a:r>
            <a:r>
              <a:rPr sz="600" spc="-20" dirty="0">
                <a:latin typeface="Calibri"/>
                <a:cs typeface="Calibri"/>
              </a:rPr>
              <a:t>99520-2685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68400" y="2505202"/>
            <a:ext cx="579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Não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requisitos.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9055" y="3884422"/>
            <a:ext cx="579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Não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requisitos.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69009" y="5292344"/>
            <a:ext cx="1278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Solicitar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formalmente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anexar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cópia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RG.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36665" y="4758055"/>
            <a:ext cx="97281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6995" marR="5080" indent="-7493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157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</a:t>
            </a:r>
            <a:r>
              <a:rPr sz="600" dirty="0">
                <a:latin typeface="Calibri"/>
                <a:cs typeface="Calibri"/>
              </a:rPr>
              <a:t>º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  G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ajaú,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54065" y="5051552"/>
            <a:ext cx="98044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0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  <a:hlinkClick r:id="rId3"/>
              </a:rPr>
              <a:t>licitacao@brumadinho.mg.gov.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77839" y="5491099"/>
            <a:ext cx="49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31</a:t>
            </a:r>
            <a:r>
              <a:rPr sz="600" spc="-15" dirty="0">
                <a:latin typeface="Calibri"/>
                <a:cs typeface="Calibri"/>
              </a:rPr>
              <a:t>)</a:t>
            </a:r>
            <a:r>
              <a:rPr sz="600" spc="-20" dirty="0">
                <a:latin typeface="Calibri"/>
                <a:cs typeface="Calibri"/>
              </a:rPr>
              <a:t>99520-2685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9" name="object 3">
            <a:extLst>
              <a:ext uri="{FF2B5EF4-FFF2-40B4-BE49-F238E27FC236}">
                <a16:creationId xmlns:a16="http://schemas.microsoft.com/office/drawing/2014/main" id="{C71A2212-2F69-C463-6D25-0EDA77DA66C2}"/>
              </a:ext>
            </a:extLst>
          </p:cNvPr>
          <p:cNvGrpSpPr/>
          <p:nvPr/>
        </p:nvGrpSpPr>
        <p:grpSpPr>
          <a:xfrm>
            <a:off x="0" y="17120"/>
            <a:ext cx="3027807" cy="965962"/>
            <a:chOff x="48767" y="0"/>
            <a:chExt cx="5413375" cy="1833245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ED370BD2-8D3B-61F1-2F53-A88A45D760C3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">
              <a:extLst>
                <a:ext uri="{FF2B5EF4-FFF2-40B4-BE49-F238E27FC236}">
                  <a16:creationId xmlns:a16="http://schemas.microsoft.com/office/drawing/2014/main" id="{B9414C20-8610-55A8-569E-ADED92F034F1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68">
            <a:extLst>
              <a:ext uri="{FF2B5EF4-FFF2-40B4-BE49-F238E27FC236}">
                <a16:creationId xmlns:a16="http://schemas.microsoft.com/office/drawing/2014/main" id="{0B47AC7D-D87B-F9DC-42B9-499F1E29267C}"/>
              </a:ext>
            </a:extLst>
          </p:cNvPr>
          <p:cNvSpPr txBox="1">
            <a:spLocks/>
          </p:cNvSpPr>
          <p:nvPr/>
        </p:nvSpPr>
        <p:spPr>
          <a:xfrm>
            <a:off x="2927730" y="-1604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691" y="1876044"/>
            <a:ext cx="2113915" cy="5554980"/>
          </a:xfrm>
          <a:custGeom>
            <a:avLst/>
            <a:gdLst/>
            <a:ahLst/>
            <a:cxnLst/>
            <a:rect l="l" t="t" r="r" b="b"/>
            <a:pathLst>
              <a:path w="2113915" h="5554980">
                <a:moveTo>
                  <a:pt x="2036318" y="5554484"/>
                </a:moveTo>
                <a:lnTo>
                  <a:pt x="77088" y="5554484"/>
                </a:lnTo>
                <a:lnTo>
                  <a:pt x="47117" y="5524385"/>
                </a:lnTo>
                <a:lnTo>
                  <a:pt x="22606" y="5442458"/>
                </a:lnTo>
                <a:lnTo>
                  <a:pt x="6096" y="5321198"/>
                </a:lnTo>
                <a:lnTo>
                  <a:pt x="0" y="5173154"/>
                </a:lnTo>
                <a:lnTo>
                  <a:pt x="0" y="381381"/>
                </a:lnTo>
                <a:lnTo>
                  <a:pt x="6096" y="233299"/>
                </a:lnTo>
                <a:lnTo>
                  <a:pt x="22606" y="112013"/>
                </a:lnTo>
                <a:lnTo>
                  <a:pt x="47117" y="30099"/>
                </a:lnTo>
                <a:lnTo>
                  <a:pt x="77088" y="0"/>
                </a:lnTo>
                <a:lnTo>
                  <a:pt x="2036318" y="0"/>
                </a:lnTo>
                <a:lnTo>
                  <a:pt x="2066163" y="30099"/>
                </a:lnTo>
                <a:lnTo>
                  <a:pt x="2090801" y="112013"/>
                </a:lnTo>
                <a:lnTo>
                  <a:pt x="2107311" y="233299"/>
                </a:lnTo>
                <a:lnTo>
                  <a:pt x="2113407" y="381381"/>
                </a:lnTo>
                <a:lnTo>
                  <a:pt x="2113407" y="5173154"/>
                </a:lnTo>
                <a:lnTo>
                  <a:pt x="2107311" y="5321198"/>
                </a:lnTo>
                <a:lnTo>
                  <a:pt x="2090801" y="5442458"/>
                </a:lnTo>
                <a:lnTo>
                  <a:pt x="2066163" y="5524385"/>
                </a:lnTo>
                <a:lnTo>
                  <a:pt x="2036318" y="555448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4" name="object 4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0" name="object 10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4" name="object 14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8" name="object 18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3" name="object 23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7" name="object 27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358" y="2102866"/>
            <a:ext cx="826769" cy="3181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algn="ctr">
              <a:lnSpc>
                <a:spcPct val="110000"/>
              </a:lnSpc>
              <a:spcBef>
                <a:spcPts val="2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Santo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32</a:t>
            </a:r>
            <a:r>
              <a:rPr sz="600" dirty="0">
                <a:latin typeface="Calibri"/>
                <a:cs typeface="Calibri"/>
              </a:rPr>
              <a:t>2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ej</a:t>
            </a:r>
            <a:r>
              <a:rPr sz="600" spc="-5" dirty="0">
                <a:latin typeface="Calibri"/>
                <a:cs typeface="Calibri"/>
              </a:rPr>
              <a:t>uco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nho/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(31)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99813-7156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08116" y="688339"/>
            <a:ext cx="18867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Arial"/>
                <a:cs typeface="Arial"/>
              </a:rPr>
              <a:t>CORREIOS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8071" y="4548886"/>
            <a:ext cx="1672589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Recepcionar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dirty="0">
                <a:latin typeface="Calibri"/>
                <a:cs typeface="Calibri"/>
              </a:rPr>
              <a:t>e     </a:t>
            </a:r>
            <a:r>
              <a:rPr sz="600" spc="-10" dirty="0">
                <a:latin typeface="Calibri"/>
                <a:cs typeface="Calibri"/>
              </a:rPr>
              <a:t>distribuir</a:t>
            </a:r>
            <a:r>
              <a:rPr sz="600" spc="114" dirty="0">
                <a:latin typeface="Calibri"/>
                <a:cs typeface="Calibri"/>
              </a:rPr>
              <a:t>   </a:t>
            </a:r>
            <a:r>
              <a:rPr sz="600" dirty="0">
                <a:latin typeface="Calibri"/>
                <a:cs typeface="Calibri"/>
              </a:rPr>
              <a:t>as     </a:t>
            </a:r>
            <a:r>
              <a:rPr sz="600" spc="-10" dirty="0">
                <a:latin typeface="Calibri"/>
                <a:cs typeface="Calibri"/>
              </a:rPr>
              <a:t>correspondências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ir</a:t>
            </a:r>
            <a:r>
              <a:rPr sz="600" spc="-5" dirty="0">
                <a:latin typeface="Calibri"/>
                <a:cs typeface="Calibri"/>
              </a:rPr>
              <a:t>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spc="-20" dirty="0">
                <a:latin typeface="Calibri"/>
                <a:cs typeface="Calibri"/>
              </a:rPr>
              <a:t>uni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ípio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90184" y="4554982"/>
            <a:ext cx="2216150" cy="1168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57910" algn="l"/>
                <a:tab pos="2202815" algn="l"/>
              </a:tabLst>
            </a:pPr>
            <a:r>
              <a:rPr sz="600" u="sng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600" dirty="0">
                <a:latin typeface="Calibri"/>
                <a:cs typeface="Calibri"/>
              </a:rPr>
              <a:t>  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u="sng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6800" y="1889760"/>
            <a:ext cx="1565275" cy="5541645"/>
          </a:xfrm>
          <a:custGeom>
            <a:avLst/>
            <a:gdLst/>
            <a:ahLst/>
            <a:cxnLst/>
            <a:rect l="l" t="t" r="r" b="b"/>
            <a:pathLst>
              <a:path w="1565275" h="5541645">
                <a:moveTo>
                  <a:pt x="1478661" y="5541035"/>
                </a:moveTo>
                <a:lnTo>
                  <a:pt x="86245" y="5541035"/>
                </a:lnTo>
                <a:lnTo>
                  <a:pt x="52755" y="5521159"/>
                </a:lnTo>
                <a:lnTo>
                  <a:pt x="25336" y="5467083"/>
                </a:lnTo>
                <a:lnTo>
                  <a:pt x="6807" y="5387035"/>
                </a:lnTo>
                <a:lnTo>
                  <a:pt x="0" y="5289270"/>
                </a:lnTo>
                <a:lnTo>
                  <a:pt x="0" y="251714"/>
                </a:lnTo>
                <a:lnTo>
                  <a:pt x="6807" y="154051"/>
                </a:lnTo>
                <a:lnTo>
                  <a:pt x="25336" y="73914"/>
                </a:lnTo>
                <a:lnTo>
                  <a:pt x="52755" y="19812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19812"/>
                </a:lnTo>
                <a:lnTo>
                  <a:pt x="1539494" y="73914"/>
                </a:lnTo>
                <a:lnTo>
                  <a:pt x="1558036" y="154051"/>
                </a:lnTo>
                <a:lnTo>
                  <a:pt x="1564767" y="251714"/>
                </a:lnTo>
                <a:lnTo>
                  <a:pt x="1564767" y="5289270"/>
                </a:lnTo>
                <a:lnTo>
                  <a:pt x="1558036" y="5387035"/>
                </a:lnTo>
                <a:lnTo>
                  <a:pt x="1539494" y="5467083"/>
                </a:lnTo>
                <a:lnTo>
                  <a:pt x="1512062" y="5521159"/>
                </a:lnTo>
                <a:lnTo>
                  <a:pt x="1478661" y="55410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7281" y="4444365"/>
            <a:ext cx="58547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Unidades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ecep</a:t>
            </a:r>
            <a:r>
              <a:rPr sz="600" b="1" dirty="0">
                <a:latin typeface="Calibri"/>
                <a:cs typeface="Calibri"/>
              </a:rPr>
              <a:t>ção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  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bu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corr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spond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nc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55866" y="280212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59201" y="4303903"/>
            <a:ext cx="762635" cy="73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22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(a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</a:t>
            </a:r>
            <a:r>
              <a:rPr sz="600" spc="-5" dirty="0">
                <a:latin typeface="Calibri"/>
                <a:cs typeface="Calibri"/>
              </a:rPr>
              <a:t>telefone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apenas nas</a:t>
            </a:r>
            <a:endParaRPr sz="600">
              <a:latin typeface="Calibri"/>
              <a:cs typeface="Calibri"/>
            </a:endParaRPr>
          </a:p>
          <a:p>
            <a:pPr marL="21590" marR="15240" indent="-5080" algn="ctr">
              <a:lnSpc>
                <a:spcPct val="105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es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onc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iç</a:t>
            </a:r>
            <a:r>
              <a:rPr sz="600" dirty="0">
                <a:latin typeface="Calibri"/>
                <a:cs typeface="Calibri"/>
              </a:rPr>
              <a:t>ão 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Itaguá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São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José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Paraopeba)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4968" y="1876044"/>
            <a:ext cx="3471545" cy="5567045"/>
          </a:xfrm>
          <a:custGeom>
            <a:avLst/>
            <a:gdLst/>
            <a:ahLst/>
            <a:cxnLst/>
            <a:rect l="l" t="t" r="r" b="b"/>
            <a:pathLst>
              <a:path w="3471545" h="5567045">
                <a:moveTo>
                  <a:pt x="865009" y="5557659"/>
                </a:moveTo>
                <a:lnTo>
                  <a:pt x="50457" y="5557659"/>
                </a:lnTo>
                <a:lnTo>
                  <a:pt x="30860" y="5537733"/>
                </a:lnTo>
                <a:lnTo>
                  <a:pt x="14820" y="5483491"/>
                </a:lnTo>
                <a:lnTo>
                  <a:pt x="3975" y="5403202"/>
                </a:lnTo>
                <a:lnTo>
                  <a:pt x="0" y="5305158"/>
                </a:lnTo>
                <a:lnTo>
                  <a:pt x="0" y="252475"/>
                </a:lnTo>
                <a:lnTo>
                  <a:pt x="3975" y="154432"/>
                </a:lnTo>
                <a:lnTo>
                  <a:pt x="14820" y="74168"/>
                </a:lnTo>
                <a:lnTo>
                  <a:pt x="30860" y="19938"/>
                </a:lnTo>
                <a:lnTo>
                  <a:pt x="50457" y="0"/>
                </a:lnTo>
                <a:lnTo>
                  <a:pt x="865009" y="0"/>
                </a:lnTo>
                <a:lnTo>
                  <a:pt x="884618" y="19938"/>
                </a:lnTo>
                <a:lnTo>
                  <a:pt x="900658" y="74168"/>
                </a:lnTo>
                <a:lnTo>
                  <a:pt x="911491" y="154432"/>
                </a:lnTo>
                <a:lnTo>
                  <a:pt x="915479" y="252475"/>
                </a:lnTo>
                <a:lnTo>
                  <a:pt x="915479" y="5305158"/>
                </a:lnTo>
                <a:lnTo>
                  <a:pt x="911491" y="5403202"/>
                </a:lnTo>
                <a:lnTo>
                  <a:pt x="900658" y="5483491"/>
                </a:lnTo>
                <a:lnTo>
                  <a:pt x="884618" y="5537733"/>
                </a:lnTo>
                <a:lnTo>
                  <a:pt x="865009" y="5557659"/>
                </a:lnTo>
                <a:close/>
              </a:path>
              <a:path w="3471545" h="5567045">
                <a:moveTo>
                  <a:pt x="3420364" y="5566803"/>
                </a:moveTo>
                <a:lnTo>
                  <a:pt x="2597658" y="5566803"/>
                </a:lnTo>
                <a:lnTo>
                  <a:pt x="2577846" y="5546902"/>
                </a:lnTo>
                <a:lnTo>
                  <a:pt x="2561717" y="5492699"/>
                </a:lnTo>
                <a:lnTo>
                  <a:pt x="2550795" y="5412473"/>
                </a:lnTo>
                <a:lnTo>
                  <a:pt x="2546731" y="5314505"/>
                </a:lnTo>
                <a:lnTo>
                  <a:pt x="2546731" y="266064"/>
                </a:lnTo>
                <a:lnTo>
                  <a:pt x="2550795" y="168021"/>
                </a:lnTo>
                <a:lnTo>
                  <a:pt x="2561717" y="87884"/>
                </a:lnTo>
                <a:lnTo>
                  <a:pt x="2577846" y="33655"/>
                </a:lnTo>
                <a:lnTo>
                  <a:pt x="2597658" y="13715"/>
                </a:lnTo>
                <a:lnTo>
                  <a:pt x="3420364" y="13715"/>
                </a:lnTo>
                <a:lnTo>
                  <a:pt x="3440176" y="33655"/>
                </a:lnTo>
                <a:lnTo>
                  <a:pt x="3456305" y="87884"/>
                </a:lnTo>
                <a:lnTo>
                  <a:pt x="3467227" y="168021"/>
                </a:lnTo>
                <a:lnTo>
                  <a:pt x="3471291" y="266064"/>
                </a:lnTo>
                <a:lnTo>
                  <a:pt x="3471291" y="5314505"/>
                </a:lnTo>
                <a:lnTo>
                  <a:pt x="3467227" y="5412473"/>
                </a:lnTo>
                <a:lnTo>
                  <a:pt x="3456305" y="5492699"/>
                </a:lnTo>
                <a:lnTo>
                  <a:pt x="3440176" y="5546902"/>
                </a:lnTo>
                <a:lnTo>
                  <a:pt x="3420364" y="556680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26907" y="1883664"/>
            <a:ext cx="2551430" cy="5553710"/>
          </a:xfrm>
          <a:custGeom>
            <a:avLst/>
            <a:gdLst/>
            <a:ahLst/>
            <a:cxnLst/>
            <a:rect l="l" t="t" r="r" b="b"/>
            <a:pathLst>
              <a:path w="2551429" h="5553709">
                <a:moveTo>
                  <a:pt x="2466975" y="5553341"/>
                </a:moveTo>
                <a:lnTo>
                  <a:pt x="83947" y="5553341"/>
                </a:lnTo>
                <a:lnTo>
                  <a:pt x="51308" y="5519978"/>
                </a:lnTo>
                <a:lnTo>
                  <a:pt x="24638" y="5429110"/>
                </a:lnTo>
                <a:lnTo>
                  <a:pt x="6603" y="5294642"/>
                </a:lnTo>
                <a:lnTo>
                  <a:pt x="0" y="5130431"/>
                </a:lnTo>
                <a:lnTo>
                  <a:pt x="0" y="422910"/>
                </a:lnTo>
                <a:lnTo>
                  <a:pt x="6603" y="258699"/>
                </a:lnTo>
                <a:lnTo>
                  <a:pt x="24638" y="124205"/>
                </a:lnTo>
                <a:lnTo>
                  <a:pt x="51308" y="33400"/>
                </a:lnTo>
                <a:lnTo>
                  <a:pt x="83947" y="0"/>
                </a:lnTo>
                <a:lnTo>
                  <a:pt x="2466975" y="0"/>
                </a:lnTo>
                <a:lnTo>
                  <a:pt x="2499614" y="33400"/>
                </a:lnTo>
                <a:lnTo>
                  <a:pt x="2526284" y="124205"/>
                </a:lnTo>
                <a:lnTo>
                  <a:pt x="2544318" y="258699"/>
                </a:lnTo>
                <a:lnTo>
                  <a:pt x="2550922" y="422910"/>
                </a:lnTo>
                <a:lnTo>
                  <a:pt x="2550922" y="5130431"/>
                </a:lnTo>
                <a:lnTo>
                  <a:pt x="2544318" y="5294642"/>
                </a:lnTo>
                <a:lnTo>
                  <a:pt x="2526284" y="5429110"/>
                </a:lnTo>
                <a:lnTo>
                  <a:pt x="2499614" y="5519978"/>
                </a:lnTo>
                <a:lnTo>
                  <a:pt x="2466975" y="555334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844921" y="7013550"/>
            <a:ext cx="89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indent="-5651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sé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il</a:t>
            </a:r>
            <a:r>
              <a:rPr sz="600" dirty="0">
                <a:latin typeface="Calibri"/>
                <a:cs typeface="Calibri"/>
              </a:rPr>
              <a:t>va,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240029" marR="50800" indent="-171450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Su</a:t>
            </a:r>
            <a:r>
              <a:rPr sz="600" dirty="0">
                <a:latin typeface="Calibri"/>
                <a:cs typeface="Calibri"/>
              </a:rPr>
              <a:t>za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nho/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(31)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99889-7456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3750" y="4607814"/>
            <a:ext cx="579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Não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requisitos.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88863" y="2752090"/>
            <a:ext cx="901065" cy="3124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5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aça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30</a:t>
            </a:r>
            <a:r>
              <a:rPr sz="600" dirty="0">
                <a:latin typeface="Calibri"/>
                <a:cs typeface="Calibri"/>
              </a:rPr>
              <a:t>5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 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nho/</a:t>
            </a:r>
            <a:r>
              <a:rPr sz="600" spc="-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G  </a:t>
            </a:r>
            <a:r>
              <a:rPr sz="600" spc="-10" dirty="0">
                <a:latin typeface="Calibri"/>
                <a:cs typeface="Calibri"/>
              </a:rPr>
              <a:t>(31)99646-8309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85103" y="1888236"/>
            <a:ext cx="1065530" cy="4133215"/>
          </a:xfrm>
          <a:custGeom>
            <a:avLst/>
            <a:gdLst/>
            <a:ahLst/>
            <a:cxnLst/>
            <a:rect l="l" t="t" r="r" b="b"/>
            <a:pathLst>
              <a:path w="1065529" h="4133215">
                <a:moveTo>
                  <a:pt x="1007237" y="639952"/>
                </a:moveTo>
                <a:lnTo>
                  <a:pt x="62484" y="639952"/>
                </a:lnTo>
                <a:lnTo>
                  <a:pt x="41148" y="637539"/>
                </a:lnTo>
                <a:lnTo>
                  <a:pt x="23749" y="630808"/>
                </a:lnTo>
                <a:lnTo>
                  <a:pt x="11937" y="621029"/>
                </a:lnTo>
                <a:lnTo>
                  <a:pt x="7620" y="609091"/>
                </a:lnTo>
                <a:lnTo>
                  <a:pt x="7620" y="30860"/>
                </a:lnTo>
                <a:lnTo>
                  <a:pt x="11937" y="18795"/>
                </a:lnTo>
                <a:lnTo>
                  <a:pt x="23749" y="9016"/>
                </a:lnTo>
                <a:lnTo>
                  <a:pt x="41148" y="2412"/>
                </a:lnTo>
                <a:lnTo>
                  <a:pt x="62484" y="0"/>
                </a:lnTo>
                <a:lnTo>
                  <a:pt x="1007237" y="0"/>
                </a:lnTo>
                <a:lnTo>
                  <a:pt x="1028573" y="2412"/>
                </a:lnTo>
                <a:lnTo>
                  <a:pt x="1045972" y="9016"/>
                </a:lnTo>
                <a:lnTo>
                  <a:pt x="1057655" y="18795"/>
                </a:lnTo>
                <a:lnTo>
                  <a:pt x="1062101" y="30860"/>
                </a:lnTo>
                <a:lnTo>
                  <a:pt x="1062101" y="609091"/>
                </a:lnTo>
                <a:lnTo>
                  <a:pt x="1057655" y="621029"/>
                </a:lnTo>
                <a:lnTo>
                  <a:pt x="1045972" y="630808"/>
                </a:lnTo>
                <a:lnTo>
                  <a:pt x="1028573" y="637539"/>
                </a:lnTo>
                <a:lnTo>
                  <a:pt x="1007237" y="639952"/>
                </a:lnTo>
                <a:close/>
              </a:path>
              <a:path w="1065529" h="4133215">
                <a:moveTo>
                  <a:pt x="1007237" y="1333372"/>
                </a:moveTo>
                <a:lnTo>
                  <a:pt x="62484" y="1333372"/>
                </a:lnTo>
                <a:lnTo>
                  <a:pt x="41148" y="1330959"/>
                </a:lnTo>
                <a:lnTo>
                  <a:pt x="23749" y="1324355"/>
                </a:lnTo>
                <a:lnTo>
                  <a:pt x="11937" y="1314577"/>
                </a:lnTo>
                <a:lnTo>
                  <a:pt x="7620" y="1302639"/>
                </a:lnTo>
                <a:lnTo>
                  <a:pt x="7620" y="725677"/>
                </a:lnTo>
                <a:lnTo>
                  <a:pt x="11937" y="713739"/>
                </a:lnTo>
                <a:lnTo>
                  <a:pt x="23749" y="703960"/>
                </a:lnTo>
                <a:lnTo>
                  <a:pt x="41148" y="697356"/>
                </a:lnTo>
                <a:lnTo>
                  <a:pt x="62484" y="694943"/>
                </a:lnTo>
                <a:lnTo>
                  <a:pt x="1007237" y="694943"/>
                </a:lnTo>
                <a:lnTo>
                  <a:pt x="1028573" y="697356"/>
                </a:lnTo>
                <a:lnTo>
                  <a:pt x="1045972" y="703960"/>
                </a:lnTo>
                <a:lnTo>
                  <a:pt x="1057655" y="713739"/>
                </a:lnTo>
                <a:lnTo>
                  <a:pt x="1062101" y="725677"/>
                </a:lnTo>
                <a:lnTo>
                  <a:pt x="1062101" y="1302639"/>
                </a:lnTo>
                <a:lnTo>
                  <a:pt x="1057655" y="1314577"/>
                </a:lnTo>
                <a:lnTo>
                  <a:pt x="1045972" y="1324355"/>
                </a:lnTo>
                <a:lnTo>
                  <a:pt x="1028573" y="1330959"/>
                </a:lnTo>
                <a:lnTo>
                  <a:pt x="1007237" y="1333372"/>
                </a:lnTo>
                <a:close/>
              </a:path>
              <a:path w="1065529" h="4133215">
                <a:moveTo>
                  <a:pt x="1007237" y="2034413"/>
                </a:moveTo>
                <a:lnTo>
                  <a:pt x="62484" y="2034413"/>
                </a:lnTo>
                <a:lnTo>
                  <a:pt x="41148" y="2032000"/>
                </a:lnTo>
                <a:lnTo>
                  <a:pt x="23749" y="2025141"/>
                </a:lnTo>
                <a:lnTo>
                  <a:pt x="11937" y="2015489"/>
                </a:lnTo>
                <a:lnTo>
                  <a:pt x="7620" y="2003552"/>
                </a:lnTo>
                <a:lnTo>
                  <a:pt x="7620" y="1425320"/>
                </a:lnTo>
                <a:lnTo>
                  <a:pt x="11937" y="1413255"/>
                </a:lnTo>
                <a:lnTo>
                  <a:pt x="23749" y="1403477"/>
                </a:lnTo>
                <a:lnTo>
                  <a:pt x="41148" y="1396872"/>
                </a:lnTo>
                <a:lnTo>
                  <a:pt x="62484" y="1394459"/>
                </a:lnTo>
                <a:lnTo>
                  <a:pt x="1007237" y="1394459"/>
                </a:lnTo>
                <a:lnTo>
                  <a:pt x="1028573" y="1396872"/>
                </a:lnTo>
                <a:lnTo>
                  <a:pt x="1045972" y="1403477"/>
                </a:lnTo>
                <a:lnTo>
                  <a:pt x="1057655" y="1413255"/>
                </a:lnTo>
                <a:lnTo>
                  <a:pt x="1062101" y="1425320"/>
                </a:lnTo>
                <a:lnTo>
                  <a:pt x="1062101" y="2003552"/>
                </a:lnTo>
                <a:lnTo>
                  <a:pt x="1057655" y="2015489"/>
                </a:lnTo>
                <a:lnTo>
                  <a:pt x="1045972" y="2025141"/>
                </a:lnTo>
                <a:lnTo>
                  <a:pt x="1028573" y="2032000"/>
                </a:lnTo>
                <a:lnTo>
                  <a:pt x="1007237" y="2034413"/>
                </a:lnTo>
                <a:close/>
              </a:path>
              <a:path w="1065529" h="4133215">
                <a:moveTo>
                  <a:pt x="1007237" y="3447033"/>
                </a:moveTo>
                <a:lnTo>
                  <a:pt x="62484" y="3447033"/>
                </a:lnTo>
                <a:lnTo>
                  <a:pt x="41148" y="3444620"/>
                </a:lnTo>
                <a:lnTo>
                  <a:pt x="23749" y="3437890"/>
                </a:lnTo>
                <a:lnTo>
                  <a:pt x="11937" y="3428110"/>
                </a:lnTo>
                <a:lnTo>
                  <a:pt x="7620" y="3416173"/>
                </a:lnTo>
                <a:lnTo>
                  <a:pt x="7620" y="2837941"/>
                </a:lnTo>
                <a:lnTo>
                  <a:pt x="11937" y="2825876"/>
                </a:lnTo>
                <a:lnTo>
                  <a:pt x="23749" y="2816097"/>
                </a:lnTo>
                <a:lnTo>
                  <a:pt x="41148" y="2809493"/>
                </a:lnTo>
                <a:lnTo>
                  <a:pt x="62484" y="2807080"/>
                </a:lnTo>
                <a:lnTo>
                  <a:pt x="1007237" y="2807080"/>
                </a:lnTo>
                <a:lnTo>
                  <a:pt x="1028573" y="2809493"/>
                </a:lnTo>
                <a:lnTo>
                  <a:pt x="1045972" y="2816097"/>
                </a:lnTo>
                <a:lnTo>
                  <a:pt x="1057655" y="2825876"/>
                </a:lnTo>
                <a:lnTo>
                  <a:pt x="1062101" y="2837941"/>
                </a:lnTo>
                <a:lnTo>
                  <a:pt x="1062101" y="3416173"/>
                </a:lnTo>
                <a:lnTo>
                  <a:pt x="1057655" y="3428110"/>
                </a:lnTo>
                <a:lnTo>
                  <a:pt x="1045972" y="3437890"/>
                </a:lnTo>
                <a:lnTo>
                  <a:pt x="1028573" y="3444620"/>
                </a:lnTo>
                <a:lnTo>
                  <a:pt x="1007237" y="3447033"/>
                </a:lnTo>
                <a:close/>
              </a:path>
              <a:path w="1065529" h="4133215">
                <a:moveTo>
                  <a:pt x="1009776" y="4132833"/>
                </a:moveTo>
                <a:lnTo>
                  <a:pt x="55372" y="4132833"/>
                </a:lnTo>
                <a:lnTo>
                  <a:pt x="33909" y="4130420"/>
                </a:lnTo>
                <a:lnTo>
                  <a:pt x="16256" y="4123690"/>
                </a:lnTo>
                <a:lnTo>
                  <a:pt x="4318" y="4113910"/>
                </a:lnTo>
                <a:lnTo>
                  <a:pt x="0" y="4101973"/>
                </a:lnTo>
                <a:lnTo>
                  <a:pt x="0" y="3523741"/>
                </a:lnTo>
                <a:lnTo>
                  <a:pt x="4318" y="3511677"/>
                </a:lnTo>
                <a:lnTo>
                  <a:pt x="16256" y="3501898"/>
                </a:lnTo>
                <a:lnTo>
                  <a:pt x="33909" y="3495293"/>
                </a:lnTo>
                <a:lnTo>
                  <a:pt x="55372" y="3492880"/>
                </a:lnTo>
                <a:lnTo>
                  <a:pt x="1009776" y="3492880"/>
                </a:lnTo>
                <a:lnTo>
                  <a:pt x="1031240" y="3495293"/>
                </a:lnTo>
                <a:lnTo>
                  <a:pt x="1048766" y="3501898"/>
                </a:lnTo>
                <a:lnTo>
                  <a:pt x="1060703" y="3511677"/>
                </a:lnTo>
                <a:lnTo>
                  <a:pt x="1065149" y="3523741"/>
                </a:lnTo>
                <a:lnTo>
                  <a:pt x="1065149" y="4101973"/>
                </a:lnTo>
                <a:lnTo>
                  <a:pt x="1060703" y="4113910"/>
                </a:lnTo>
                <a:lnTo>
                  <a:pt x="1048766" y="4123690"/>
                </a:lnTo>
                <a:lnTo>
                  <a:pt x="1031240" y="4130420"/>
                </a:lnTo>
                <a:lnTo>
                  <a:pt x="1009776" y="413283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898896" y="4158488"/>
            <a:ext cx="84836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4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P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Paraopeba,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99824-27</a:t>
            </a:r>
            <a:r>
              <a:rPr sz="600" spc="-20" dirty="0">
                <a:latin typeface="Calibri"/>
                <a:cs typeface="Calibri"/>
              </a:rPr>
              <a:t>6</a:t>
            </a:r>
            <a:r>
              <a:rPr sz="600" dirty="0">
                <a:latin typeface="Calibri"/>
                <a:cs typeface="Calibri"/>
              </a:rPr>
              <a:t>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12865" y="4860417"/>
            <a:ext cx="82105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400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Ga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dirty="0">
                <a:latin typeface="Calibri"/>
                <a:cs typeface="Calibri"/>
              </a:rPr>
              <a:t>a,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97147-26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97626" y="5598414"/>
            <a:ext cx="831215" cy="3124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0020" marR="5080" indent="-147955">
              <a:lnSpc>
                <a:spcPct val="106700"/>
              </a:lnSpc>
              <a:spcBef>
                <a:spcPts val="5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Hu</a:t>
            </a:r>
            <a:r>
              <a:rPr sz="600" dirty="0">
                <a:latin typeface="Calibri"/>
                <a:cs typeface="Calibri"/>
              </a:rPr>
              <a:t>m,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43</a:t>
            </a:r>
            <a:r>
              <a:rPr sz="600" dirty="0">
                <a:latin typeface="Calibri"/>
                <a:cs typeface="Calibri"/>
              </a:rPr>
              <a:t>2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s,  </a:t>
            </a:r>
            <a:r>
              <a:rPr sz="600" spc="-5" dirty="0">
                <a:latin typeface="Calibri"/>
                <a:cs typeface="Calibri"/>
              </a:rPr>
              <a:t>Brumadinho/MG 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(31)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99899-7752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92723" y="6097524"/>
            <a:ext cx="1054735" cy="1334770"/>
          </a:xfrm>
          <a:custGeom>
            <a:avLst/>
            <a:gdLst/>
            <a:ahLst/>
            <a:cxnLst/>
            <a:rect l="l" t="t" r="r" b="b"/>
            <a:pathLst>
              <a:path w="1054734" h="1334770">
                <a:moveTo>
                  <a:pt x="999744" y="638213"/>
                </a:moveTo>
                <a:lnTo>
                  <a:pt x="54863" y="638213"/>
                </a:lnTo>
                <a:lnTo>
                  <a:pt x="33527" y="635787"/>
                </a:lnTo>
                <a:lnTo>
                  <a:pt x="16128" y="629183"/>
                </a:lnTo>
                <a:lnTo>
                  <a:pt x="4317" y="619417"/>
                </a:lnTo>
                <a:lnTo>
                  <a:pt x="0" y="607479"/>
                </a:lnTo>
                <a:lnTo>
                  <a:pt x="0" y="30733"/>
                </a:lnTo>
                <a:lnTo>
                  <a:pt x="4317" y="18795"/>
                </a:lnTo>
                <a:lnTo>
                  <a:pt x="16128" y="9016"/>
                </a:lnTo>
                <a:lnTo>
                  <a:pt x="33527" y="2412"/>
                </a:lnTo>
                <a:lnTo>
                  <a:pt x="54863" y="0"/>
                </a:lnTo>
                <a:lnTo>
                  <a:pt x="999744" y="0"/>
                </a:lnTo>
                <a:lnTo>
                  <a:pt x="1021079" y="2412"/>
                </a:lnTo>
                <a:lnTo>
                  <a:pt x="1038478" y="9016"/>
                </a:lnTo>
                <a:lnTo>
                  <a:pt x="1050162" y="18795"/>
                </a:lnTo>
                <a:lnTo>
                  <a:pt x="1054607" y="30733"/>
                </a:lnTo>
                <a:lnTo>
                  <a:pt x="1054607" y="607479"/>
                </a:lnTo>
                <a:lnTo>
                  <a:pt x="1050162" y="619417"/>
                </a:lnTo>
                <a:lnTo>
                  <a:pt x="1038478" y="629183"/>
                </a:lnTo>
                <a:lnTo>
                  <a:pt x="1021079" y="635787"/>
                </a:lnTo>
                <a:lnTo>
                  <a:pt x="999744" y="638213"/>
                </a:lnTo>
                <a:close/>
              </a:path>
              <a:path w="1054734" h="1334770">
                <a:moveTo>
                  <a:pt x="999744" y="1334477"/>
                </a:moveTo>
                <a:lnTo>
                  <a:pt x="54863" y="1334477"/>
                </a:lnTo>
                <a:lnTo>
                  <a:pt x="33527" y="1332052"/>
                </a:lnTo>
                <a:lnTo>
                  <a:pt x="16128" y="1325448"/>
                </a:lnTo>
                <a:lnTo>
                  <a:pt x="4317" y="1315681"/>
                </a:lnTo>
                <a:lnTo>
                  <a:pt x="0" y="1303756"/>
                </a:lnTo>
                <a:lnTo>
                  <a:pt x="0" y="726998"/>
                </a:lnTo>
                <a:lnTo>
                  <a:pt x="4317" y="715073"/>
                </a:lnTo>
                <a:lnTo>
                  <a:pt x="16128" y="705294"/>
                </a:lnTo>
                <a:lnTo>
                  <a:pt x="33527" y="698690"/>
                </a:lnTo>
                <a:lnTo>
                  <a:pt x="54863" y="696264"/>
                </a:lnTo>
                <a:lnTo>
                  <a:pt x="999744" y="696264"/>
                </a:lnTo>
                <a:lnTo>
                  <a:pt x="1021079" y="698690"/>
                </a:lnTo>
                <a:lnTo>
                  <a:pt x="1038478" y="705294"/>
                </a:lnTo>
                <a:lnTo>
                  <a:pt x="1050162" y="715073"/>
                </a:lnTo>
                <a:lnTo>
                  <a:pt x="1054607" y="726998"/>
                </a:lnTo>
                <a:lnTo>
                  <a:pt x="1054607" y="1303756"/>
                </a:lnTo>
                <a:lnTo>
                  <a:pt x="1050162" y="1315681"/>
                </a:lnTo>
                <a:lnTo>
                  <a:pt x="1038478" y="1325448"/>
                </a:lnTo>
                <a:lnTo>
                  <a:pt x="1021079" y="1332052"/>
                </a:lnTo>
                <a:lnTo>
                  <a:pt x="999744" y="133447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026656" y="2106295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77811" y="1889760"/>
            <a:ext cx="1121410" cy="5542915"/>
          </a:xfrm>
          <a:custGeom>
            <a:avLst/>
            <a:gdLst/>
            <a:ahLst/>
            <a:cxnLst/>
            <a:rect l="l" t="t" r="r" b="b"/>
            <a:pathLst>
              <a:path w="1121409" h="5542915">
                <a:moveTo>
                  <a:pt x="1060577" y="639953"/>
                </a:moveTo>
                <a:lnTo>
                  <a:pt x="65405" y="639953"/>
                </a:lnTo>
                <a:lnTo>
                  <a:pt x="42926" y="637540"/>
                </a:lnTo>
                <a:lnTo>
                  <a:pt x="24638" y="630809"/>
                </a:lnTo>
                <a:lnTo>
                  <a:pt x="12192" y="621030"/>
                </a:lnTo>
                <a:lnTo>
                  <a:pt x="7620" y="609092"/>
                </a:lnTo>
                <a:lnTo>
                  <a:pt x="7620" y="30861"/>
                </a:lnTo>
                <a:lnTo>
                  <a:pt x="12192" y="18796"/>
                </a:lnTo>
                <a:lnTo>
                  <a:pt x="24638" y="9017"/>
                </a:lnTo>
                <a:lnTo>
                  <a:pt x="42926" y="2413"/>
                </a:lnTo>
                <a:lnTo>
                  <a:pt x="65405" y="0"/>
                </a:lnTo>
                <a:lnTo>
                  <a:pt x="1060577" y="0"/>
                </a:lnTo>
                <a:lnTo>
                  <a:pt x="1082929" y="2413"/>
                </a:lnTo>
                <a:lnTo>
                  <a:pt x="1101344" y="9017"/>
                </a:lnTo>
                <a:lnTo>
                  <a:pt x="1113663" y="18796"/>
                </a:lnTo>
                <a:lnTo>
                  <a:pt x="1118235" y="30861"/>
                </a:lnTo>
                <a:lnTo>
                  <a:pt x="1118235" y="609092"/>
                </a:lnTo>
                <a:lnTo>
                  <a:pt x="1113663" y="621030"/>
                </a:lnTo>
                <a:lnTo>
                  <a:pt x="1101344" y="630809"/>
                </a:lnTo>
                <a:lnTo>
                  <a:pt x="1082929" y="637540"/>
                </a:lnTo>
                <a:lnTo>
                  <a:pt x="1060577" y="639953"/>
                </a:lnTo>
                <a:close/>
              </a:path>
              <a:path w="1121409" h="5542915">
                <a:moveTo>
                  <a:pt x="1060577" y="1334897"/>
                </a:moveTo>
                <a:lnTo>
                  <a:pt x="65405" y="1334897"/>
                </a:lnTo>
                <a:lnTo>
                  <a:pt x="42926" y="1332484"/>
                </a:lnTo>
                <a:lnTo>
                  <a:pt x="24638" y="1325753"/>
                </a:lnTo>
                <a:lnTo>
                  <a:pt x="12192" y="1315974"/>
                </a:lnTo>
                <a:lnTo>
                  <a:pt x="7620" y="1304036"/>
                </a:lnTo>
                <a:lnTo>
                  <a:pt x="7620" y="725805"/>
                </a:lnTo>
                <a:lnTo>
                  <a:pt x="12192" y="713740"/>
                </a:lnTo>
                <a:lnTo>
                  <a:pt x="24638" y="703961"/>
                </a:lnTo>
                <a:lnTo>
                  <a:pt x="42926" y="697357"/>
                </a:lnTo>
                <a:lnTo>
                  <a:pt x="65405" y="694944"/>
                </a:lnTo>
                <a:lnTo>
                  <a:pt x="1060577" y="694944"/>
                </a:lnTo>
                <a:lnTo>
                  <a:pt x="1082929" y="697357"/>
                </a:lnTo>
                <a:lnTo>
                  <a:pt x="1101344" y="703961"/>
                </a:lnTo>
                <a:lnTo>
                  <a:pt x="1113663" y="713740"/>
                </a:lnTo>
                <a:lnTo>
                  <a:pt x="1118235" y="725805"/>
                </a:lnTo>
                <a:lnTo>
                  <a:pt x="1118235" y="1304036"/>
                </a:lnTo>
                <a:lnTo>
                  <a:pt x="1113663" y="1315974"/>
                </a:lnTo>
                <a:lnTo>
                  <a:pt x="1101344" y="1325753"/>
                </a:lnTo>
                <a:lnTo>
                  <a:pt x="1082929" y="1332484"/>
                </a:lnTo>
                <a:lnTo>
                  <a:pt x="1060577" y="1334897"/>
                </a:lnTo>
                <a:close/>
              </a:path>
              <a:path w="1121409" h="5542915">
                <a:moveTo>
                  <a:pt x="1060577" y="2034413"/>
                </a:moveTo>
                <a:lnTo>
                  <a:pt x="65405" y="2034413"/>
                </a:lnTo>
                <a:lnTo>
                  <a:pt x="42926" y="2032000"/>
                </a:lnTo>
                <a:lnTo>
                  <a:pt x="24638" y="2025269"/>
                </a:lnTo>
                <a:lnTo>
                  <a:pt x="12192" y="2015490"/>
                </a:lnTo>
                <a:lnTo>
                  <a:pt x="7620" y="2003552"/>
                </a:lnTo>
                <a:lnTo>
                  <a:pt x="7620" y="1425321"/>
                </a:lnTo>
                <a:lnTo>
                  <a:pt x="12192" y="1413256"/>
                </a:lnTo>
                <a:lnTo>
                  <a:pt x="24638" y="1403477"/>
                </a:lnTo>
                <a:lnTo>
                  <a:pt x="42926" y="1396873"/>
                </a:lnTo>
                <a:lnTo>
                  <a:pt x="65405" y="1394460"/>
                </a:lnTo>
                <a:lnTo>
                  <a:pt x="1060577" y="1394460"/>
                </a:lnTo>
                <a:lnTo>
                  <a:pt x="1082929" y="1396873"/>
                </a:lnTo>
                <a:lnTo>
                  <a:pt x="1101344" y="1403477"/>
                </a:lnTo>
                <a:lnTo>
                  <a:pt x="1113663" y="1413256"/>
                </a:lnTo>
                <a:lnTo>
                  <a:pt x="1118235" y="1425321"/>
                </a:lnTo>
                <a:lnTo>
                  <a:pt x="1118235" y="2003552"/>
                </a:lnTo>
                <a:lnTo>
                  <a:pt x="1113663" y="2015490"/>
                </a:lnTo>
                <a:lnTo>
                  <a:pt x="1101344" y="2025269"/>
                </a:lnTo>
                <a:lnTo>
                  <a:pt x="1082929" y="2032000"/>
                </a:lnTo>
                <a:lnTo>
                  <a:pt x="1060577" y="2034413"/>
                </a:lnTo>
                <a:close/>
              </a:path>
              <a:path w="1121409" h="5542915">
                <a:moveTo>
                  <a:pt x="1060577" y="3445510"/>
                </a:moveTo>
                <a:lnTo>
                  <a:pt x="65405" y="3445510"/>
                </a:lnTo>
                <a:lnTo>
                  <a:pt x="42926" y="3443097"/>
                </a:lnTo>
                <a:lnTo>
                  <a:pt x="24638" y="3436366"/>
                </a:lnTo>
                <a:lnTo>
                  <a:pt x="12192" y="3426587"/>
                </a:lnTo>
                <a:lnTo>
                  <a:pt x="7620" y="3414649"/>
                </a:lnTo>
                <a:lnTo>
                  <a:pt x="7620" y="2836418"/>
                </a:lnTo>
                <a:lnTo>
                  <a:pt x="12192" y="2824353"/>
                </a:lnTo>
                <a:lnTo>
                  <a:pt x="24638" y="2814574"/>
                </a:lnTo>
                <a:lnTo>
                  <a:pt x="42926" y="2807970"/>
                </a:lnTo>
                <a:lnTo>
                  <a:pt x="65405" y="2805557"/>
                </a:lnTo>
                <a:lnTo>
                  <a:pt x="1060577" y="2805557"/>
                </a:lnTo>
                <a:lnTo>
                  <a:pt x="1082929" y="2807970"/>
                </a:lnTo>
                <a:lnTo>
                  <a:pt x="1101344" y="2814574"/>
                </a:lnTo>
                <a:lnTo>
                  <a:pt x="1113663" y="2824353"/>
                </a:lnTo>
                <a:lnTo>
                  <a:pt x="1118235" y="2836418"/>
                </a:lnTo>
                <a:lnTo>
                  <a:pt x="1118235" y="3414649"/>
                </a:lnTo>
                <a:lnTo>
                  <a:pt x="1113663" y="3426587"/>
                </a:lnTo>
                <a:lnTo>
                  <a:pt x="1101344" y="3436366"/>
                </a:lnTo>
                <a:lnTo>
                  <a:pt x="1082929" y="3443097"/>
                </a:lnTo>
                <a:lnTo>
                  <a:pt x="1060577" y="3445510"/>
                </a:lnTo>
                <a:close/>
              </a:path>
              <a:path w="1121409" h="5542915">
                <a:moveTo>
                  <a:pt x="1060069" y="4126738"/>
                </a:moveTo>
                <a:lnTo>
                  <a:pt x="58166" y="4126738"/>
                </a:lnTo>
                <a:lnTo>
                  <a:pt x="35560" y="4124325"/>
                </a:lnTo>
                <a:lnTo>
                  <a:pt x="17018" y="4117721"/>
                </a:lnTo>
                <a:lnTo>
                  <a:pt x="4572" y="4107942"/>
                </a:lnTo>
                <a:lnTo>
                  <a:pt x="0" y="4096004"/>
                </a:lnTo>
                <a:lnTo>
                  <a:pt x="0" y="3519043"/>
                </a:lnTo>
                <a:lnTo>
                  <a:pt x="4572" y="3507105"/>
                </a:lnTo>
                <a:lnTo>
                  <a:pt x="17018" y="3497326"/>
                </a:lnTo>
                <a:lnTo>
                  <a:pt x="35560" y="3490722"/>
                </a:lnTo>
                <a:lnTo>
                  <a:pt x="58166" y="3488309"/>
                </a:lnTo>
                <a:lnTo>
                  <a:pt x="1060069" y="3488309"/>
                </a:lnTo>
                <a:lnTo>
                  <a:pt x="1082675" y="3490722"/>
                </a:lnTo>
                <a:lnTo>
                  <a:pt x="1101217" y="3497326"/>
                </a:lnTo>
                <a:lnTo>
                  <a:pt x="1113663" y="3507105"/>
                </a:lnTo>
                <a:lnTo>
                  <a:pt x="1118235" y="3519043"/>
                </a:lnTo>
                <a:lnTo>
                  <a:pt x="1118235" y="4096004"/>
                </a:lnTo>
                <a:lnTo>
                  <a:pt x="1113663" y="4107942"/>
                </a:lnTo>
                <a:lnTo>
                  <a:pt x="1101217" y="4117721"/>
                </a:lnTo>
                <a:lnTo>
                  <a:pt x="1082675" y="4124325"/>
                </a:lnTo>
                <a:lnTo>
                  <a:pt x="1060069" y="4126738"/>
                </a:lnTo>
                <a:close/>
              </a:path>
              <a:path w="1121409" h="5542915">
                <a:moveTo>
                  <a:pt x="1060196" y="4849088"/>
                </a:moveTo>
                <a:lnTo>
                  <a:pt x="59563" y="4849088"/>
                </a:lnTo>
                <a:lnTo>
                  <a:pt x="37084" y="4846662"/>
                </a:lnTo>
                <a:lnTo>
                  <a:pt x="18542" y="4840046"/>
                </a:lnTo>
                <a:lnTo>
                  <a:pt x="6096" y="4830241"/>
                </a:lnTo>
                <a:lnTo>
                  <a:pt x="1524" y="4818278"/>
                </a:lnTo>
                <a:lnTo>
                  <a:pt x="1524" y="4240022"/>
                </a:lnTo>
                <a:lnTo>
                  <a:pt x="6096" y="4227957"/>
                </a:lnTo>
                <a:lnTo>
                  <a:pt x="18542" y="4218178"/>
                </a:lnTo>
                <a:lnTo>
                  <a:pt x="37084" y="4211574"/>
                </a:lnTo>
                <a:lnTo>
                  <a:pt x="59563" y="4209161"/>
                </a:lnTo>
                <a:lnTo>
                  <a:pt x="1060196" y="4209161"/>
                </a:lnTo>
                <a:lnTo>
                  <a:pt x="1082802" y="4211574"/>
                </a:lnTo>
                <a:lnTo>
                  <a:pt x="1101217" y="4218178"/>
                </a:lnTo>
                <a:lnTo>
                  <a:pt x="1113663" y="4227957"/>
                </a:lnTo>
                <a:lnTo>
                  <a:pt x="1118235" y="4240022"/>
                </a:lnTo>
                <a:lnTo>
                  <a:pt x="1118235" y="4818278"/>
                </a:lnTo>
                <a:lnTo>
                  <a:pt x="1113663" y="4830241"/>
                </a:lnTo>
                <a:lnTo>
                  <a:pt x="1101217" y="4840046"/>
                </a:lnTo>
                <a:lnTo>
                  <a:pt x="1082802" y="4846662"/>
                </a:lnTo>
                <a:lnTo>
                  <a:pt x="1060196" y="4849088"/>
                </a:lnTo>
                <a:close/>
              </a:path>
              <a:path w="1121409" h="5542915">
                <a:moveTo>
                  <a:pt x="1063244" y="5542495"/>
                </a:moveTo>
                <a:lnTo>
                  <a:pt x="62611" y="5542495"/>
                </a:lnTo>
                <a:lnTo>
                  <a:pt x="40132" y="5540070"/>
                </a:lnTo>
                <a:lnTo>
                  <a:pt x="21590" y="5533466"/>
                </a:lnTo>
                <a:lnTo>
                  <a:pt x="9144" y="5523699"/>
                </a:lnTo>
                <a:lnTo>
                  <a:pt x="4572" y="5511761"/>
                </a:lnTo>
                <a:lnTo>
                  <a:pt x="4572" y="4934851"/>
                </a:lnTo>
                <a:lnTo>
                  <a:pt x="9144" y="4922926"/>
                </a:lnTo>
                <a:lnTo>
                  <a:pt x="21590" y="4913147"/>
                </a:lnTo>
                <a:lnTo>
                  <a:pt x="40132" y="4906543"/>
                </a:lnTo>
                <a:lnTo>
                  <a:pt x="62611" y="4904117"/>
                </a:lnTo>
                <a:lnTo>
                  <a:pt x="1063244" y="4904117"/>
                </a:lnTo>
                <a:lnTo>
                  <a:pt x="1085850" y="4906543"/>
                </a:lnTo>
                <a:lnTo>
                  <a:pt x="1104265" y="4913147"/>
                </a:lnTo>
                <a:lnTo>
                  <a:pt x="1116711" y="4922926"/>
                </a:lnTo>
                <a:lnTo>
                  <a:pt x="1121283" y="4934851"/>
                </a:lnTo>
                <a:lnTo>
                  <a:pt x="1121283" y="5511761"/>
                </a:lnTo>
                <a:lnTo>
                  <a:pt x="1116711" y="5523699"/>
                </a:lnTo>
                <a:lnTo>
                  <a:pt x="1104265" y="5533466"/>
                </a:lnTo>
                <a:lnTo>
                  <a:pt x="1085850" y="5540070"/>
                </a:lnTo>
                <a:lnTo>
                  <a:pt x="1063244" y="55424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066533" y="3496183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68439" y="420751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55866" y="489331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07:3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66280" y="6314643"/>
            <a:ext cx="751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66280" y="5604764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55866" y="7012026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30" dirty="0">
                <a:latin typeface="Calibri"/>
                <a:cs typeface="Calibri"/>
              </a:rPr>
              <a:t>07:3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31789" y="3345561"/>
            <a:ext cx="788035" cy="510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3899"/>
              </a:lnSpc>
              <a:spcBef>
                <a:spcPts val="7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in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</a:t>
            </a: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 C</a:t>
            </a:r>
            <a:r>
              <a:rPr sz="600" spc="-5" dirty="0">
                <a:latin typeface="Calibri"/>
                <a:cs typeface="Calibri"/>
              </a:rPr>
              <a:t>onc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  </a:t>
            </a:r>
            <a:r>
              <a:rPr sz="600" spc="-5" dirty="0">
                <a:latin typeface="Calibri"/>
                <a:cs typeface="Calibri"/>
              </a:rPr>
              <a:t>Brumadinho/MG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99731-72</a:t>
            </a:r>
            <a:r>
              <a:rPr sz="600" spc="-2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62954" y="6156983"/>
            <a:ext cx="911860" cy="4298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810" algn="ctr">
              <a:lnSpc>
                <a:spcPct val="111800"/>
              </a:lnSpc>
              <a:spcBef>
                <a:spcPts val="6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sto  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es,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52</a:t>
            </a:r>
            <a:r>
              <a:rPr sz="600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sé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Paraopeba, </a:t>
            </a:r>
            <a:r>
              <a:rPr sz="600" spc="-10" dirty="0">
                <a:latin typeface="Calibri"/>
                <a:cs typeface="Calibri"/>
              </a:rPr>
              <a:t>Brumadinho/MG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(31)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99690-0724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43161" y="4654677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4" name="object 3">
            <a:extLst>
              <a:ext uri="{FF2B5EF4-FFF2-40B4-BE49-F238E27FC236}">
                <a16:creationId xmlns:a16="http://schemas.microsoft.com/office/drawing/2014/main" id="{99068BAC-9102-D5BD-5693-031417D78E85}"/>
              </a:ext>
            </a:extLst>
          </p:cNvPr>
          <p:cNvGrpSpPr/>
          <p:nvPr/>
        </p:nvGrpSpPr>
        <p:grpSpPr>
          <a:xfrm>
            <a:off x="0" y="17120"/>
            <a:ext cx="3027807" cy="965962"/>
            <a:chOff x="48767" y="0"/>
            <a:chExt cx="5413375" cy="1833245"/>
          </a:xfrm>
        </p:grpSpPr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B8EC5547-0B86-FDC5-4A38-EF284E35268F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EFDBD555-E5F9-25D9-EB6E-F6C6B5A3D2F4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8">
            <a:extLst>
              <a:ext uri="{FF2B5EF4-FFF2-40B4-BE49-F238E27FC236}">
                <a16:creationId xmlns:a16="http://schemas.microsoft.com/office/drawing/2014/main" id="{3B732FEE-B999-40EF-3227-0C4D81E782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3469" y="13462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207" y="3323336"/>
            <a:ext cx="38696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Prefeito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Municipal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pt-BR" sz="2000" b="1" i="1" spc="-5" dirty="0">
                <a:latin typeface="Verdana"/>
                <a:cs typeface="Verdana"/>
              </a:rPr>
              <a:t>Gabriel Augusto Parreiras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120" y="3323336"/>
            <a:ext cx="4935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 err="1">
                <a:latin typeface="Verdana"/>
                <a:cs typeface="Verdana"/>
              </a:rPr>
              <a:t>Controlador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Intern</a:t>
            </a:r>
            <a:r>
              <a:rPr lang="pt-BR" sz="2000" b="1" dirty="0">
                <a:latin typeface="Verdana"/>
                <a:cs typeface="Verdana"/>
              </a:rPr>
              <a:t>o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do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Município</a:t>
            </a:r>
            <a:endParaRPr sz="2000" dirty="0">
              <a:latin typeface="Verdana"/>
              <a:cs typeface="Verdana"/>
            </a:endParaRPr>
          </a:p>
          <a:p>
            <a:pPr marL="487680" algn="ctr">
              <a:lnSpc>
                <a:spcPct val="100000"/>
              </a:lnSpc>
            </a:pPr>
            <a:r>
              <a:rPr lang="pt-BR" sz="2000" b="1" i="1" spc="-5" dirty="0">
                <a:latin typeface="Verdana"/>
                <a:cs typeface="Verdana"/>
              </a:rPr>
              <a:t>Matheus Moraes </a:t>
            </a:r>
            <a:r>
              <a:rPr lang="pt-BR" sz="2000" b="1" i="1" spc="-5" dirty="0" err="1">
                <a:latin typeface="Verdana"/>
                <a:cs typeface="Verdana"/>
              </a:rPr>
              <a:t>Ephina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2CEE963A-506A-23B5-1EA4-52137A81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042" y="2250925"/>
            <a:ext cx="5766435" cy="1336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sz="2000" b="1" u="sng" spc="-10" dirty="0">
                <a:latin typeface="Verdana"/>
                <a:cs typeface="Verdana"/>
              </a:rPr>
              <a:t>Secretaria</a:t>
            </a:r>
            <a:r>
              <a:rPr sz="2000" b="1" u="sng" spc="-7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50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2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Administração </a:t>
            </a:r>
            <a:r>
              <a:rPr sz="2000" b="1" u="sng" spc="-670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Rua </a:t>
            </a:r>
            <a:r>
              <a:rPr sz="2000" b="1" dirty="0">
                <a:latin typeface="Verdana"/>
                <a:cs typeface="Verdana"/>
              </a:rPr>
              <a:t>Maria Maia, </a:t>
            </a:r>
            <a:r>
              <a:rPr sz="2000" b="1" spc="-5" dirty="0">
                <a:latin typeface="Verdana"/>
                <a:cs typeface="Verdana"/>
              </a:rPr>
              <a:t>157, </a:t>
            </a:r>
            <a:r>
              <a:rPr sz="2000" b="1" spc="5" dirty="0">
                <a:latin typeface="Verdana"/>
                <a:cs typeface="Verdana"/>
              </a:rPr>
              <a:t>3º </a:t>
            </a:r>
            <a:r>
              <a:rPr sz="2000" b="1" dirty="0">
                <a:latin typeface="Verdana"/>
                <a:cs typeface="Verdana"/>
              </a:rPr>
              <a:t>andar, </a:t>
            </a:r>
            <a:r>
              <a:rPr sz="2000" b="1" spc="-5" dirty="0">
                <a:latin typeface="Verdana"/>
                <a:cs typeface="Verdana"/>
              </a:rPr>
              <a:t>Grajaú, 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Brumadinho/MG</a:t>
            </a:r>
            <a:r>
              <a:rPr sz="2000" b="1" spc="-1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CEP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lang="pt-BR" sz="2000" b="1" spc="-5" dirty="0">
                <a:latin typeface="Verdana"/>
                <a:cs typeface="Verdana"/>
              </a:rPr>
              <a:t>32.483-120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8117" y="3591616"/>
            <a:ext cx="6307583" cy="170623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000" b="1" spc="-55" dirty="0">
                <a:latin typeface="Verdana"/>
                <a:cs typeface="Verdana"/>
              </a:rPr>
              <a:t>E-mail:</a:t>
            </a:r>
            <a:r>
              <a:rPr sz="2000" b="1" spc="80" dirty="0">
                <a:latin typeface="Verdana"/>
                <a:cs typeface="Verdana"/>
              </a:rPr>
              <a:t> </a:t>
            </a:r>
            <a:r>
              <a:rPr sz="2000" b="1" u="heavy" spc="-6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administração@brumadinho.mg.gov.br</a:t>
            </a:r>
            <a:endParaRPr sz="20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b="1" spc="-50" dirty="0">
                <a:latin typeface="Verdana"/>
                <a:cs typeface="Verdana"/>
              </a:rPr>
              <a:t>T</a:t>
            </a:r>
            <a:r>
              <a:rPr sz="2000" b="1" spc="-55" dirty="0">
                <a:latin typeface="Verdana"/>
                <a:cs typeface="Verdana"/>
              </a:rPr>
              <a:t>e</a:t>
            </a:r>
            <a:r>
              <a:rPr sz="2000" b="1" spc="-60" dirty="0">
                <a:latin typeface="Verdana"/>
                <a:cs typeface="Verdana"/>
              </a:rPr>
              <a:t>l</a:t>
            </a:r>
            <a:r>
              <a:rPr sz="2000" b="1" spc="-55" dirty="0">
                <a:latin typeface="Verdana"/>
                <a:cs typeface="Verdana"/>
              </a:rPr>
              <a:t>e</a:t>
            </a:r>
            <a:r>
              <a:rPr sz="2000" b="1" spc="-50" dirty="0">
                <a:latin typeface="Verdana"/>
                <a:cs typeface="Verdana"/>
              </a:rPr>
              <a:t>f</a:t>
            </a:r>
            <a:r>
              <a:rPr sz="2000" b="1" spc="-55" dirty="0">
                <a:latin typeface="Verdana"/>
                <a:cs typeface="Verdana"/>
              </a:rPr>
              <a:t>o</a:t>
            </a:r>
            <a:r>
              <a:rPr sz="2000" b="1" spc="-45" dirty="0">
                <a:latin typeface="Verdana"/>
                <a:cs typeface="Verdana"/>
              </a:rPr>
              <a:t>n</a:t>
            </a:r>
            <a:r>
              <a:rPr sz="2000" b="1" spc="-55" dirty="0">
                <a:latin typeface="Verdana"/>
                <a:cs typeface="Verdana"/>
              </a:rPr>
              <a:t>e</a:t>
            </a:r>
            <a:r>
              <a:rPr sz="2000" b="1" dirty="0">
                <a:latin typeface="Verdana"/>
                <a:cs typeface="Verdana"/>
              </a:rPr>
              <a:t>:</a:t>
            </a:r>
            <a:r>
              <a:rPr sz="2000" b="1" spc="-210" dirty="0">
                <a:latin typeface="Verdana"/>
                <a:cs typeface="Verdana"/>
              </a:rPr>
              <a:t> </a:t>
            </a:r>
            <a:r>
              <a:rPr sz="2000" b="1" spc="-35" dirty="0">
                <a:latin typeface="Verdana"/>
                <a:cs typeface="Verdana"/>
              </a:rPr>
              <a:t>(</a:t>
            </a:r>
            <a:r>
              <a:rPr sz="2000" b="1" spc="-40" dirty="0">
                <a:latin typeface="Verdana"/>
                <a:cs typeface="Verdana"/>
              </a:rPr>
              <a:t>31</a:t>
            </a:r>
            <a:r>
              <a:rPr sz="2000" b="1" dirty="0">
                <a:latin typeface="Verdana"/>
                <a:cs typeface="Verdana"/>
              </a:rPr>
              <a:t>)</a:t>
            </a:r>
            <a:r>
              <a:rPr sz="2000" b="1" spc="-150" dirty="0">
                <a:latin typeface="Verdana"/>
                <a:cs typeface="Verdana"/>
              </a:rPr>
              <a:t> </a:t>
            </a:r>
            <a:r>
              <a:rPr sz="2000" b="1" spc="-50" dirty="0">
                <a:latin typeface="Verdana"/>
                <a:cs typeface="Verdana"/>
              </a:rPr>
              <a:t>99874-8094</a:t>
            </a:r>
            <a:r>
              <a:rPr lang="pt-BR" sz="2000" b="1" spc="-50" dirty="0">
                <a:latin typeface="Verdana"/>
                <a:cs typeface="Verdana"/>
              </a:rPr>
              <a:t> / (31)3987-0240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07E200-94BF-07A0-FC2A-1DA1DB57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BC686A50-8469-3524-A999-59A31E1F1191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CB06306A-1F76-5A7B-88B8-C8A9EA899FAD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C537AC02-035E-AFB3-02E9-C631D4465727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6">
            <a:extLst>
              <a:ext uri="{FF2B5EF4-FFF2-40B4-BE49-F238E27FC236}">
                <a16:creationId xmlns:a16="http://schemas.microsoft.com/office/drawing/2014/main" id="{C3D29D7D-73B1-0CAD-FB73-C1D877AFB37E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B05A471-0F7C-C34E-94D7-04DF93C2319F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BE4453B7-903A-01B1-429F-34AFB24B414F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6BDC852-95B1-1252-3F3D-2FAF1F51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063" y="3135319"/>
            <a:ext cx="7611237" cy="1467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0" algn="ctr">
              <a:lnSpc>
                <a:spcPct val="150100"/>
              </a:lnSpc>
              <a:spcBef>
                <a:spcPts val="100"/>
              </a:spcBef>
            </a:pP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2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2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200" spc="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AGRICULTURA, </a:t>
            </a:r>
            <a:r>
              <a:rPr sz="2200" spc="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DESENVOLVIMENTO</a:t>
            </a:r>
            <a:r>
              <a:rPr sz="22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ECONÔMICO,</a:t>
            </a:r>
            <a:r>
              <a:rPr sz="2200" spc="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PECUÁRIA</a:t>
            </a:r>
            <a:r>
              <a:rPr sz="2200" spc="9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chemeClr val="tx1"/>
                </a:solidFill>
                <a:latin typeface="Verdana"/>
                <a:cs typeface="Verdana"/>
              </a:rPr>
              <a:t>E </a:t>
            </a:r>
            <a:r>
              <a:rPr sz="2200" spc="-6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ABASTECIMENTO</a:t>
            </a:r>
            <a:endParaRPr sz="2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BEBF1F51-7776-05B7-119E-B774DE25D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175" y="2231263"/>
            <a:ext cx="63436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para  ag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ndam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serv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6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máqu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na  </a:t>
            </a:r>
            <a:r>
              <a:rPr sz="600" b="1" spc="-5" dirty="0">
                <a:latin typeface="Calibri"/>
                <a:cs typeface="Calibri"/>
              </a:rPr>
              <a:t>agrícola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5288" y="1923288"/>
            <a:ext cx="885190" cy="4126865"/>
          </a:xfrm>
          <a:custGeom>
            <a:avLst/>
            <a:gdLst/>
            <a:ahLst/>
            <a:cxnLst/>
            <a:rect l="l" t="t" r="r" b="b"/>
            <a:pathLst>
              <a:path w="885189" h="4126865">
                <a:moveTo>
                  <a:pt x="836422" y="1075689"/>
                </a:moveTo>
                <a:lnTo>
                  <a:pt x="48768" y="1075689"/>
                </a:lnTo>
                <a:lnTo>
                  <a:pt x="29844" y="1071879"/>
                </a:lnTo>
                <a:lnTo>
                  <a:pt x="14350" y="1061339"/>
                </a:lnTo>
                <a:lnTo>
                  <a:pt x="3810" y="104584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844"/>
                </a:lnTo>
                <a:lnTo>
                  <a:pt x="870838" y="1061339"/>
                </a:lnTo>
                <a:lnTo>
                  <a:pt x="855345" y="1071879"/>
                </a:lnTo>
                <a:lnTo>
                  <a:pt x="836422" y="1075689"/>
                </a:lnTo>
                <a:close/>
              </a:path>
              <a:path w="885189" h="4126865">
                <a:moveTo>
                  <a:pt x="836422" y="2179192"/>
                </a:moveTo>
                <a:lnTo>
                  <a:pt x="48768" y="2179192"/>
                </a:lnTo>
                <a:lnTo>
                  <a:pt x="29844" y="2175382"/>
                </a:lnTo>
                <a:lnTo>
                  <a:pt x="14350" y="2164841"/>
                </a:lnTo>
                <a:lnTo>
                  <a:pt x="3810" y="2149348"/>
                </a:lnTo>
                <a:lnTo>
                  <a:pt x="0" y="2130425"/>
                </a:lnTo>
                <a:lnTo>
                  <a:pt x="0" y="1153667"/>
                </a:lnTo>
                <a:lnTo>
                  <a:pt x="3810" y="1134744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768" y="1104900"/>
                </a:lnTo>
                <a:lnTo>
                  <a:pt x="836422" y="1104900"/>
                </a:lnTo>
                <a:lnTo>
                  <a:pt x="855345" y="1108710"/>
                </a:lnTo>
                <a:lnTo>
                  <a:pt x="870838" y="1119251"/>
                </a:lnTo>
                <a:lnTo>
                  <a:pt x="881379" y="1134744"/>
                </a:lnTo>
                <a:lnTo>
                  <a:pt x="885189" y="1153667"/>
                </a:lnTo>
                <a:lnTo>
                  <a:pt x="885189" y="2130425"/>
                </a:lnTo>
                <a:lnTo>
                  <a:pt x="881379" y="2149348"/>
                </a:lnTo>
                <a:lnTo>
                  <a:pt x="870838" y="2164841"/>
                </a:lnTo>
                <a:lnTo>
                  <a:pt x="855345" y="2175382"/>
                </a:lnTo>
                <a:lnTo>
                  <a:pt x="836422" y="2179192"/>
                </a:lnTo>
                <a:close/>
              </a:path>
              <a:path w="885189" h="4126865">
                <a:moveTo>
                  <a:pt x="836422" y="3284092"/>
                </a:moveTo>
                <a:lnTo>
                  <a:pt x="48768" y="3284092"/>
                </a:lnTo>
                <a:lnTo>
                  <a:pt x="29844" y="3280282"/>
                </a:lnTo>
                <a:lnTo>
                  <a:pt x="14350" y="3269741"/>
                </a:lnTo>
                <a:lnTo>
                  <a:pt x="3810" y="3254248"/>
                </a:lnTo>
                <a:lnTo>
                  <a:pt x="0" y="3235197"/>
                </a:lnTo>
                <a:lnTo>
                  <a:pt x="0" y="2257298"/>
                </a:lnTo>
                <a:lnTo>
                  <a:pt x="3810" y="2238248"/>
                </a:lnTo>
                <a:lnTo>
                  <a:pt x="14350" y="2222754"/>
                </a:lnTo>
                <a:lnTo>
                  <a:pt x="29844" y="2212213"/>
                </a:lnTo>
                <a:lnTo>
                  <a:pt x="48768" y="2208403"/>
                </a:lnTo>
                <a:lnTo>
                  <a:pt x="836422" y="2208403"/>
                </a:lnTo>
                <a:lnTo>
                  <a:pt x="855345" y="2212213"/>
                </a:lnTo>
                <a:lnTo>
                  <a:pt x="870838" y="2222754"/>
                </a:lnTo>
                <a:lnTo>
                  <a:pt x="881379" y="2238248"/>
                </a:lnTo>
                <a:lnTo>
                  <a:pt x="885189" y="2257298"/>
                </a:lnTo>
                <a:lnTo>
                  <a:pt x="885189" y="3235197"/>
                </a:lnTo>
                <a:lnTo>
                  <a:pt x="881379" y="3254248"/>
                </a:lnTo>
                <a:lnTo>
                  <a:pt x="870838" y="3269741"/>
                </a:lnTo>
                <a:lnTo>
                  <a:pt x="855345" y="3280282"/>
                </a:lnTo>
                <a:lnTo>
                  <a:pt x="836422" y="3284092"/>
                </a:lnTo>
                <a:close/>
              </a:path>
              <a:path w="885189" h="4126865">
                <a:moveTo>
                  <a:pt x="836422" y="4126865"/>
                </a:moveTo>
                <a:lnTo>
                  <a:pt x="48768" y="4126865"/>
                </a:lnTo>
                <a:lnTo>
                  <a:pt x="29844" y="4123943"/>
                </a:lnTo>
                <a:lnTo>
                  <a:pt x="14350" y="4116069"/>
                </a:lnTo>
                <a:lnTo>
                  <a:pt x="3810" y="4104258"/>
                </a:lnTo>
                <a:lnTo>
                  <a:pt x="0" y="4089907"/>
                </a:lnTo>
                <a:lnTo>
                  <a:pt x="0" y="3350259"/>
                </a:lnTo>
                <a:lnTo>
                  <a:pt x="3810" y="3335908"/>
                </a:lnTo>
                <a:lnTo>
                  <a:pt x="14350" y="3324098"/>
                </a:lnTo>
                <a:lnTo>
                  <a:pt x="29844" y="3316224"/>
                </a:lnTo>
                <a:lnTo>
                  <a:pt x="48768" y="3313303"/>
                </a:lnTo>
                <a:lnTo>
                  <a:pt x="836422" y="3313303"/>
                </a:lnTo>
                <a:lnTo>
                  <a:pt x="855345" y="3316224"/>
                </a:lnTo>
                <a:lnTo>
                  <a:pt x="870838" y="3324098"/>
                </a:lnTo>
                <a:lnTo>
                  <a:pt x="881379" y="3335908"/>
                </a:lnTo>
                <a:lnTo>
                  <a:pt x="885189" y="3350259"/>
                </a:lnTo>
                <a:lnTo>
                  <a:pt x="885189" y="4089907"/>
                </a:lnTo>
                <a:lnTo>
                  <a:pt x="881379" y="4104258"/>
                </a:lnTo>
                <a:lnTo>
                  <a:pt x="870838" y="4116069"/>
                </a:lnTo>
                <a:lnTo>
                  <a:pt x="855345" y="4123943"/>
                </a:lnTo>
                <a:lnTo>
                  <a:pt x="836422" y="41268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3391" y="1923288"/>
            <a:ext cx="995044" cy="4126865"/>
          </a:xfrm>
          <a:custGeom>
            <a:avLst/>
            <a:gdLst/>
            <a:ahLst/>
            <a:cxnLst/>
            <a:rect l="l" t="t" r="r" b="b"/>
            <a:pathLst>
              <a:path w="995045" h="412686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4126865">
                <a:moveTo>
                  <a:pt x="943102" y="2179192"/>
                </a:moveTo>
                <a:lnTo>
                  <a:pt x="51688" y="2179192"/>
                </a:lnTo>
                <a:lnTo>
                  <a:pt x="31623" y="2175129"/>
                </a:lnTo>
                <a:lnTo>
                  <a:pt x="15240" y="2163953"/>
                </a:lnTo>
                <a:lnTo>
                  <a:pt x="4063" y="2147569"/>
                </a:lnTo>
                <a:lnTo>
                  <a:pt x="0" y="2127504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504"/>
                </a:lnTo>
                <a:lnTo>
                  <a:pt x="990727" y="2147569"/>
                </a:lnTo>
                <a:lnTo>
                  <a:pt x="979551" y="2163953"/>
                </a:lnTo>
                <a:lnTo>
                  <a:pt x="963167" y="2175129"/>
                </a:lnTo>
                <a:lnTo>
                  <a:pt x="943102" y="2179192"/>
                </a:lnTo>
                <a:close/>
              </a:path>
              <a:path w="995045" h="4126865">
                <a:moveTo>
                  <a:pt x="943102" y="3284092"/>
                </a:moveTo>
                <a:lnTo>
                  <a:pt x="51688" y="3284092"/>
                </a:lnTo>
                <a:lnTo>
                  <a:pt x="31623" y="3280029"/>
                </a:lnTo>
                <a:lnTo>
                  <a:pt x="15240" y="3268853"/>
                </a:lnTo>
                <a:lnTo>
                  <a:pt x="4063" y="3252470"/>
                </a:lnTo>
                <a:lnTo>
                  <a:pt x="0" y="3232277"/>
                </a:lnTo>
                <a:lnTo>
                  <a:pt x="0" y="2260218"/>
                </a:lnTo>
                <a:lnTo>
                  <a:pt x="4063" y="2240153"/>
                </a:lnTo>
                <a:lnTo>
                  <a:pt x="15240" y="2223642"/>
                </a:lnTo>
                <a:lnTo>
                  <a:pt x="31623" y="2212466"/>
                </a:lnTo>
                <a:lnTo>
                  <a:pt x="51688" y="2208403"/>
                </a:lnTo>
                <a:lnTo>
                  <a:pt x="943102" y="2208403"/>
                </a:lnTo>
                <a:lnTo>
                  <a:pt x="963167" y="2212466"/>
                </a:lnTo>
                <a:lnTo>
                  <a:pt x="979551" y="2223642"/>
                </a:lnTo>
                <a:lnTo>
                  <a:pt x="990727" y="2240153"/>
                </a:lnTo>
                <a:lnTo>
                  <a:pt x="994790" y="2260218"/>
                </a:lnTo>
                <a:lnTo>
                  <a:pt x="994790" y="3232277"/>
                </a:lnTo>
                <a:lnTo>
                  <a:pt x="990727" y="3252470"/>
                </a:lnTo>
                <a:lnTo>
                  <a:pt x="979551" y="3268853"/>
                </a:lnTo>
                <a:lnTo>
                  <a:pt x="963167" y="3280029"/>
                </a:lnTo>
                <a:lnTo>
                  <a:pt x="943102" y="3284092"/>
                </a:lnTo>
                <a:close/>
              </a:path>
              <a:path w="995045" h="4126865">
                <a:moveTo>
                  <a:pt x="943102" y="4126865"/>
                </a:moveTo>
                <a:lnTo>
                  <a:pt x="51688" y="4126865"/>
                </a:lnTo>
                <a:lnTo>
                  <a:pt x="31623" y="4123816"/>
                </a:lnTo>
                <a:lnTo>
                  <a:pt x="15240" y="4115434"/>
                </a:lnTo>
                <a:lnTo>
                  <a:pt x="4063" y="4102989"/>
                </a:lnTo>
                <a:lnTo>
                  <a:pt x="0" y="4087749"/>
                </a:lnTo>
                <a:lnTo>
                  <a:pt x="0" y="3352418"/>
                </a:lnTo>
                <a:lnTo>
                  <a:pt x="4063" y="3337305"/>
                </a:lnTo>
                <a:lnTo>
                  <a:pt x="15240" y="3324859"/>
                </a:lnTo>
                <a:lnTo>
                  <a:pt x="31623" y="3316351"/>
                </a:lnTo>
                <a:lnTo>
                  <a:pt x="51688" y="3313303"/>
                </a:lnTo>
                <a:lnTo>
                  <a:pt x="943102" y="3313303"/>
                </a:lnTo>
                <a:lnTo>
                  <a:pt x="963167" y="3316351"/>
                </a:lnTo>
                <a:lnTo>
                  <a:pt x="979551" y="3324859"/>
                </a:lnTo>
                <a:lnTo>
                  <a:pt x="990727" y="3337305"/>
                </a:lnTo>
                <a:lnTo>
                  <a:pt x="994790" y="3352418"/>
                </a:lnTo>
                <a:lnTo>
                  <a:pt x="994790" y="4087749"/>
                </a:lnTo>
                <a:lnTo>
                  <a:pt x="990727" y="4102989"/>
                </a:lnTo>
                <a:lnTo>
                  <a:pt x="979551" y="4115434"/>
                </a:lnTo>
                <a:lnTo>
                  <a:pt x="963167" y="4123816"/>
                </a:lnTo>
                <a:lnTo>
                  <a:pt x="943102" y="41268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5491911"/>
                </a:moveTo>
                <a:lnTo>
                  <a:pt x="52958" y="5491911"/>
                </a:lnTo>
                <a:lnTo>
                  <a:pt x="32384" y="5486692"/>
                </a:lnTo>
                <a:lnTo>
                  <a:pt x="15493" y="5472493"/>
                </a:lnTo>
                <a:lnTo>
                  <a:pt x="4190" y="5451475"/>
                </a:lnTo>
                <a:lnTo>
                  <a:pt x="0" y="5425808"/>
                </a:lnTo>
                <a:lnTo>
                  <a:pt x="0" y="4214114"/>
                </a:lnTo>
                <a:lnTo>
                  <a:pt x="4190" y="4188459"/>
                </a:lnTo>
                <a:lnTo>
                  <a:pt x="15493" y="4167504"/>
                </a:lnTo>
                <a:lnTo>
                  <a:pt x="32384" y="4153280"/>
                </a:lnTo>
                <a:lnTo>
                  <a:pt x="52958" y="4148074"/>
                </a:lnTo>
                <a:lnTo>
                  <a:pt x="986281" y="4148074"/>
                </a:lnTo>
                <a:lnTo>
                  <a:pt x="1006855" y="4153280"/>
                </a:lnTo>
                <a:lnTo>
                  <a:pt x="1023747" y="4167504"/>
                </a:lnTo>
                <a:lnTo>
                  <a:pt x="1035050" y="4188459"/>
                </a:lnTo>
                <a:lnTo>
                  <a:pt x="1039240" y="4214114"/>
                </a:lnTo>
                <a:lnTo>
                  <a:pt x="1039240" y="5425808"/>
                </a:lnTo>
                <a:lnTo>
                  <a:pt x="1035050" y="5451475"/>
                </a:lnTo>
                <a:lnTo>
                  <a:pt x="1023747" y="5472493"/>
                </a:lnTo>
                <a:lnTo>
                  <a:pt x="1006855" y="5486692"/>
                </a:lnTo>
                <a:lnTo>
                  <a:pt x="986281" y="54919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9768" y="1923288"/>
            <a:ext cx="2488565" cy="5492115"/>
          </a:xfrm>
          <a:custGeom>
            <a:avLst/>
            <a:gdLst/>
            <a:ahLst/>
            <a:cxnLst/>
            <a:rect l="l" t="t" r="r" b="b"/>
            <a:pathLst>
              <a:path w="2488565" h="5492115">
                <a:moveTo>
                  <a:pt x="2406396" y="1075689"/>
                </a:moveTo>
                <a:lnTo>
                  <a:pt x="81787" y="1075689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689"/>
                </a:lnTo>
                <a:close/>
              </a:path>
              <a:path w="2488565" h="5492115">
                <a:moveTo>
                  <a:pt x="2406396" y="2178939"/>
                </a:moveTo>
                <a:lnTo>
                  <a:pt x="81787" y="2178939"/>
                </a:lnTo>
                <a:lnTo>
                  <a:pt x="50037" y="2172462"/>
                </a:lnTo>
                <a:lnTo>
                  <a:pt x="24002" y="2154936"/>
                </a:lnTo>
                <a:lnTo>
                  <a:pt x="6476" y="2128901"/>
                </a:lnTo>
                <a:lnTo>
                  <a:pt x="0" y="2097151"/>
                </a:lnTo>
                <a:lnTo>
                  <a:pt x="0" y="1186688"/>
                </a:lnTo>
                <a:lnTo>
                  <a:pt x="6476" y="1154938"/>
                </a:lnTo>
                <a:lnTo>
                  <a:pt x="24002" y="1128902"/>
                </a:lnTo>
                <a:lnTo>
                  <a:pt x="50037" y="1111377"/>
                </a:lnTo>
                <a:lnTo>
                  <a:pt x="81787" y="1104900"/>
                </a:lnTo>
                <a:lnTo>
                  <a:pt x="2406396" y="1104900"/>
                </a:lnTo>
                <a:lnTo>
                  <a:pt x="2438146" y="1111377"/>
                </a:lnTo>
                <a:lnTo>
                  <a:pt x="2464180" y="1128902"/>
                </a:lnTo>
                <a:lnTo>
                  <a:pt x="2481706" y="1154938"/>
                </a:lnTo>
                <a:lnTo>
                  <a:pt x="2488183" y="1186688"/>
                </a:lnTo>
                <a:lnTo>
                  <a:pt x="2488183" y="2097151"/>
                </a:lnTo>
                <a:lnTo>
                  <a:pt x="2481706" y="2128901"/>
                </a:lnTo>
                <a:lnTo>
                  <a:pt x="2464180" y="2154936"/>
                </a:lnTo>
                <a:lnTo>
                  <a:pt x="2438146" y="2172462"/>
                </a:lnTo>
                <a:lnTo>
                  <a:pt x="2406396" y="2178939"/>
                </a:lnTo>
                <a:close/>
              </a:path>
              <a:path w="2488565" h="5492115">
                <a:moveTo>
                  <a:pt x="2406396" y="3283839"/>
                </a:moveTo>
                <a:lnTo>
                  <a:pt x="81787" y="3283839"/>
                </a:lnTo>
                <a:lnTo>
                  <a:pt x="50037" y="3277361"/>
                </a:lnTo>
                <a:lnTo>
                  <a:pt x="24002" y="3259835"/>
                </a:lnTo>
                <a:lnTo>
                  <a:pt x="6476" y="3233673"/>
                </a:lnTo>
                <a:lnTo>
                  <a:pt x="0" y="3201923"/>
                </a:lnTo>
                <a:lnTo>
                  <a:pt x="0" y="2290064"/>
                </a:lnTo>
                <a:lnTo>
                  <a:pt x="6476" y="2258314"/>
                </a:lnTo>
                <a:lnTo>
                  <a:pt x="24002" y="2232279"/>
                </a:lnTo>
                <a:lnTo>
                  <a:pt x="50037" y="2214626"/>
                </a:lnTo>
                <a:lnTo>
                  <a:pt x="81787" y="2208149"/>
                </a:lnTo>
                <a:lnTo>
                  <a:pt x="2406396" y="2208149"/>
                </a:lnTo>
                <a:lnTo>
                  <a:pt x="2438146" y="2214626"/>
                </a:lnTo>
                <a:lnTo>
                  <a:pt x="2464180" y="2232279"/>
                </a:lnTo>
                <a:lnTo>
                  <a:pt x="2481706" y="2258314"/>
                </a:lnTo>
                <a:lnTo>
                  <a:pt x="2488183" y="2290064"/>
                </a:lnTo>
                <a:lnTo>
                  <a:pt x="2488183" y="3201923"/>
                </a:lnTo>
                <a:lnTo>
                  <a:pt x="2481706" y="3233673"/>
                </a:lnTo>
                <a:lnTo>
                  <a:pt x="2464180" y="3259835"/>
                </a:lnTo>
                <a:lnTo>
                  <a:pt x="2438146" y="3277361"/>
                </a:lnTo>
                <a:lnTo>
                  <a:pt x="2406396" y="3283839"/>
                </a:lnTo>
                <a:close/>
              </a:path>
              <a:path w="2488565" h="5492115">
                <a:moveTo>
                  <a:pt x="2406396" y="5491911"/>
                </a:moveTo>
                <a:lnTo>
                  <a:pt x="81787" y="5491911"/>
                </a:lnTo>
                <a:lnTo>
                  <a:pt x="50037" y="5483834"/>
                </a:lnTo>
                <a:lnTo>
                  <a:pt x="24002" y="5461850"/>
                </a:lnTo>
                <a:lnTo>
                  <a:pt x="6476" y="5429300"/>
                </a:lnTo>
                <a:lnTo>
                  <a:pt x="0" y="5389562"/>
                </a:lnTo>
                <a:lnTo>
                  <a:pt x="0" y="4250435"/>
                </a:lnTo>
                <a:lnTo>
                  <a:pt x="6476" y="4210684"/>
                </a:lnTo>
                <a:lnTo>
                  <a:pt x="24002" y="4178173"/>
                </a:lnTo>
                <a:lnTo>
                  <a:pt x="50037" y="4156202"/>
                </a:lnTo>
                <a:lnTo>
                  <a:pt x="81787" y="4148074"/>
                </a:lnTo>
                <a:lnTo>
                  <a:pt x="2406396" y="4148074"/>
                </a:lnTo>
                <a:lnTo>
                  <a:pt x="2438146" y="4156202"/>
                </a:lnTo>
                <a:lnTo>
                  <a:pt x="2464180" y="4178173"/>
                </a:lnTo>
                <a:lnTo>
                  <a:pt x="2481706" y="4210684"/>
                </a:lnTo>
                <a:lnTo>
                  <a:pt x="2488183" y="4250435"/>
                </a:lnTo>
                <a:lnTo>
                  <a:pt x="2488183" y="5389562"/>
                </a:lnTo>
                <a:lnTo>
                  <a:pt x="2481706" y="5429300"/>
                </a:lnTo>
                <a:lnTo>
                  <a:pt x="2464180" y="5461850"/>
                </a:lnTo>
                <a:lnTo>
                  <a:pt x="2438146" y="5483834"/>
                </a:lnTo>
                <a:lnTo>
                  <a:pt x="2406396" y="54919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5220" y="1923288"/>
            <a:ext cx="2022475" cy="4126865"/>
          </a:xfrm>
          <a:custGeom>
            <a:avLst/>
            <a:gdLst/>
            <a:ahLst/>
            <a:cxnLst/>
            <a:rect l="l" t="t" r="r" b="b"/>
            <a:pathLst>
              <a:path w="2022475" h="4126865">
                <a:moveTo>
                  <a:pt x="1948179" y="1075689"/>
                </a:moveTo>
                <a:lnTo>
                  <a:pt x="73787" y="1075689"/>
                </a:lnTo>
                <a:lnTo>
                  <a:pt x="45084" y="1069848"/>
                </a:lnTo>
                <a:lnTo>
                  <a:pt x="21716" y="1053973"/>
                </a:lnTo>
                <a:lnTo>
                  <a:pt x="5841" y="1030477"/>
                </a:lnTo>
                <a:lnTo>
                  <a:pt x="0" y="1001776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6"/>
                </a:lnTo>
                <a:lnTo>
                  <a:pt x="45084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212"/>
                </a:lnTo>
                <a:lnTo>
                  <a:pt x="2021966" y="73787"/>
                </a:lnTo>
                <a:lnTo>
                  <a:pt x="2021966" y="1001776"/>
                </a:lnTo>
                <a:lnTo>
                  <a:pt x="2016125" y="1030477"/>
                </a:lnTo>
                <a:lnTo>
                  <a:pt x="2000250" y="1053973"/>
                </a:lnTo>
                <a:lnTo>
                  <a:pt x="1976881" y="1069848"/>
                </a:lnTo>
                <a:lnTo>
                  <a:pt x="1948179" y="1075689"/>
                </a:lnTo>
                <a:close/>
              </a:path>
              <a:path w="2022475" h="4126865">
                <a:moveTo>
                  <a:pt x="1948179" y="2179192"/>
                </a:moveTo>
                <a:lnTo>
                  <a:pt x="73787" y="2179192"/>
                </a:lnTo>
                <a:lnTo>
                  <a:pt x="45084" y="2173351"/>
                </a:lnTo>
                <a:lnTo>
                  <a:pt x="21716" y="2157476"/>
                </a:lnTo>
                <a:lnTo>
                  <a:pt x="5841" y="2134107"/>
                </a:lnTo>
                <a:lnTo>
                  <a:pt x="0" y="2105405"/>
                </a:lnTo>
                <a:lnTo>
                  <a:pt x="0" y="1178687"/>
                </a:lnTo>
                <a:lnTo>
                  <a:pt x="5841" y="1149985"/>
                </a:lnTo>
                <a:lnTo>
                  <a:pt x="21716" y="1126616"/>
                </a:lnTo>
                <a:lnTo>
                  <a:pt x="45084" y="1110741"/>
                </a:lnTo>
                <a:lnTo>
                  <a:pt x="73787" y="1104900"/>
                </a:lnTo>
                <a:lnTo>
                  <a:pt x="1948179" y="1104900"/>
                </a:lnTo>
                <a:lnTo>
                  <a:pt x="1976881" y="1110741"/>
                </a:lnTo>
                <a:lnTo>
                  <a:pt x="2000250" y="1126616"/>
                </a:lnTo>
                <a:lnTo>
                  <a:pt x="2016125" y="1149985"/>
                </a:lnTo>
                <a:lnTo>
                  <a:pt x="2021966" y="1178687"/>
                </a:lnTo>
                <a:lnTo>
                  <a:pt x="2021966" y="2105405"/>
                </a:lnTo>
                <a:lnTo>
                  <a:pt x="2016125" y="2134107"/>
                </a:lnTo>
                <a:lnTo>
                  <a:pt x="2000250" y="2157476"/>
                </a:lnTo>
                <a:lnTo>
                  <a:pt x="1976881" y="2173351"/>
                </a:lnTo>
                <a:lnTo>
                  <a:pt x="1948179" y="2179192"/>
                </a:lnTo>
                <a:close/>
              </a:path>
              <a:path w="2022475" h="4126865">
                <a:moveTo>
                  <a:pt x="1948179" y="3284092"/>
                </a:moveTo>
                <a:lnTo>
                  <a:pt x="73787" y="3284092"/>
                </a:lnTo>
                <a:lnTo>
                  <a:pt x="45084" y="3278251"/>
                </a:lnTo>
                <a:lnTo>
                  <a:pt x="21716" y="3262376"/>
                </a:lnTo>
                <a:lnTo>
                  <a:pt x="5841" y="3238880"/>
                </a:lnTo>
                <a:lnTo>
                  <a:pt x="0" y="3210179"/>
                </a:lnTo>
                <a:lnTo>
                  <a:pt x="0" y="2282316"/>
                </a:lnTo>
                <a:lnTo>
                  <a:pt x="5841" y="2253615"/>
                </a:lnTo>
                <a:lnTo>
                  <a:pt x="21716" y="2230119"/>
                </a:lnTo>
                <a:lnTo>
                  <a:pt x="45084" y="2214244"/>
                </a:lnTo>
                <a:lnTo>
                  <a:pt x="73787" y="2208403"/>
                </a:lnTo>
                <a:lnTo>
                  <a:pt x="1948179" y="2208403"/>
                </a:lnTo>
                <a:lnTo>
                  <a:pt x="1976881" y="2214244"/>
                </a:lnTo>
                <a:lnTo>
                  <a:pt x="2000250" y="2230119"/>
                </a:lnTo>
                <a:lnTo>
                  <a:pt x="2016125" y="2253615"/>
                </a:lnTo>
                <a:lnTo>
                  <a:pt x="2021966" y="2282316"/>
                </a:lnTo>
                <a:lnTo>
                  <a:pt x="2021966" y="3210179"/>
                </a:lnTo>
                <a:lnTo>
                  <a:pt x="2016125" y="3238880"/>
                </a:lnTo>
                <a:lnTo>
                  <a:pt x="2000250" y="3262376"/>
                </a:lnTo>
                <a:lnTo>
                  <a:pt x="1976881" y="3278251"/>
                </a:lnTo>
                <a:lnTo>
                  <a:pt x="1948179" y="3284092"/>
                </a:lnTo>
                <a:close/>
              </a:path>
              <a:path w="2022475" h="4126865">
                <a:moveTo>
                  <a:pt x="1948179" y="4126865"/>
                </a:moveTo>
                <a:lnTo>
                  <a:pt x="73787" y="4126865"/>
                </a:lnTo>
                <a:lnTo>
                  <a:pt x="45084" y="4122547"/>
                </a:lnTo>
                <a:lnTo>
                  <a:pt x="21716" y="4110481"/>
                </a:lnTo>
                <a:lnTo>
                  <a:pt x="5841" y="4092702"/>
                </a:lnTo>
                <a:lnTo>
                  <a:pt x="0" y="4071112"/>
                </a:lnTo>
                <a:lnTo>
                  <a:pt x="0" y="3369182"/>
                </a:lnTo>
                <a:lnTo>
                  <a:pt x="5841" y="3347466"/>
                </a:lnTo>
                <a:lnTo>
                  <a:pt x="21716" y="3329685"/>
                </a:lnTo>
                <a:lnTo>
                  <a:pt x="45084" y="3317748"/>
                </a:lnTo>
                <a:lnTo>
                  <a:pt x="73787" y="3313303"/>
                </a:lnTo>
                <a:lnTo>
                  <a:pt x="1948179" y="3313303"/>
                </a:lnTo>
                <a:lnTo>
                  <a:pt x="1976881" y="3317748"/>
                </a:lnTo>
                <a:lnTo>
                  <a:pt x="2000250" y="3329685"/>
                </a:lnTo>
                <a:lnTo>
                  <a:pt x="2016125" y="3347466"/>
                </a:lnTo>
                <a:lnTo>
                  <a:pt x="2021966" y="3369182"/>
                </a:lnTo>
                <a:lnTo>
                  <a:pt x="2021966" y="4071112"/>
                </a:lnTo>
                <a:lnTo>
                  <a:pt x="2016125" y="4092702"/>
                </a:lnTo>
                <a:lnTo>
                  <a:pt x="2000250" y="4110481"/>
                </a:lnTo>
                <a:lnTo>
                  <a:pt x="1976881" y="4122547"/>
                </a:lnTo>
                <a:lnTo>
                  <a:pt x="1948179" y="41268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3810" y="2217166"/>
            <a:ext cx="913765" cy="44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99796-03</a:t>
            </a:r>
            <a:r>
              <a:rPr sz="600" spc="-2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95929" y="457454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5"/>
                </a:lnTo>
                <a:lnTo>
                  <a:pt x="6556248" y="59435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80892" y="546163"/>
            <a:ext cx="747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SECRETARIA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MUNICIPAL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AGRICULTURA,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DESENVOLVIMENTO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5" dirty="0">
                <a:latin typeface="Arial"/>
                <a:cs typeface="Arial"/>
              </a:rPr>
              <a:t>ECONÔMICO,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PECUÁRIA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ABASTECIMENTO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19576" y="1997059"/>
            <a:ext cx="192849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produtor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rural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possui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Cartão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Produtor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emitido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pelo</a:t>
            </a:r>
            <a:r>
              <a:rPr sz="600" dirty="0">
                <a:latin typeface="Calibri"/>
                <a:cs typeface="Calibri"/>
              </a:rPr>
              <a:t> Estado,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deve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comparecer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Secretaria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retirar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guia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arrecadação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referente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serviço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máquina (caminhão, trator agrícola </a:t>
            </a:r>
            <a:r>
              <a:rPr sz="600" spc="-5" dirty="0">
                <a:latin typeface="Calibri"/>
                <a:cs typeface="Calibri"/>
              </a:rPr>
              <a:t>ou </a:t>
            </a:r>
            <a:r>
              <a:rPr sz="600" spc="5" dirty="0">
                <a:latin typeface="Calibri"/>
                <a:cs typeface="Calibri"/>
              </a:rPr>
              <a:t>retro) </a:t>
            </a:r>
            <a:r>
              <a:rPr sz="600" dirty="0">
                <a:latin typeface="Calibri"/>
                <a:cs typeface="Calibri"/>
              </a:rPr>
              <a:t>para plantio,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colheita,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roçadeira,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ensiladeira,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aração,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gradeação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viagens para buscar farinha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osso, calcário, adubo entre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outros. 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serviço 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agendado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normalmente com espera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30 </a:t>
            </a:r>
            <a:r>
              <a:rPr sz="600" dirty="0">
                <a:latin typeface="Calibri"/>
                <a:cs typeface="Calibri"/>
              </a:rPr>
              <a:t>dias,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valor subsidiado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acordo </a:t>
            </a:r>
            <a:r>
              <a:rPr sz="600" spc="-5" dirty="0">
                <a:latin typeface="Calibri"/>
                <a:cs typeface="Calibri"/>
              </a:rPr>
              <a:t>com Unidade </a:t>
            </a:r>
            <a:r>
              <a:rPr sz="600" dirty="0">
                <a:latin typeface="Calibri"/>
                <a:cs typeface="Calibri"/>
              </a:rPr>
              <a:t>Fiscal,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oferecido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preferência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pequeno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médio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produtor.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3771" y="3403473"/>
            <a:ext cx="182689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São distribuídos em entidades sócio assistenciais como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Hospital,</a:t>
            </a:r>
            <a:r>
              <a:rPr sz="600" spc="5" dirty="0">
                <a:latin typeface="Calibri"/>
                <a:cs typeface="Calibri"/>
              </a:rPr>
              <a:t> UPA,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Lar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Idosos,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ASCAVAP,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Casa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da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Criança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outros.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63771" y="4446270"/>
            <a:ext cx="182562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Emite guias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 GTA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(Guia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Transito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Animal), </a:t>
            </a:r>
            <a:r>
              <a:rPr sz="600" spc="-5" dirty="0">
                <a:latin typeface="Calibri"/>
                <a:cs typeface="Calibri"/>
              </a:rPr>
              <a:t>guias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PTV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(Permissão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Transito</a:t>
            </a:r>
            <a:r>
              <a:rPr sz="600" spc="-5" dirty="0">
                <a:latin typeface="Calibri"/>
                <a:cs typeface="Calibri"/>
              </a:rPr>
              <a:t> Vegetal),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declarações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vacinação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febre </a:t>
            </a:r>
            <a:r>
              <a:rPr sz="600" spc="-5" dirty="0">
                <a:latin typeface="Calibri"/>
                <a:cs typeface="Calibri"/>
              </a:rPr>
              <a:t>aftosa, </a:t>
            </a:r>
            <a:r>
              <a:rPr sz="600" spc="-10" dirty="0">
                <a:latin typeface="Calibri"/>
                <a:cs typeface="Calibri"/>
              </a:rPr>
              <a:t>brucelose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10" dirty="0">
                <a:latin typeface="Calibri"/>
                <a:cs typeface="Calibri"/>
              </a:rPr>
              <a:t>emissão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ficha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tá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taçã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63771" y="5476113"/>
            <a:ext cx="182562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Município </a:t>
            </a:r>
            <a:r>
              <a:rPr sz="600" spc="-5" dirty="0">
                <a:latin typeface="Calibri"/>
                <a:cs typeface="Calibri"/>
              </a:rPr>
              <a:t>tem </a:t>
            </a:r>
            <a:r>
              <a:rPr sz="600" spc="-10" dirty="0">
                <a:latin typeface="Calibri"/>
                <a:cs typeface="Calibri"/>
              </a:rPr>
              <a:t>convênio como </a:t>
            </a:r>
            <a:r>
              <a:rPr sz="600" dirty="0">
                <a:latin typeface="Calibri"/>
                <a:cs typeface="Calibri"/>
              </a:rPr>
              <a:t>IMA </a:t>
            </a:r>
            <a:r>
              <a:rPr sz="600" spc="-10" dirty="0">
                <a:latin typeface="Calibri"/>
                <a:cs typeface="Calibri"/>
              </a:rPr>
              <a:t>laboratório onde </a:t>
            </a:r>
            <a:r>
              <a:rPr sz="600" dirty="0">
                <a:latin typeface="Calibri"/>
                <a:cs typeface="Calibri"/>
              </a:rPr>
              <a:t>é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análise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fertilidade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sempre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ece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á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38868" y="2390648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5866" y="3447110"/>
            <a:ext cx="751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-30" dirty="0">
                <a:latin typeface="Calibri"/>
                <a:cs typeface="Calibri"/>
              </a:rPr>
              <a:t>07:0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5866" y="457936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7828" y="1930908"/>
            <a:ext cx="894080" cy="2171700"/>
          </a:xfrm>
          <a:custGeom>
            <a:avLst/>
            <a:gdLst/>
            <a:ahLst/>
            <a:cxnLst/>
            <a:rect l="l" t="t" r="r" b="b"/>
            <a:pathLst>
              <a:path w="894080" h="2171700">
                <a:moveTo>
                  <a:pt x="837526" y="1072642"/>
                </a:moveTo>
                <a:lnTo>
                  <a:pt x="48844" y="1072642"/>
                </a:lnTo>
                <a:lnTo>
                  <a:pt x="29883" y="1068832"/>
                </a:lnTo>
                <a:lnTo>
                  <a:pt x="14350" y="1058291"/>
                </a:lnTo>
                <a:lnTo>
                  <a:pt x="3848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3848" y="29845"/>
                </a:lnTo>
                <a:lnTo>
                  <a:pt x="14350" y="14350"/>
                </a:lnTo>
                <a:lnTo>
                  <a:pt x="29883" y="381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3810"/>
                </a:lnTo>
                <a:lnTo>
                  <a:pt x="872020" y="14350"/>
                </a:lnTo>
                <a:lnTo>
                  <a:pt x="882510" y="29845"/>
                </a:lnTo>
                <a:lnTo>
                  <a:pt x="886371" y="48768"/>
                </a:lnTo>
                <a:lnTo>
                  <a:pt x="886371" y="1023874"/>
                </a:lnTo>
                <a:lnTo>
                  <a:pt x="882510" y="1042797"/>
                </a:lnTo>
                <a:lnTo>
                  <a:pt x="872020" y="1058291"/>
                </a:lnTo>
                <a:lnTo>
                  <a:pt x="856488" y="1068832"/>
                </a:lnTo>
                <a:lnTo>
                  <a:pt x="837526" y="1072642"/>
                </a:lnTo>
                <a:close/>
              </a:path>
              <a:path w="894080" h="2171700">
                <a:moveTo>
                  <a:pt x="845146" y="2171446"/>
                </a:moveTo>
                <a:lnTo>
                  <a:pt x="56464" y="2171446"/>
                </a:lnTo>
                <a:lnTo>
                  <a:pt x="37503" y="2167636"/>
                </a:lnTo>
                <a:lnTo>
                  <a:pt x="21970" y="2157095"/>
                </a:lnTo>
                <a:lnTo>
                  <a:pt x="11468" y="2141601"/>
                </a:lnTo>
                <a:lnTo>
                  <a:pt x="7619" y="2122678"/>
                </a:lnTo>
                <a:lnTo>
                  <a:pt x="7619" y="1146048"/>
                </a:lnTo>
                <a:lnTo>
                  <a:pt x="11468" y="1127125"/>
                </a:lnTo>
                <a:lnTo>
                  <a:pt x="21970" y="1111631"/>
                </a:lnTo>
                <a:lnTo>
                  <a:pt x="37503" y="1101090"/>
                </a:lnTo>
                <a:lnTo>
                  <a:pt x="56464" y="1097280"/>
                </a:lnTo>
                <a:lnTo>
                  <a:pt x="845146" y="1097280"/>
                </a:lnTo>
                <a:lnTo>
                  <a:pt x="864108" y="1101090"/>
                </a:lnTo>
                <a:lnTo>
                  <a:pt x="879640" y="1111631"/>
                </a:lnTo>
                <a:lnTo>
                  <a:pt x="890130" y="1127125"/>
                </a:lnTo>
                <a:lnTo>
                  <a:pt x="893991" y="1146048"/>
                </a:lnTo>
                <a:lnTo>
                  <a:pt x="893991" y="2122678"/>
                </a:lnTo>
                <a:lnTo>
                  <a:pt x="890130" y="2141601"/>
                </a:lnTo>
                <a:lnTo>
                  <a:pt x="879640" y="2157095"/>
                </a:lnTo>
                <a:lnTo>
                  <a:pt x="864108" y="2167636"/>
                </a:lnTo>
                <a:lnTo>
                  <a:pt x="845146" y="217144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255267" y="2329688"/>
            <a:ext cx="11264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Possuir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Cartão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Produtor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emitido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89660" y="1930908"/>
            <a:ext cx="1536700" cy="3284220"/>
          </a:xfrm>
          <a:custGeom>
            <a:avLst/>
            <a:gdLst/>
            <a:ahLst/>
            <a:cxnLst/>
            <a:rect l="l" t="t" r="r" b="b"/>
            <a:pathLst>
              <a:path w="1536700" h="3284220">
                <a:moveTo>
                  <a:pt x="1444371" y="1072642"/>
                </a:moveTo>
                <a:lnTo>
                  <a:pt x="84239" y="1072642"/>
                </a:lnTo>
                <a:lnTo>
                  <a:pt x="51523" y="1068832"/>
                </a:lnTo>
                <a:lnTo>
                  <a:pt x="24739" y="1058291"/>
                </a:lnTo>
                <a:lnTo>
                  <a:pt x="6642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6642" y="29845"/>
                </a:lnTo>
                <a:lnTo>
                  <a:pt x="24739" y="14350"/>
                </a:lnTo>
                <a:lnTo>
                  <a:pt x="51523" y="3810"/>
                </a:lnTo>
                <a:lnTo>
                  <a:pt x="84239" y="0"/>
                </a:lnTo>
                <a:lnTo>
                  <a:pt x="1444371" y="0"/>
                </a:lnTo>
                <a:lnTo>
                  <a:pt x="1477010" y="3810"/>
                </a:lnTo>
                <a:lnTo>
                  <a:pt x="1503807" y="14350"/>
                </a:lnTo>
                <a:lnTo>
                  <a:pt x="1521841" y="29845"/>
                </a:lnTo>
                <a:lnTo>
                  <a:pt x="1528572" y="48768"/>
                </a:lnTo>
                <a:lnTo>
                  <a:pt x="1528572" y="1023874"/>
                </a:lnTo>
                <a:lnTo>
                  <a:pt x="1521841" y="1042797"/>
                </a:lnTo>
                <a:lnTo>
                  <a:pt x="1503807" y="1058291"/>
                </a:lnTo>
                <a:lnTo>
                  <a:pt x="1477010" y="1068832"/>
                </a:lnTo>
                <a:lnTo>
                  <a:pt x="1444371" y="1072642"/>
                </a:lnTo>
                <a:close/>
              </a:path>
              <a:path w="1536700" h="3284220">
                <a:moveTo>
                  <a:pt x="1451991" y="2182114"/>
                </a:moveTo>
                <a:lnTo>
                  <a:pt x="93306" y="2182114"/>
                </a:lnTo>
                <a:lnTo>
                  <a:pt x="60617" y="2178304"/>
                </a:lnTo>
                <a:lnTo>
                  <a:pt x="33858" y="2167763"/>
                </a:lnTo>
                <a:lnTo>
                  <a:pt x="15786" y="2152269"/>
                </a:lnTo>
                <a:lnTo>
                  <a:pt x="9143" y="2133346"/>
                </a:lnTo>
                <a:lnTo>
                  <a:pt x="9143" y="1158240"/>
                </a:lnTo>
                <a:lnTo>
                  <a:pt x="15786" y="1139317"/>
                </a:lnTo>
                <a:lnTo>
                  <a:pt x="33858" y="1123823"/>
                </a:lnTo>
                <a:lnTo>
                  <a:pt x="60617" y="1113282"/>
                </a:lnTo>
                <a:lnTo>
                  <a:pt x="93306" y="1109472"/>
                </a:lnTo>
                <a:lnTo>
                  <a:pt x="1451991" y="1109472"/>
                </a:lnTo>
                <a:lnTo>
                  <a:pt x="1484630" y="1113282"/>
                </a:lnTo>
                <a:lnTo>
                  <a:pt x="1511427" y="1123823"/>
                </a:lnTo>
                <a:lnTo>
                  <a:pt x="1529461" y="1139317"/>
                </a:lnTo>
                <a:lnTo>
                  <a:pt x="1536192" y="1158240"/>
                </a:lnTo>
                <a:lnTo>
                  <a:pt x="1536192" y="2133346"/>
                </a:lnTo>
                <a:lnTo>
                  <a:pt x="1529461" y="2152269"/>
                </a:lnTo>
                <a:lnTo>
                  <a:pt x="1511427" y="2167763"/>
                </a:lnTo>
                <a:lnTo>
                  <a:pt x="1484630" y="2178304"/>
                </a:lnTo>
                <a:lnTo>
                  <a:pt x="1451991" y="2182114"/>
                </a:lnTo>
                <a:close/>
              </a:path>
              <a:path w="1536700" h="3284220">
                <a:moveTo>
                  <a:pt x="1444371" y="3283966"/>
                </a:moveTo>
                <a:lnTo>
                  <a:pt x="84239" y="3283966"/>
                </a:lnTo>
                <a:lnTo>
                  <a:pt x="51523" y="3280156"/>
                </a:lnTo>
                <a:lnTo>
                  <a:pt x="24739" y="3269615"/>
                </a:lnTo>
                <a:lnTo>
                  <a:pt x="6642" y="3254121"/>
                </a:lnTo>
                <a:lnTo>
                  <a:pt x="0" y="3235198"/>
                </a:lnTo>
                <a:lnTo>
                  <a:pt x="0" y="2260092"/>
                </a:lnTo>
                <a:lnTo>
                  <a:pt x="6642" y="2241169"/>
                </a:lnTo>
                <a:lnTo>
                  <a:pt x="24739" y="2225675"/>
                </a:lnTo>
                <a:lnTo>
                  <a:pt x="51523" y="2215134"/>
                </a:lnTo>
                <a:lnTo>
                  <a:pt x="84239" y="2211324"/>
                </a:lnTo>
                <a:lnTo>
                  <a:pt x="1444371" y="2211324"/>
                </a:lnTo>
                <a:lnTo>
                  <a:pt x="1477010" y="2215134"/>
                </a:lnTo>
                <a:lnTo>
                  <a:pt x="1503807" y="2225675"/>
                </a:lnTo>
                <a:lnTo>
                  <a:pt x="1521841" y="2241169"/>
                </a:lnTo>
                <a:lnTo>
                  <a:pt x="1528572" y="2260092"/>
                </a:lnTo>
                <a:lnTo>
                  <a:pt x="1528572" y="3235198"/>
                </a:lnTo>
                <a:lnTo>
                  <a:pt x="1521841" y="3254121"/>
                </a:lnTo>
                <a:lnTo>
                  <a:pt x="1503807" y="3269615"/>
                </a:lnTo>
                <a:lnTo>
                  <a:pt x="1477010" y="3280156"/>
                </a:lnTo>
                <a:lnTo>
                  <a:pt x="1444371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49427" y="3298317"/>
            <a:ext cx="730885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qu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produ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os  da</a:t>
            </a:r>
            <a:r>
              <a:rPr sz="600" b="1" spc="1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agr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u</a:t>
            </a:r>
            <a:r>
              <a:rPr sz="600" b="1" spc="-5" dirty="0">
                <a:latin typeface="Calibri"/>
                <a:cs typeface="Calibri"/>
              </a:rPr>
              <a:t>lt</a:t>
            </a:r>
            <a:r>
              <a:rPr sz="600" b="1" dirty="0">
                <a:latin typeface="Calibri"/>
                <a:cs typeface="Calibri"/>
              </a:rPr>
              <a:t>u</a:t>
            </a:r>
            <a:r>
              <a:rPr sz="600" b="1" spc="-10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fam</a:t>
            </a:r>
            <a:r>
              <a:rPr sz="600" b="1" spc="-5" dirty="0">
                <a:latin typeface="Calibri"/>
                <a:cs typeface="Calibri"/>
              </a:rPr>
              <a:t>ili</a:t>
            </a:r>
            <a:r>
              <a:rPr sz="600" b="1" dirty="0">
                <a:latin typeface="Calibri"/>
                <a:cs typeface="Calibri"/>
              </a:rPr>
              <a:t>ar  a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rav</a:t>
            </a:r>
            <a:r>
              <a:rPr sz="600" b="1" spc="-5" dirty="0">
                <a:latin typeface="Calibri"/>
                <a:cs typeface="Calibri"/>
              </a:rPr>
              <a:t>é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programa  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qu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Alimentos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-</a:t>
            </a:r>
            <a:r>
              <a:rPr sz="600" b="1" spc="-5" dirty="0">
                <a:latin typeface="Calibri"/>
                <a:cs typeface="Calibri"/>
              </a:rPr>
              <a:t> PAA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2491" y="3052953"/>
            <a:ext cx="1443990" cy="101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entidade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beneficiada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cadastrada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Conselho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Assistência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Social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projetos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atendimento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informando </a:t>
            </a:r>
            <a:r>
              <a:rPr sz="600" spc="-5" dirty="0">
                <a:latin typeface="Calibri"/>
                <a:cs typeface="Calibri"/>
              </a:rPr>
              <a:t> nú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f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í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produtor</a:t>
            </a:r>
            <a:r>
              <a:rPr sz="600" spc="-5" dirty="0">
                <a:latin typeface="Calibri"/>
                <a:cs typeface="Calibri"/>
              </a:rPr>
              <a:t> 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quiser ofertar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sua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produção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ao </a:t>
            </a:r>
            <a:r>
              <a:rPr sz="600" spc="-5" dirty="0">
                <a:latin typeface="Calibri"/>
                <a:cs typeface="Calibri"/>
              </a:rPr>
              <a:t>Programa </a:t>
            </a:r>
            <a:r>
              <a:rPr sz="600" spc="-10" dirty="0">
                <a:latin typeface="Calibri"/>
                <a:cs typeface="Calibri"/>
              </a:rPr>
              <a:t>de Aquisição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Alimentos, </a:t>
            </a:r>
            <a:r>
              <a:rPr sz="600" dirty="0">
                <a:latin typeface="Calibri"/>
                <a:cs typeface="Calibri"/>
              </a:rPr>
              <a:t>tem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possuir</a:t>
            </a:r>
            <a:r>
              <a:rPr sz="600" spc="-5" dirty="0">
                <a:latin typeface="Calibri"/>
                <a:cs typeface="Calibri"/>
              </a:rPr>
              <a:t> DAP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(Declaração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Aptidão</a:t>
            </a:r>
            <a:r>
              <a:rPr sz="600" spc="-5" dirty="0">
                <a:latin typeface="Calibri"/>
                <a:cs typeface="Calibri"/>
              </a:rPr>
              <a:t> ao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Pronaf)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emitido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pela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EMATER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fazer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cadastro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</a:t>
            </a:r>
            <a:r>
              <a:rPr sz="600" spc="-5" dirty="0">
                <a:latin typeface="Calibri"/>
                <a:cs typeface="Calibri"/>
              </a:rPr>
              <a:t> SEDE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os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DAP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dirty="0">
                <a:latin typeface="Calibri"/>
                <a:cs typeface="Calibri"/>
              </a:rPr>
              <a:t>za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7828" y="4140708"/>
            <a:ext cx="894080" cy="3274695"/>
          </a:xfrm>
          <a:custGeom>
            <a:avLst/>
            <a:gdLst/>
            <a:ahLst/>
            <a:cxnLst/>
            <a:rect l="l" t="t" r="r" b="b"/>
            <a:pathLst>
              <a:path w="894080" h="3274695">
                <a:moveTo>
                  <a:pt x="845146" y="1074039"/>
                </a:moveTo>
                <a:lnTo>
                  <a:pt x="56464" y="1074039"/>
                </a:lnTo>
                <a:lnTo>
                  <a:pt x="37503" y="1070229"/>
                </a:lnTo>
                <a:lnTo>
                  <a:pt x="21970" y="1059688"/>
                </a:lnTo>
                <a:lnTo>
                  <a:pt x="11468" y="1044194"/>
                </a:lnTo>
                <a:lnTo>
                  <a:pt x="7619" y="1025271"/>
                </a:lnTo>
                <a:lnTo>
                  <a:pt x="7619" y="48768"/>
                </a:lnTo>
                <a:lnTo>
                  <a:pt x="11468" y="29845"/>
                </a:lnTo>
                <a:lnTo>
                  <a:pt x="21970" y="14350"/>
                </a:lnTo>
                <a:lnTo>
                  <a:pt x="37503" y="3810"/>
                </a:lnTo>
                <a:lnTo>
                  <a:pt x="56464" y="0"/>
                </a:lnTo>
                <a:lnTo>
                  <a:pt x="845146" y="0"/>
                </a:lnTo>
                <a:lnTo>
                  <a:pt x="864108" y="3810"/>
                </a:lnTo>
                <a:lnTo>
                  <a:pt x="879640" y="14350"/>
                </a:lnTo>
                <a:lnTo>
                  <a:pt x="890130" y="29845"/>
                </a:lnTo>
                <a:lnTo>
                  <a:pt x="893991" y="48768"/>
                </a:lnTo>
                <a:lnTo>
                  <a:pt x="893991" y="1025271"/>
                </a:lnTo>
                <a:lnTo>
                  <a:pt x="890130" y="1044194"/>
                </a:lnTo>
                <a:lnTo>
                  <a:pt x="879640" y="1059688"/>
                </a:lnTo>
                <a:lnTo>
                  <a:pt x="864108" y="1070229"/>
                </a:lnTo>
                <a:lnTo>
                  <a:pt x="845146" y="1074039"/>
                </a:lnTo>
                <a:close/>
              </a:path>
              <a:path w="894080" h="3274695">
                <a:moveTo>
                  <a:pt x="837526" y="3274491"/>
                </a:moveTo>
                <a:lnTo>
                  <a:pt x="48844" y="3274491"/>
                </a:lnTo>
                <a:lnTo>
                  <a:pt x="29883" y="3269665"/>
                </a:lnTo>
                <a:lnTo>
                  <a:pt x="14350" y="3256559"/>
                </a:lnTo>
                <a:lnTo>
                  <a:pt x="3848" y="3237141"/>
                </a:lnTo>
                <a:lnTo>
                  <a:pt x="0" y="3213430"/>
                </a:lnTo>
                <a:lnTo>
                  <a:pt x="0" y="1991868"/>
                </a:lnTo>
                <a:lnTo>
                  <a:pt x="3848" y="1968119"/>
                </a:lnTo>
                <a:lnTo>
                  <a:pt x="14350" y="1948688"/>
                </a:lnTo>
                <a:lnTo>
                  <a:pt x="29883" y="1935607"/>
                </a:lnTo>
                <a:lnTo>
                  <a:pt x="48844" y="1930781"/>
                </a:lnTo>
                <a:lnTo>
                  <a:pt x="837526" y="1930781"/>
                </a:lnTo>
                <a:lnTo>
                  <a:pt x="856488" y="1935607"/>
                </a:lnTo>
                <a:lnTo>
                  <a:pt x="872020" y="1948688"/>
                </a:lnTo>
                <a:lnTo>
                  <a:pt x="882510" y="1968119"/>
                </a:lnTo>
                <a:lnTo>
                  <a:pt x="886371" y="1991868"/>
                </a:lnTo>
                <a:lnTo>
                  <a:pt x="886371" y="3213430"/>
                </a:lnTo>
                <a:lnTo>
                  <a:pt x="882510" y="3237141"/>
                </a:lnTo>
                <a:lnTo>
                  <a:pt x="872020" y="3256559"/>
                </a:lnTo>
                <a:lnTo>
                  <a:pt x="856488" y="3269665"/>
                </a:lnTo>
                <a:lnTo>
                  <a:pt x="837526" y="327449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7280" y="5236464"/>
            <a:ext cx="1534795" cy="2179320"/>
          </a:xfrm>
          <a:custGeom>
            <a:avLst/>
            <a:gdLst/>
            <a:ahLst/>
            <a:cxnLst/>
            <a:rect l="l" t="t" r="r" b="b"/>
            <a:pathLst>
              <a:path w="1534795" h="2179320">
                <a:moveTo>
                  <a:pt x="1444117" y="2178989"/>
                </a:moveTo>
                <a:lnTo>
                  <a:pt x="84226" y="2178989"/>
                </a:lnTo>
                <a:lnTo>
                  <a:pt x="51511" y="2174163"/>
                </a:lnTo>
                <a:lnTo>
                  <a:pt x="24739" y="2161057"/>
                </a:lnTo>
                <a:lnTo>
                  <a:pt x="6642" y="2141639"/>
                </a:lnTo>
                <a:lnTo>
                  <a:pt x="0" y="2117928"/>
                </a:lnTo>
                <a:lnTo>
                  <a:pt x="0" y="896238"/>
                </a:lnTo>
                <a:lnTo>
                  <a:pt x="6642" y="872489"/>
                </a:lnTo>
                <a:lnTo>
                  <a:pt x="24739" y="853058"/>
                </a:lnTo>
                <a:lnTo>
                  <a:pt x="51511" y="839977"/>
                </a:lnTo>
                <a:lnTo>
                  <a:pt x="84226" y="835151"/>
                </a:lnTo>
                <a:lnTo>
                  <a:pt x="1444117" y="835151"/>
                </a:lnTo>
                <a:lnTo>
                  <a:pt x="1476756" y="839977"/>
                </a:lnTo>
                <a:lnTo>
                  <a:pt x="1503552" y="853058"/>
                </a:lnTo>
                <a:lnTo>
                  <a:pt x="1521587" y="872489"/>
                </a:lnTo>
                <a:lnTo>
                  <a:pt x="1528318" y="896238"/>
                </a:lnTo>
                <a:lnTo>
                  <a:pt x="1528318" y="2117928"/>
                </a:lnTo>
                <a:lnTo>
                  <a:pt x="1521587" y="2141639"/>
                </a:lnTo>
                <a:lnTo>
                  <a:pt x="1503552" y="2161057"/>
                </a:lnTo>
                <a:lnTo>
                  <a:pt x="1476756" y="2174163"/>
                </a:lnTo>
                <a:lnTo>
                  <a:pt x="1444117" y="2178989"/>
                </a:lnTo>
                <a:close/>
              </a:path>
              <a:path w="1534795" h="2179320">
                <a:moveTo>
                  <a:pt x="1450213" y="813561"/>
                </a:moveTo>
                <a:lnTo>
                  <a:pt x="91757" y="813561"/>
                </a:lnTo>
                <a:lnTo>
                  <a:pt x="59080" y="810640"/>
                </a:lnTo>
                <a:lnTo>
                  <a:pt x="32334" y="802766"/>
                </a:lnTo>
                <a:lnTo>
                  <a:pt x="14249" y="790955"/>
                </a:lnTo>
                <a:lnTo>
                  <a:pt x="7619" y="776604"/>
                </a:lnTo>
                <a:lnTo>
                  <a:pt x="7619" y="36956"/>
                </a:lnTo>
                <a:lnTo>
                  <a:pt x="14249" y="22606"/>
                </a:lnTo>
                <a:lnTo>
                  <a:pt x="32334" y="10794"/>
                </a:lnTo>
                <a:lnTo>
                  <a:pt x="59080" y="2920"/>
                </a:lnTo>
                <a:lnTo>
                  <a:pt x="91757" y="0"/>
                </a:lnTo>
                <a:lnTo>
                  <a:pt x="1450213" y="0"/>
                </a:lnTo>
                <a:lnTo>
                  <a:pt x="1482852" y="2920"/>
                </a:lnTo>
                <a:lnTo>
                  <a:pt x="1509649" y="10794"/>
                </a:lnTo>
                <a:lnTo>
                  <a:pt x="1527683" y="22606"/>
                </a:lnTo>
                <a:lnTo>
                  <a:pt x="1534414" y="36956"/>
                </a:lnTo>
                <a:lnTo>
                  <a:pt x="1534414" y="776604"/>
                </a:lnTo>
                <a:lnTo>
                  <a:pt x="1527683" y="790955"/>
                </a:lnTo>
                <a:lnTo>
                  <a:pt x="1509649" y="802766"/>
                </a:lnTo>
                <a:lnTo>
                  <a:pt x="1482852" y="810640"/>
                </a:lnTo>
                <a:lnTo>
                  <a:pt x="1450213" y="81356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39064" y="4502912"/>
            <a:ext cx="744220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2225" algn="ctr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ocal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  </a:t>
            </a:r>
            <a:r>
              <a:rPr sz="600" b="1" spc="-5" dirty="0">
                <a:latin typeface="Calibri"/>
                <a:cs typeface="Calibri"/>
              </a:rPr>
              <a:t>IMA-MG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600" b="1" dirty="0">
                <a:latin typeface="Calibri"/>
                <a:cs typeface="Calibri"/>
              </a:rPr>
              <a:t>(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onv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com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ado)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1736" y="6477442"/>
            <a:ext cx="66484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72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IA</a:t>
            </a:r>
            <a:r>
              <a:rPr sz="600" b="1" dirty="0">
                <a:latin typeface="Calibri"/>
                <a:cs typeface="Calibri"/>
              </a:rPr>
              <a:t>T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–  </a:t>
            </a:r>
            <a:r>
              <a:rPr sz="600" b="1" spc="-5" dirty="0">
                <a:latin typeface="Calibri"/>
                <a:cs typeface="Calibri"/>
              </a:rPr>
              <a:t>Sistema Integrado </a:t>
            </a:r>
            <a:r>
              <a:rPr sz="600" b="1" dirty="0">
                <a:latin typeface="Calibri"/>
                <a:cs typeface="Calibri"/>
              </a:rPr>
              <a:t> de </a:t>
            </a:r>
            <a:r>
              <a:rPr sz="600" b="1" spc="-5" dirty="0">
                <a:latin typeface="Calibri"/>
                <a:cs typeface="Calibri"/>
              </a:rPr>
              <a:t>Arrecadação </a:t>
            </a:r>
            <a:r>
              <a:rPr sz="600" b="1" dirty="0">
                <a:latin typeface="Calibri"/>
                <a:cs typeface="Calibri"/>
              </a:rPr>
              <a:t> Tr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bu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ár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(</a:t>
            </a:r>
            <a:r>
              <a:rPr sz="600" b="1" spc="-5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onv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-5" dirty="0">
                <a:latin typeface="Calibri"/>
                <a:cs typeface="Calibri"/>
              </a:rPr>
              <a:t>Estado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MG)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55267" y="4537964"/>
            <a:ext cx="121475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via</a:t>
            </a:r>
            <a:r>
              <a:rPr sz="600" spc="-5" dirty="0">
                <a:latin typeface="Calibri"/>
                <a:cs typeface="Calibri"/>
              </a:rPr>
              <a:t> telefone, </a:t>
            </a:r>
            <a:r>
              <a:rPr sz="600" spc="-10" dirty="0">
                <a:latin typeface="Calibri"/>
                <a:cs typeface="Calibri"/>
              </a:rPr>
              <a:t>solicitações </a:t>
            </a:r>
            <a:r>
              <a:rPr sz="600" spc="-5" dirty="0">
                <a:latin typeface="Calibri"/>
                <a:cs typeface="Calibri"/>
              </a:rPr>
              <a:t> via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E-mail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requerimento </a:t>
            </a:r>
            <a:r>
              <a:rPr sz="600" spc="-5" dirty="0">
                <a:latin typeface="Calibri"/>
                <a:cs typeface="Calibri"/>
              </a:rPr>
              <a:t> 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55866" y="2363851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77908" y="3491865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40279" y="2341245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37230" y="3445891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34436" y="4586478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50763" y="3339211"/>
            <a:ext cx="913765" cy="44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99680-35</a:t>
            </a:r>
            <a:r>
              <a:rPr sz="600" spc="-20" dirty="0">
                <a:latin typeface="Calibri"/>
                <a:cs typeface="Calibri"/>
              </a:rPr>
              <a:t>2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4446" y="4180713"/>
            <a:ext cx="918844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5080" indent="-58419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48603" y="4480052"/>
            <a:ext cx="944244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.m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gov.br</a:t>
            </a:r>
            <a:endParaRPr sz="600">
              <a:latin typeface="Calibri"/>
              <a:cs typeface="Calibri"/>
            </a:endParaRPr>
          </a:p>
          <a:p>
            <a:pPr marL="218440" marR="211454" indent="107950">
              <a:lnSpc>
                <a:spcPct val="13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99837-7771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7828" y="5236464"/>
            <a:ext cx="886460" cy="813435"/>
          </a:xfrm>
          <a:custGeom>
            <a:avLst/>
            <a:gdLst/>
            <a:ahLst/>
            <a:cxnLst/>
            <a:rect l="l" t="t" r="r" b="b"/>
            <a:pathLst>
              <a:path w="886460" h="813435">
                <a:moveTo>
                  <a:pt x="837526" y="813307"/>
                </a:moveTo>
                <a:lnTo>
                  <a:pt x="48844" y="813307"/>
                </a:lnTo>
                <a:lnTo>
                  <a:pt x="29883" y="810386"/>
                </a:lnTo>
                <a:lnTo>
                  <a:pt x="14350" y="802512"/>
                </a:lnTo>
                <a:lnTo>
                  <a:pt x="3848" y="790701"/>
                </a:lnTo>
                <a:lnTo>
                  <a:pt x="0" y="776351"/>
                </a:lnTo>
                <a:lnTo>
                  <a:pt x="0" y="36956"/>
                </a:lnTo>
                <a:lnTo>
                  <a:pt x="3848" y="22606"/>
                </a:lnTo>
                <a:lnTo>
                  <a:pt x="14350" y="10794"/>
                </a:lnTo>
                <a:lnTo>
                  <a:pt x="29883" y="292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920"/>
                </a:lnTo>
                <a:lnTo>
                  <a:pt x="872020" y="10794"/>
                </a:lnTo>
                <a:lnTo>
                  <a:pt x="882510" y="22606"/>
                </a:lnTo>
                <a:lnTo>
                  <a:pt x="886371" y="36956"/>
                </a:lnTo>
                <a:lnTo>
                  <a:pt x="886371" y="776351"/>
                </a:lnTo>
                <a:lnTo>
                  <a:pt x="882510" y="790701"/>
                </a:lnTo>
                <a:lnTo>
                  <a:pt x="872020" y="802512"/>
                </a:lnTo>
                <a:lnTo>
                  <a:pt x="856488" y="810386"/>
                </a:lnTo>
                <a:lnTo>
                  <a:pt x="837526" y="81330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38455" y="5525262"/>
            <a:ext cx="7073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ná</a:t>
            </a:r>
            <a:r>
              <a:rPr sz="600" b="1" spc="-5" dirty="0">
                <a:latin typeface="Calibri"/>
                <a:cs typeface="Calibri"/>
              </a:rPr>
              <a:t>li</a:t>
            </a:r>
            <a:r>
              <a:rPr sz="600" b="1" dirty="0">
                <a:latin typeface="Calibri"/>
                <a:cs typeface="Calibri"/>
              </a:rPr>
              <a:t>se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Fer</a:t>
            </a:r>
            <a:r>
              <a:rPr sz="600" b="1" spc="-5" dirty="0">
                <a:latin typeface="Calibri"/>
                <a:cs typeface="Calibri"/>
              </a:rPr>
              <a:t>tili</a:t>
            </a:r>
            <a:r>
              <a:rPr sz="600" b="1" dirty="0">
                <a:latin typeface="Calibri"/>
                <a:cs typeface="Calibri"/>
              </a:rPr>
              <a:t>dade  de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Solo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69057" y="5535930"/>
            <a:ext cx="1047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ou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68349" y="5525262"/>
            <a:ext cx="98425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480059" algn="l"/>
                <a:tab pos="710565" algn="l"/>
              </a:tabLst>
            </a:pP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tação	</a:t>
            </a:r>
            <a:r>
              <a:rPr sz="600" spc="15" dirty="0">
                <a:latin typeface="Calibri"/>
                <a:cs typeface="Calibri"/>
              </a:rPr>
              <a:t>v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	te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fon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99004" y="6071616"/>
            <a:ext cx="887094" cy="1346835"/>
          </a:xfrm>
          <a:custGeom>
            <a:avLst/>
            <a:gdLst/>
            <a:ahLst/>
            <a:cxnLst/>
            <a:rect l="l" t="t" r="r" b="b"/>
            <a:pathLst>
              <a:path w="887095" h="1346834">
                <a:moveTo>
                  <a:pt x="838199" y="1346631"/>
                </a:moveTo>
                <a:lnTo>
                  <a:pt x="48894" y="1346631"/>
                </a:lnTo>
                <a:lnTo>
                  <a:pt x="29844" y="1341805"/>
                </a:lnTo>
                <a:lnTo>
                  <a:pt x="14350" y="1328648"/>
                </a:lnTo>
                <a:lnTo>
                  <a:pt x="3809" y="1309192"/>
                </a:lnTo>
                <a:lnTo>
                  <a:pt x="0" y="1285443"/>
                </a:lnTo>
                <a:lnTo>
                  <a:pt x="0" y="61213"/>
                </a:lnTo>
                <a:lnTo>
                  <a:pt x="3809" y="37465"/>
                </a:lnTo>
                <a:lnTo>
                  <a:pt x="14350" y="18034"/>
                </a:lnTo>
                <a:lnTo>
                  <a:pt x="29844" y="4825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4825"/>
                </a:lnTo>
                <a:lnTo>
                  <a:pt x="872617" y="18034"/>
                </a:lnTo>
                <a:lnTo>
                  <a:pt x="883157" y="37465"/>
                </a:lnTo>
                <a:lnTo>
                  <a:pt x="886968" y="61213"/>
                </a:lnTo>
                <a:lnTo>
                  <a:pt x="886968" y="1285443"/>
                </a:lnTo>
                <a:lnTo>
                  <a:pt x="883157" y="1309192"/>
                </a:lnTo>
                <a:lnTo>
                  <a:pt x="872617" y="1328648"/>
                </a:lnTo>
                <a:lnTo>
                  <a:pt x="857122" y="1341805"/>
                </a:lnTo>
                <a:lnTo>
                  <a:pt x="838199" y="13466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65220" y="6071616"/>
            <a:ext cx="2022475" cy="1346835"/>
          </a:xfrm>
          <a:custGeom>
            <a:avLst/>
            <a:gdLst/>
            <a:ahLst/>
            <a:cxnLst/>
            <a:rect l="l" t="t" r="r" b="b"/>
            <a:pathLst>
              <a:path w="2022475" h="1346834">
                <a:moveTo>
                  <a:pt x="1948179" y="1346631"/>
                </a:moveTo>
                <a:lnTo>
                  <a:pt x="73787" y="1346631"/>
                </a:lnTo>
                <a:lnTo>
                  <a:pt x="45084" y="1339329"/>
                </a:lnTo>
                <a:lnTo>
                  <a:pt x="21716" y="1319466"/>
                </a:lnTo>
                <a:lnTo>
                  <a:pt x="5841" y="1290078"/>
                </a:lnTo>
                <a:lnTo>
                  <a:pt x="0" y="1254175"/>
                </a:lnTo>
                <a:lnTo>
                  <a:pt x="0" y="92456"/>
                </a:lnTo>
                <a:lnTo>
                  <a:pt x="5841" y="56515"/>
                </a:lnTo>
                <a:lnTo>
                  <a:pt x="21716" y="27178"/>
                </a:lnTo>
                <a:lnTo>
                  <a:pt x="45084" y="7238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7238"/>
                </a:lnTo>
                <a:lnTo>
                  <a:pt x="2000250" y="27178"/>
                </a:lnTo>
                <a:lnTo>
                  <a:pt x="2016125" y="56515"/>
                </a:lnTo>
                <a:lnTo>
                  <a:pt x="2021966" y="92456"/>
                </a:lnTo>
                <a:lnTo>
                  <a:pt x="2021966" y="1254175"/>
                </a:lnTo>
                <a:lnTo>
                  <a:pt x="2016125" y="1290078"/>
                </a:lnTo>
                <a:lnTo>
                  <a:pt x="2000250" y="1319466"/>
                </a:lnTo>
                <a:lnTo>
                  <a:pt x="1976881" y="1339329"/>
                </a:lnTo>
                <a:lnTo>
                  <a:pt x="1948179" y="13466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12535" y="6071616"/>
            <a:ext cx="996950" cy="1346835"/>
          </a:xfrm>
          <a:custGeom>
            <a:avLst/>
            <a:gdLst/>
            <a:ahLst/>
            <a:cxnLst/>
            <a:rect l="l" t="t" r="r" b="b"/>
            <a:pathLst>
              <a:path w="996950" h="1346834">
                <a:moveTo>
                  <a:pt x="944753" y="1346631"/>
                </a:moveTo>
                <a:lnTo>
                  <a:pt x="51815" y="1346631"/>
                </a:lnTo>
                <a:lnTo>
                  <a:pt x="31750" y="1341513"/>
                </a:lnTo>
                <a:lnTo>
                  <a:pt x="15239" y="1327569"/>
                </a:lnTo>
                <a:lnTo>
                  <a:pt x="4063" y="1306969"/>
                </a:lnTo>
                <a:lnTo>
                  <a:pt x="0" y="1281785"/>
                </a:lnTo>
                <a:lnTo>
                  <a:pt x="0" y="64896"/>
                </a:lnTo>
                <a:lnTo>
                  <a:pt x="4063" y="39624"/>
                </a:lnTo>
                <a:lnTo>
                  <a:pt x="15239" y="19050"/>
                </a:lnTo>
                <a:lnTo>
                  <a:pt x="31750" y="5079"/>
                </a:lnTo>
                <a:lnTo>
                  <a:pt x="51815" y="0"/>
                </a:lnTo>
                <a:lnTo>
                  <a:pt x="944753" y="0"/>
                </a:lnTo>
                <a:lnTo>
                  <a:pt x="964818" y="5079"/>
                </a:lnTo>
                <a:lnTo>
                  <a:pt x="981329" y="19050"/>
                </a:lnTo>
                <a:lnTo>
                  <a:pt x="992505" y="39624"/>
                </a:lnTo>
                <a:lnTo>
                  <a:pt x="996568" y="64896"/>
                </a:lnTo>
                <a:lnTo>
                  <a:pt x="996568" y="1281785"/>
                </a:lnTo>
                <a:lnTo>
                  <a:pt x="992505" y="1306969"/>
                </a:lnTo>
                <a:lnTo>
                  <a:pt x="981329" y="1327569"/>
                </a:lnTo>
                <a:lnTo>
                  <a:pt x="964818" y="1341513"/>
                </a:lnTo>
                <a:lnTo>
                  <a:pt x="944753" y="13466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19576" y="6090666"/>
            <a:ext cx="1926589" cy="1298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Nesse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</a:t>
            </a:r>
            <a:r>
              <a:rPr sz="600" dirty="0">
                <a:latin typeface="Calibri"/>
                <a:cs typeface="Calibri"/>
              </a:rPr>
              <a:t> 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fiscais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venda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produtores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rurais,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solicitação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cartão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produtor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ele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produtores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conseguem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vários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serviços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descontos. Também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 </a:t>
            </a:r>
            <a:r>
              <a:rPr sz="600" spc="-10" dirty="0">
                <a:latin typeface="Calibri"/>
                <a:cs typeface="Calibri"/>
              </a:rPr>
              <a:t>emitido </a:t>
            </a:r>
            <a:r>
              <a:rPr sz="600" spc="-5" dirty="0">
                <a:latin typeface="Calibri"/>
                <a:cs typeface="Calibri"/>
              </a:rPr>
              <a:t>as </a:t>
            </a:r>
            <a:r>
              <a:rPr sz="600" spc="-10" dirty="0">
                <a:latin typeface="Calibri"/>
                <a:cs typeface="Calibri"/>
              </a:rPr>
              <a:t>guias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DETRAN,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IPVA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parcelamento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anteriores</a:t>
            </a:r>
            <a:r>
              <a:rPr sz="600" spc="-5" dirty="0">
                <a:latin typeface="Calibri"/>
                <a:cs typeface="Calibri"/>
              </a:rPr>
              <a:t> 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imposto,</a:t>
            </a:r>
            <a:r>
              <a:rPr sz="600" spc="-5" dirty="0">
                <a:latin typeface="Calibri"/>
                <a:cs typeface="Calibri"/>
              </a:rPr>
              <a:t> assim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como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todos</a:t>
            </a:r>
            <a:r>
              <a:rPr sz="600" spc="-5" dirty="0">
                <a:latin typeface="Calibri"/>
                <a:cs typeface="Calibri"/>
              </a:rPr>
              <a:t> 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tributos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estaduais</a:t>
            </a:r>
            <a:r>
              <a:rPr sz="600" spc="-5" dirty="0">
                <a:latin typeface="Calibri"/>
                <a:cs typeface="Calibri"/>
              </a:rPr>
              <a:t> (ICMS,</a:t>
            </a:r>
            <a:r>
              <a:rPr sz="600" dirty="0">
                <a:latin typeface="Calibri"/>
                <a:cs typeface="Calibri"/>
              </a:rPr>
              <a:t> taxa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incêndio,</a:t>
            </a:r>
            <a:r>
              <a:rPr sz="600" spc="-5" dirty="0">
                <a:latin typeface="Calibri"/>
                <a:cs typeface="Calibri"/>
              </a:rPr>
              <a:t> ITCD,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pedido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isenção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restituição,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quando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caso,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tributos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mencionados)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atendimento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servidores</a:t>
            </a:r>
            <a:r>
              <a:rPr sz="600" spc="2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Estado</a:t>
            </a:r>
            <a:r>
              <a:rPr sz="600" spc="-5" dirty="0">
                <a:latin typeface="Calibri"/>
                <a:cs typeface="Calibri"/>
              </a:rPr>
              <a:t> 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tiram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contracheque,</a:t>
            </a:r>
            <a:r>
              <a:rPr sz="600" spc="-5" dirty="0">
                <a:latin typeface="Calibri"/>
                <a:cs typeface="Calibri"/>
              </a:rPr>
              <a:t> fazem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prova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vida,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Informes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rendimentos,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inclusive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recadastramento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feito </a:t>
            </a:r>
            <a:r>
              <a:rPr sz="600" spc="-10" dirty="0">
                <a:latin typeface="Calibri"/>
                <a:cs typeface="Calibri"/>
              </a:rPr>
              <a:t>em domicílio quando necessário (para aposentados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estado, ou </a:t>
            </a:r>
            <a:r>
              <a:rPr sz="600" spc="-10" dirty="0">
                <a:latin typeface="Calibri"/>
                <a:cs typeface="Calibri"/>
              </a:rPr>
              <a:t>pessoas </a:t>
            </a:r>
            <a:r>
              <a:rPr sz="600" spc="-15" dirty="0">
                <a:latin typeface="Calibri"/>
                <a:cs typeface="Calibri"/>
              </a:rPr>
              <a:t>com </a:t>
            </a:r>
            <a:r>
              <a:rPr sz="600" spc="-10" dirty="0">
                <a:latin typeface="Calibri"/>
                <a:cs typeface="Calibri"/>
              </a:rPr>
              <a:t>dificuldades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locomoção) emitidos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58567" y="5524881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50391" y="6625844"/>
            <a:ext cx="10502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So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 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67964" y="6623101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70828" y="5419090"/>
            <a:ext cx="914400" cy="440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99837-77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54446" y="6265570"/>
            <a:ext cx="918844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5080" indent="-58419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48603" y="6565493"/>
            <a:ext cx="944244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.m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gov.br</a:t>
            </a:r>
            <a:endParaRPr sz="600">
              <a:latin typeface="Calibri"/>
              <a:cs typeface="Calibri"/>
            </a:endParaRPr>
          </a:p>
          <a:p>
            <a:pPr marL="248285" marR="181610" indent="107950">
              <a:lnSpc>
                <a:spcPct val="131700"/>
              </a:lnSpc>
              <a:spcBef>
                <a:spcPts val="155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99837-7771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900671" y="5231892"/>
            <a:ext cx="1068705" cy="818515"/>
          </a:xfrm>
          <a:custGeom>
            <a:avLst/>
            <a:gdLst/>
            <a:ahLst/>
            <a:cxnLst/>
            <a:rect l="l" t="t" r="r" b="b"/>
            <a:pathLst>
              <a:path w="1068704" h="818514">
                <a:moveTo>
                  <a:pt x="1013713" y="818007"/>
                </a:moveTo>
                <a:lnTo>
                  <a:pt x="54482" y="818007"/>
                </a:lnTo>
                <a:lnTo>
                  <a:pt x="33274" y="814832"/>
                </a:lnTo>
                <a:lnTo>
                  <a:pt x="15875" y="806196"/>
                </a:lnTo>
                <a:lnTo>
                  <a:pt x="4318" y="793496"/>
                </a:lnTo>
                <a:lnTo>
                  <a:pt x="0" y="777875"/>
                </a:lnTo>
                <a:lnTo>
                  <a:pt x="0" y="40259"/>
                </a:lnTo>
                <a:lnTo>
                  <a:pt x="4318" y="24637"/>
                </a:lnTo>
                <a:lnTo>
                  <a:pt x="15875" y="11811"/>
                </a:lnTo>
                <a:lnTo>
                  <a:pt x="33274" y="3175"/>
                </a:lnTo>
                <a:lnTo>
                  <a:pt x="54482" y="0"/>
                </a:lnTo>
                <a:lnTo>
                  <a:pt x="1013713" y="0"/>
                </a:lnTo>
                <a:lnTo>
                  <a:pt x="1034923" y="3175"/>
                </a:lnTo>
                <a:lnTo>
                  <a:pt x="1052322" y="11811"/>
                </a:lnTo>
                <a:lnTo>
                  <a:pt x="1063878" y="24637"/>
                </a:lnTo>
                <a:lnTo>
                  <a:pt x="1068197" y="40259"/>
                </a:lnTo>
                <a:lnTo>
                  <a:pt x="1068197" y="777875"/>
                </a:lnTo>
                <a:lnTo>
                  <a:pt x="1063878" y="793496"/>
                </a:lnTo>
                <a:lnTo>
                  <a:pt x="1052322" y="806196"/>
                </a:lnTo>
                <a:lnTo>
                  <a:pt x="1034923" y="814832"/>
                </a:lnTo>
                <a:lnTo>
                  <a:pt x="1013713" y="81800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49768" y="5231892"/>
            <a:ext cx="2488565" cy="818515"/>
          </a:xfrm>
          <a:custGeom>
            <a:avLst/>
            <a:gdLst/>
            <a:ahLst/>
            <a:cxnLst/>
            <a:rect l="l" t="t" r="r" b="b"/>
            <a:pathLst>
              <a:path w="2488565" h="818514">
                <a:moveTo>
                  <a:pt x="2406396" y="818007"/>
                </a:moveTo>
                <a:lnTo>
                  <a:pt x="81787" y="818007"/>
                </a:lnTo>
                <a:lnTo>
                  <a:pt x="50037" y="813181"/>
                </a:lnTo>
                <a:lnTo>
                  <a:pt x="24002" y="799719"/>
                </a:lnTo>
                <a:lnTo>
                  <a:pt x="6476" y="779907"/>
                </a:lnTo>
                <a:lnTo>
                  <a:pt x="0" y="755777"/>
                </a:lnTo>
                <a:lnTo>
                  <a:pt x="0" y="62356"/>
                </a:lnTo>
                <a:lnTo>
                  <a:pt x="6476" y="38100"/>
                </a:lnTo>
                <a:lnTo>
                  <a:pt x="24002" y="18287"/>
                </a:lnTo>
                <a:lnTo>
                  <a:pt x="50037" y="4953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4953"/>
                </a:lnTo>
                <a:lnTo>
                  <a:pt x="2464180" y="18287"/>
                </a:lnTo>
                <a:lnTo>
                  <a:pt x="2481706" y="38100"/>
                </a:lnTo>
                <a:lnTo>
                  <a:pt x="2488183" y="62356"/>
                </a:lnTo>
                <a:lnTo>
                  <a:pt x="2488183" y="755777"/>
                </a:lnTo>
                <a:lnTo>
                  <a:pt x="2481706" y="779907"/>
                </a:lnTo>
                <a:lnTo>
                  <a:pt x="2464180" y="799719"/>
                </a:lnTo>
                <a:lnTo>
                  <a:pt x="2438146" y="813181"/>
                </a:lnTo>
                <a:lnTo>
                  <a:pt x="2406396" y="81800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049516" y="6639255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049516" y="5539232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77908" y="5592318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161780" y="6683756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179432" y="4619371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8" name="object 3">
            <a:extLst>
              <a:ext uri="{FF2B5EF4-FFF2-40B4-BE49-F238E27FC236}">
                <a16:creationId xmlns:a16="http://schemas.microsoft.com/office/drawing/2014/main" id="{F01A3B2F-6C63-273F-C3CF-9150724160B1}"/>
              </a:ext>
            </a:extLst>
          </p:cNvPr>
          <p:cNvGrpSpPr/>
          <p:nvPr/>
        </p:nvGrpSpPr>
        <p:grpSpPr>
          <a:xfrm>
            <a:off x="24903" y="-6061"/>
            <a:ext cx="2450975" cy="1098168"/>
            <a:chOff x="48767" y="0"/>
            <a:chExt cx="5413375" cy="1833245"/>
          </a:xfrm>
        </p:grpSpPr>
        <p:sp>
          <p:nvSpPr>
            <p:cNvPr id="89" name="object 4">
              <a:extLst>
                <a:ext uri="{FF2B5EF4-FFF2-40B4-BE49-F238E27FC236}">
                  <a16:creationId xmlns:a16="http://schemas.microsoft.com/office/drawing/2014/main" id="{5476439D-F1BE-27B5-124E-3F9428132D5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">
              <a:extLst>
                <a:ext uri="{FF2B5EF4-FFF2-40B4-BE49-F238E27FC236}">
                  <a16:creationId xmlns:a16="http://schemas.microsoft.com/office/drawing/2014/main" id="{2F2CC25B-52E7-7E56-3932-B18D35424913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68">
            <a:extLst>
              <a:ext uri="{FF2B5EF4-FFF2-40B4-BE49-F238E27FC236}">
                <a16:creationId xmlns:a16="http://schemas.microsoft.com/office/drawing/2014/main" id="{73465C6A-F115-B028-C2C2-F520DF7996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0096" y="-7235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715" y="2231263"/>
            <a:ext cx="66611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Atendimento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téc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agr</a:t>
            </a:r>
            <a:r>
              <a:rPr sz="600" b="1" spc="-5" dirty="0">
                <a:latin typeface="Calibri"/>
                <a:cs typeface="Calibri"/>
              </a:rPr>
              <a:t>íc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engenharia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agronômica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9" y="1932432"/>
            <a:ext cx="887094" cy="1074420"/>
          </a:xfrm>
          <a:custGeom>
            <a:avLst/>
            <a:gdLst/>
            <a:ahLst/>
            <a:cxnLst/>
            <a:rect l="l" t="t" r="r" b="b"/>
            <a:pathLst>
              <a:path w="887095" h="1074420">
                <a:moveTo>
                  <a:pt x="838199" y="1074166"/>
                </a:moveTo>
                <a:lnTo>
                  <a:pt x="48894" y="1074166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09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09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3810"/>
                </a:lnTo>
                <a:lnTo>
                  <a:pt x="872617" y="14350"/>
                </a:lnTo>
                <a:lnTo>
                  <a:pt x="883157" y="29845"/>
                </a:lnTo>
                <a:lnTo>
                  <a:pt x="886968" y="48768"/>
                </a:lnTo>
                <a:lnTo>
                  <a:pt x="886968" y="1025398"/>
                </a:lnTo>
                <a:lnTo>
                  <a:pt x="883157" y="1044321"/>
                </a:lnTo>
                <a:lnTo>
                  <a:pt x="872617" y="1059814"/>
                </a:lnTo>
                <a:lnTo>
                  <a:pt x="857122" y="1070356"/>
                </a:lnTo>
                <a:lnTo>
                  <a:pt x="838199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5584" y="1929384"/>
            <a:ext cx="1002665" cy="1077595"/>
          </a:xfrm>
          <a:custGeom>
            <a:avLst/>
            <a:gdLst/>
            <a:ahLst/>
            <a:cxnLst/>
            <a:rect l="l" t="t" r="r" b="b"/>
            <a:pathLst>
              <a:path w="1002665" h="1077595">
                <a:moveTo>
                  <a:pt x="950213" y="1077087"/>
                </a:moveTo>
                <a:lnTo>
                  <a:pt x="52069" y="1077087"/>
                </a:lnTo>
                <a:lnTo>
                  <a:pt x="31876" y="1073023"/>
                </a:lnTo>
                <a:lnTo>
                  <a:pt x="15366" y="1061847"/>
                </a:lnTo>
                <a:lnTo>
                  <a:pt x="4063" y="1045337"/>
                </a:lnTo>
                <a:lnTo>
                  <a:pt x="0" y="1025144"/>
                </a:lnTo>
                <a:lnTo>
                  <a:pt x="0" y="51816"/>
                </a:lnTo>
                <a:lnTo>
                  <a:pt x="4063" y="31750"/>
                </a:lnTo>
                <a:lnTo>
                  <a:pt x="15366" y="15240"/>
                </a:lnTo>
                <a:lnTo>
                  <a:pt x="31876" y="4064"/>
                </a:lnTo>
                <a:lnTo>
                  <a:pt x="52069" y="0"/>
                </a:lnTo>
                <a:lnTo>
                  <a:pt x="950213" y="0"/>
                </a:lnTo>
                <a:lnTo>
                  <a:pt x="970534" y="4064"/>
                </a:lnTo>
                <a:lnTo>
                  <a:pt x="987043" y="15240"/>
                </a:lnTo>
                <a:lnTo>
                  <a:pt x="998219" y="31750"/>
                </a:lnTo>
                <a:lnTo>
                  <a:pt x="1002411" y="51816"/>
                </a:lnTo>
                <a:lnTo>
                  <a:pt x="1002411" y="1025144"/>
                </a:lnTo>
                <a:lnTo>
                  <a:pt x="998219" y="1045337"/>
                </a:lnTo>
                <a:lnTo>
                  <a:pt x="987043" y="1061847"/>
                </a:lnTo>
                <a:lnTo>
                  <a:pt x="970534" y="1073023"/>
                </a:lnTo>
                <a:lnTo>
                  <a:pt x="950213" y="10770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9816" y="1929384"/>
            <a:ext cx="1054735" cy="1074420"/>
          </a:xfrm>
          <a:custGeom>
            <a:avLst/>
            <a:gdLst/>
            <a:ahLst/>
            <a:cxnLst/>
            <a:rect l="l" t="t" r="r" b="b"/>
            <a:pathLst>
              <a:path w="1054734" h="1074420">
                <a:moveTo>
                  <a:pt x="1000759" y="1074166"/>
                </a:moveTo>
                <a:lnTo>
                  <a:pt x="53720" y="1074166"/>
                </a:lnTo>
                <a:lnTo>
                  <a:pt x="32892" y="1069975"/>
                </a:lnTo>
                <a:lnTo>
                  <a:pt x="15748" y="1058672"/>
                </a:lnTo>
                <a:lnTo>
                  <a:pt x="4190" y="1041781"/>
                </a:lnTo>
                <a:lnTo>
                  <a:pt x="0" y="1021334"/>
                </a:lnTo>
                <a:lnTo>
                  <a:pt x="0" y="52832"/>
                </a:lnTo>
                <a:lnTo>
                  <a:pt x="4190" y="32258"/>
                </a:lnTo>
                <a:lnTo>
                  <a:pt x="15748" y="15494"/>
                </a:lnTo>
                <a:lnTo>
                  <a:pt x="32892" y="4191"/>
                </a:lnTo>
                <a:lnTo>
                  <a:pt x="53720" y="0"/>
                </a:lnTo>
                <a:lnTo>
                  <a:pt x="1000759" y="0"/>
                </a:lnTo>
                <a:lnTo>
                  <a:pt x="1021587" y="4191"/>
                </a:lnTo>
                <a:lnTo>
                  <a:pt x="1038732" y="15494"/>
                </a:lnTo>
                <a:lnTo>
                  <a:pt x="1050289" y="32258"/>
                </a:lnTo>
                <a:lnTo>
                  <a:pt x="1054480" y="52832"/>
                </a:lnTo>
                <a:lnTo>
                  <a:pt x="1054480" y="1021334"/>
                </a:lnTo>
                <a:lnTo>
                  <a:pt x="1050289" y="1041781"/>
                </a:lnTo>
                <a:lnTo>
                  <a:pt x="1038732" y="1058672"/>
                </a:lnTo>
                <a:lnTo>
                  <a:pt x="1021587" y="1069975"/>
                </a:lnTo>
                <a:lnTo>
                  <a:pt x="1000759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7200" y="1937004"/>
            <a:ext cx="2488565" cy="1077595"/>
          </a:xfrm>
          <a:custGeom>
            <a:avLst/>
            <a:gdLst/>
            <a:ahLst/>
            <a:cxnLst/>
            <a:rect l="l" t="t" r="r" b="b"/>
            <a:pathLst>
              <a:path w="2488565" h="1077595">
                <a:moveTo>
                  <a:pt x="2406396" y="1077087"/>
                </a:moveTo>
                <a:lnTo>
                  <a:pt x="81788" y="1077087"/>
                </a:lnTo>
                <a:lnTo>
                  <a:pt x="50038" y="1070610"/>
                </a:lnTo>
                <a:lnTo>
                  <a:pt x="24002" y="1052957"/>
                </a:lnTo>
                <a:lnTo>
                  <a:pt x="6476" y="1026922"/>
                </a:lnTo>
                <a:lnTo>
                  <a:pt x="0" y="995045"/>
                </a:lnTo>
                <a:lnTo>
                  <a:pt x="0" y="82041"/>
                </a:lnTo>
                <a:lnTo>
                  <a:pt x="6476" y="50164"/>
                </a:lnTo>
                <a:lnTo>
                  <a:pt x="24002" y="24129"/>
                </a:lnTo>
                <a:lnTo>
                  <a:pt x="50038" y="6476"/>
                </a:lnTo>
                <a:lnTo>
                  <a:pt x="81788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129"/>
                </a:lnTo>
                <a:lnTo>
                  <a:pt x="2481706" y="50164"/>
                </a:lnTo>
                <a:lnTo>
                  <a:pt x="2488183" y="82041"/>
                </a:lnTo>
                <a:lnTo>
                  <a:pt x="2488183" y="995045"/>
                </a:lnTo>
                <a:lnTo>
                  <a:pt x="2481706" y="1026922"/>
                </a:lnTo>
                <a:lnTo>
                  <a:pt x="2464180" y="1052957"/>
                </a:lnTo>
                <a:lnTo>
                  <a:pt x="2438146" y="1070610"/>
                </a:lnTo>
                <a:lnTo>
                  <a:pt x="2406396" y="10770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9123" y="1929384"/>
            <a:ext cx="2061845" cy="1074420"/>
          </a:xfrm>
          <a:custGeom>
            <a:avLst/>
            <a:gdLst/>
            <a:ahLst/>
            <a:cxnLst/>
            <a:rect l="l" t="t" r="r" b="b"/>
            <a:pathLst>
              <a:path w="2061845" h="1074420">
                <a:moveTo>
                  <a:pt x="1986661" y="1074166"/>
                </a:moveTo>
                <a:lnTo>
                  <a:pt x="75184" y="1074166"/>
                </a:lnTo>
                <a:lnTo>
                  <a:pt x="45974" y="1068324"/>
                </a:lnTo>
                <a:lnTo>
                  <a:pt x="22098" y="1052449"/>
                </a:lnTo>
                <a:lnTo>
                  <a:pt x="5968" y="1029081"/>
                </a:lnTo>
                <a:lnTo>
                  <a:pt x="0" y="1000379"/>
                </a:lnTo>
                <a:lnTo>
                  <a:pt x="0" y="73787"/>
                </a:lnTo>
                <a:lnTo>
                  <a:pt x="5968" y="45085"/>
                </a:lnTo>
                <a:lnTo>
                  <a:pt x="22098" y="21717"/>
                </a:lnTo>
                <a:lnTo>
                  <a:pt x="45974" y="5842"/>
                </a:lnTo>
                <a:lnTo>
                  <a:pt x="75184" y="0"/>
                </a:lnTo>
                <a:lnTo>
                  <a:pt x="1986661" y="0"/>
                </a:lnTo>
                <a:lnTo>
                  <a:pt x="2015871" y="5842"/>
                </a:lnTo>
                <a:lnTo>
                  <a:pt x="2039747" y="21717"/>
                </a:lnTo>
                <a:lnTo>
                  <a:pt x="2055876" y="45085"/>
                </a:lnTo>
                <a:lnTo>
                  <a:pt x="2061845" y="73787"/>
                </a:lnTo>
                <a:lnTo>
                  <a:pt x="2061845" y="1000379"/>
                </a:lnTo>
                <a:lnTo>
                  <a:pt x="2055876" y="1029081"/>
                </a:lnTo>
                <a:lnTo>
                  <a:pt x="2039747" y="1052449"/>
                </a:lnTo>
                <a:lnTo>
                  <a:pt x="2015871" y="1068324"/>
                </a:lnTo>
                <a:lnTo>
                  <a:pt x="1986661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2761" y="1965706"/>
            <a:ext cx="918844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5080" indent="-58419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37046" y="2265680"/>
            <a:ext cx="944244" cy="589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.m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gov.br</a:t>
            </a:r>
            <a:endParaRPr sz="600">
              <a:latin typeface="Calibri"/>
              <a:cs typeface="Calibri"/>
            </a:endParaRPr>
          </a:p>
          <a:p>
            <a:pPr marL="238760" marR="191135" indent="107950">
              <a:lnSpc>
                <a:spcPct val="131700"/>
              </a:lnSpc>
              <a:spcBef>
                <a:spcPts val="14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99837-7771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95929" y="457454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5"/>
                </a:lnTo>
                <a:lnTo>
                  <a:pt x="6556248" y="59435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32379" y="525221"/>
            <a:ext cx="747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SECRETARIA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MUNICIPAL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AGRICULTURA,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DESENVOLVIMENTO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5" dirty="0">
                <a:latin typeface="Arial"/>
                <a:cs typeface="Arial"/>
              </a:rPr>
              <a:t>ECONÔMICO,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PECUÁRIA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ABASTECIMENTO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19576" y="2293111"/>
            <a:ext cx="192722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São feitas vistorias </a:t>
            </a:r>
            <a:r>
              <a:rPr sz="600" spc="-5" dirty="0">
                <a:latin typeface="Calibri"/>
                <a:cs typeface="Calibri"/>
              </a:rPr>
              <a:t>nas </a:t>
            </a:r>
            <a:r>
              <a:rPr sz="600" dirty="0">
                <a:latin typeface="Calibri"/>
                <a:cs typeface="Calibri"/>
              </a:rPr>
              <a:t>propriedades, </a:t>
            </a:r>
            <a:r>
              <a:rPr sz="600" spc="-5" dirty="0">
                <a:latin typeface="Calibri"/>
                <a:cs typeface="Calibri"/>
              </a:rPr>
              <a:t>sobre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5" dirty="0">
                <a:latin typeface="Calibri"/>
                <a:cs typeface="Calibri"/>
              </a:rPr>
              <a:t>qualidade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produção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receitas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adubos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afins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oferta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de 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melhor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qualidade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produção.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63771" y="3353039"/>
            <a:ext cx="1824989" cy="41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Serviços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vacinação,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cirurgias, 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ultrassom,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inseminação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gado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entre outras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atividades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técnicas.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Atendimento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mediante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solicitação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2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por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agendamento.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63771" y="4405122"/>
            <a:ext cx="182753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Atendimento</a:t>
            </a:r>
            <a:r>
              <a:rPr sz="600" spc="-5" dirty="0">
                <a:latin typeface="Calibri"/>
                <a:cs typeface="Calibri"/>
              </a:rPr>
              <a:t> para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produtores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precisem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se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locomover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Capital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resolver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assuntos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impostos, transferências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propriedades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rurais, emissão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CCIR,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CNDs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entre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outros,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emitidos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mediante </a:t>
            </a:r>
            <a:r>
              <a:rPr sz="600" spc="-5" dirty="0">
                <a:latin typeface="Calibri"/>
                <a:cs typeface="Calibri"/>
              </a:rPr>
              <a:t> 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38868" y="2390648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5866" y="3447110"/>
            <a:ext cx="751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-30" dirty="0">
                <a:latin typeface="Calibri"/>
                <a:cs typeface="Calibri"/>
              </a:rPr>
              <a:t>07:0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16:0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47828" y="1930908"/>
            <a:ext cx="886460" cy="1072515"/>
          </a:xfrm>
          <a:custGeom>
            <a:avLst/>
            <a:gdLst/>
            <a:ahLst/>
            <a:cxnLst/>
            <a:rect l="l" t="t" r="r" b="b"/>
            <a:pathLst>
              <a:path w="886460" h="1072514">
                <a:moveTo>
                  <a:pt x="837526" y="1072388"/>
                </a:moveTo>
                <a:lnTo>
                  <a:pt x="48844" y="1072388"/>
                </a:lnTo>
                <a:lnTo>
                  <a:pt x="29883" y="1068578"/>
                </a:lnTo>
                <a:lnTo>
                  <a:pt x="14350" y="1058037"/>
                </a:lnTo>
                <a:lnTo>
                  <a:pt x="3848" y="1042543"/>
                </a:lnTo>
                <a:lnTo>
                  <a:pt x="0" y="1023620"/>
                </a:lnTo>
                <a:lnTo>
                  <a:pt x="0" y="48768"/>
                </a:lnTo>
                <a:lnTo>
                  <a:pt x="3848" y="29845"/>
                </a:lnTo>
                <a:lnTo>
                  <a:pt x="14350" y="14350"/>
                </a:lnTo>
                <a:lnTo>
                  <a:pt x="29883" y="381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3810"/>
                </a:lnTo>
                <a:lnTo>
                  <a:pt x="872020" y="14350"/>
                </a:lnTo>
                <a:lnTo>
                  <a:pt x="882510" y="29845"/>
                </a:lnTo>
                <a:lnTo>
                  <a:pt x="886371" y="48768"/>
                </a:lnTo>
                <a:lnTo>
                  <a:pt x="886371" y="1023620"/>
                </a:lnTo>
                <a:lnTo>
                  <a:pt x="882510" y="1042543"/>
                </a:lnTo>
                <a:lnTo>
                  <a:pt x="872020" y="1058037"/>
                </a:lnTo>
                <a:lnTo>
                  <a:pt x="856488" y="1068578"/>
                </a:lnTo>
                <a:lnTo>
                  <a:pt x="837526" y="107238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9660" y="1930908"/>
            <a:ext cx="1529080" cy="1076325"/>
          </a:xfrm>
          <a:custGeom>
            <a:avLst/>
            <a:gdLst/>
            <a:ahLst/>
            <a:cxnLst/>
            <a:rect l="l" t="t" r="r" b="b"/>
            <a:pathLst>
              <a:path w="1529080" h="1076325">
                <a:moveTo>
                  <a:pt x="1444371" y="1075944"/>
                </a:moveTo>
                <a:lnTo>
                  <a:pt x="84239" y="1075944"/>
                </a:lnTo>
                <a:lnTo>
                  <a:pt x="51523" y="1072134"/>
                </a:lnTo>
                <a:lnTo>
                  <a:pt x="24739" y="1061593"/>
                </a:lnTo>
                <a:lnTo>
                  <a:pt x="6642" y="1046099"/>
                </a:lnTo>
                <a:lnTo>
                  <a:pt x="0" y="1027049"/>
                </a:lnTo>
                <a:lnTo>
                  <a:pt x="0" y="48895"/>
                </a:lnTo>
                <a:lnTo>
                  <a:pt x="6642" y="29845"/>
                </a:lnTo>
                <a:lnTo>
                  <a:pt x="24739" y="14350"/>
                </a:lnTo>
                <a:lnTo>
                  <a:pt x="51523" y="3810"/>
                </a:lnTo>
                <a:lnTo>
                  <a:pt x="84239" y="0"/>
                </a:lnTo>
                <a:lnTo>
                  <a:pt x="1444371" y="0"/>
                </a:lnTo>
                <a:lnTo>
                  <a:pt x="1477010" y="3810"/>
                </a:lnTo>
                <a:lnTo>
                  <a:pt x="1503807" y="14350"/>
                </a:lnTo>
                <a:lnTo>
                  <a:pt x="1521841" y="29845"/>
                </a:lnTo>
                <a:lnTo>
                  <a:pt x="1528572" y="48895"/>
                </a:lnTo>
                <a:lnTo>
                  <a:pt x="1528572" y="1027049"/>
                </a:lnTo>
                <a:lnTo>
                  <a:pt x="1521841" y="1046099"/>
                </a:lnTo>
                <a:lnTo>
                  <a:pt x="1503807" y="1061593"/>
                </a:lnTo>
                <a:lnTo>
                  <a:pt x="1477010" y="1072134"/>
                </a:lnTo>
                <a:lnTo>
                  <a:pt x="1444371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6684" y="3347085"/>
            <a:ext cx="73342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é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ico  veterinário</a:t>
            </a:r>
            <a:r>
              <a:rPr sz="600" b="1" spc="1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urg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ci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rg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15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  </a:t>
            </a:r>
            <a:r>
              <a:rPr sz="600" b="1" spc="-5" dirty="0">
                <a:latin typeface="Calibri"/>
                <a:cs typeface="Calibri"/>
              </a:rPr>
              <a:t>gratuita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28750" y="3164204"/>
            <a:ext cx="1280795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Atendimento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médico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veterinário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urgência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emergência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gratuita,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sendo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01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técnico</a:t>
            </a:r>
            <a:r>
              <a:rPr sz="600" spc="-5" dirty="0">
                <a:latin typeface="Calibri"/>
                <a:cs typeface="Calibri"/>
              </a:rPr>
              <a:t> para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toda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região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Brumadinho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pela</a:t>
            </a:r>
            <a:r>
              <a:rPr sz="600" spc="-5" dirty="0">
                <a:latin typeface="Calibri"/>
                <a:cs typeface="Calibri"/>
              </a:rPr>
              <a:t> Prefeitura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técnico</a:t>
            </a:r>
            <a:r>
              <a:rPr sz="600" spc="-5" dirty="0">
                <a:latin typeface="Calibri"/>
                <a:cs typeface="Calibri"/>
              </a:rPr>
              <a:t> através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Convênio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EMATER,</a:t>
            </a:r>
            <a:r>
              <a:rPr sz="600" spc="-5" dirty="0">
                <a:latin typeface="Calibri"/>
                <a:cs typeface="Calibri"/>
              </a:rPr>
              <a:t> por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isso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damos</a:t>
            </a:r>
            <a:r>
              <a:rPr sz="600" spc="-5" dirty="0">
                <a:latin typeface="Calibri"/>
                <a:cs typeface="Calibri"/>
              </a:rPr>
              <a:t> sempre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preferência para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pequeno produtor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agricultor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familiar.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3215" y="5570347"/>
            <a:ext cx="74866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7200"/>
              </a:lnSpc>
              <a:spcBef>
                <a:spcPts val="95"/>
              </a:spcBef>
            </a:pP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rv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apr</a:t>
            </a:r>
            <a:r>
              <a:rPr sz="600" b="1" spc="-5" dirty="0">
                <a:latin typeface="Calibri"/>
                <a:cs typeface="Calibri"/>
              </a:rPr>
              <a:t>ee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dirty="0">
                <a:latin typeface="Calibri"/>
                <a:cs typeface="Calibri"/>
              </a:rPr>
              <a:t>ão  de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ma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grande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  m</a:t>
            </a:r>
            <a:r>
              <a:rPr sz="600" b="1" spc="-5" dirty="0">
                <a:latin typeface="Calibri"/>
                <a:cs typeface="Calibri"/>
              </a:rPr>
              <a:t>é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por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as  </a:t>
            </a:r>
            <a:r>
              <a:rPr sz="600" b="1" spc="-5" dirty="0">
                <a:latin typeface="Calibri"/>
                <a:cs typeface="Calibri"/>
              </a:rPr>
              <a:t>públicas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55866" y="2363851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77908" y="3491865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31135" y="2341245"/>
            <a:ext cx="78105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37230" y="3445891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50763" y="3339211"/>
            <a:ext cx="913765" cy="44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99863-98</a:t>
            </a:r>
            <a:r>
              <a:rPr sz="600" spc="-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2242" y="4507230"/>
            <a:ext cx="75311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CR</a:t>
            </a:r>
            <a:r>
              <a:rPr sz="600" b="1" dirty="0">
                <a:latin typeface="Calibri"/>
                <a:cs typeface="Calibri"/>
              </a:rPr>
              <a:t>A  </a:t>
            </a:r>
            <a:r>
              <a:rPr sz="600" b="1" spc="-5" dirty="0">
                <a:latin typeface="Calibri"/>
                <a:cs typeface="Calibri"/>
              </a:rPr>
              <a:t>local (convênio com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INCRA)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47038" y="4596130"/>
            <a:ext cx="11684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So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19829" y="6707530"/>
            <a:ext cx="182435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Emissão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DAP,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Atestado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produção,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projetos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 </a:t>
            </a:r>
            <a:r>
              <a:rPr sz="600" spc="-5" dirty="0">
                <a:latin typeface="Calibri"/>
                <a:cs typeface="Calibri"/>
              </a:rPr>
              <a:t> PRONAF,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ofertados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pela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EMATER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produtores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da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Fa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0" dirty="0">
                <a:latin typeface="Calibri"/>
                <a:cs typeface="Calibri"/>
              </a:rPr>
              <a:t>ili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(con</a:t>
            </a:r>
            <a:r>
              <a:rPr sz="600" dirty="0">
                <a:latin typeface="Calibri"/>
                <a:cs typeface="Calibri"/>
              </a:rPr>
              <a:t>ve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sta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r>
              <a:rPr sz="600" spc="-5" dirty="0">
                <a:latin typeface="Calibri"/>
                <a:cs typeface="Calibri"/>
              </a:rPr>
              <a:t>)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53105" y="4536694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47038" y="6759956"/>
            <a:ext cx="120586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nfo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çõ</a:t>
            </a:r>
            <a:r>
              <a:rPr sz="600" dirty="0">
                <a:latin typeface="Calibri"/>
                <a:cs typeface="Calibri"/>
              </a:rPr>
              <a:t>es      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      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fon</a:t>
            </a:r>
            <a:r>
              <a:rPr sz="600" dirty="0">
                <a:latin typeface="Calibri"/>
                <a:cs typeface="Calibri"/>
              </a:rPr>
              <a:t>e      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 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 l</a:t>
            </a:r>
            <a:r>
              <a:rPr sz="600" spc="-5" dirty="0">
                <a:latin typeface="Calibri"/>
                <a:cs typeface="Calibri"/>
              </a:rPr>
              <a:t>oc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60091" y="5660517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59526" y="4424299"/>
            <a:ext cx="918844" cy="44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(31)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99837-7771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3176" y="5535260"/>
            <a:ext cx="91440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ad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99796-03</a:t>
            </a:r>
            <a:r>
              <a:rPr sz="600" spc="-2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69073" y="6727647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73010" y="4552569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50086" y="2380615"/>
            <a:ext cx="10642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odu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63136" y="5464302"/>
            <a:ext cx="1828164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Serviço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apreensão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animais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grande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médio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porte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vias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públicas</a:t>
            </a:r>
            <a:r>
              <a:rPr sz="600" spc="-5" dirty="0">
                <a:latin typeface="Calibri"/>
                <a:cs typeface="Calibri"/>
              </a:rPr>
              <a:t> 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podem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causar</a:t>
            </a:r>
            <a:r>
              <a:rPr sz="600" spc="-5" dirty="0">
                <a:latin typeface="Calibri"/>
                <a:cs typeface="Calibri"/>
              </a:rPr>
              <a:t> acidentes.</a:t>
            </a:r>
            <a:r>
              <a:rPr sz="600" dirty="0">
                <a:latin typeface="Calibri"/>
                <a:cs typeface="Calibri"/>
              </a:rPr>
              <a:t> 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liberação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animal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apreendido</a:t>
            </a:r>
            <a:r>
              <a:rPr sz="600" spc="-5" dirty="0">
                <a:latin typeface="Calibri"/>
                <a:cs typeface="Calibri"/>
              </a:rPr>
              <a:t> será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mediante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pagamento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multa. Após 05 dias </a:t>
            </a:r>
            <a:r>
              <a:rPr sz="600" spc="-5" dirty="0">
                <a:latin typeface="Calibri"/>
                <a:cs typeface="Calibri"/>
              </a:rPr>
              <a:t>úteis, </a:t>
            </a:r>
            <a:r>
              <a:rPr sz="600" dirty="0">
                <a:latin typeface="Calibri"/>
                <a:cs typeface="Calibri"/>
              </a:rPr>
              <a:t>se o </a:t>
            </a:r>
            <a:r>
              <a:rPr sz="600" spc="-10" dirty="0">
                <a:latin typeface="Calibri"/>
                <a:cs typeface="Calibri"/>
              </a:rPr>
              <a:t>dono não </a:t>
            </a:r>
            <a:r>
              <a:rPr sz="600" spc="-5" dirty="0">
                <a:latin typeface="Calibri"/>
                <a:cs typeface="Calibri"/>
              </a:rPr>
              <a:t> aparecer,</a:t>
            </a:r>
            <a:r>
              <a:rPr sz="600" dirty="0">
                <a:latin typeface="Calibri"/>
                <a:cs typeface="Calibri"/>
              </a:rPr>
              <a:t> 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animal</a:t>
            </a:r>
            <a:r>
              <a:rPr sz="600" dirty="0">
                <a:latin typeface="Calibri"/>
                <a:cs typeface="Calibri"/>
              </a:rPr>
              <a:t> 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doado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instituição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fins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lucrativos.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08328" y="5725160"/>
            <a:ext cx="11677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So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65621" y="6634378"/>
            <a:ext cx="918844" cy="440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212</a:t>
            </a:r>
            <a:r>
              <a:rPr sz="600" spc="-10" dirty="0">
                <a:latin typeface="Calibri"/>
                <a:cs typeface="Calibri"/>
              </a:rPr>
              <a:t>,</a:t>
            </a:r>
            <a:r>
              <a:rPr sz="600" dirty="0">
                <a:latin typeface="Calibri"/>
                <a:cs typeface="Calibri"/>
              </a:rPr>
              <a:t>–  Ce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  </a:t>
            </a:r>
            <a:r>
              <a:rPr sz="600" spc="-5" dirty="0">
                <a:latin typeface="Calibri"/>
                <a:cs typeface="Calibri"/>
              </a:rPr>
              <a:t>Telefone: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99837-77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50947" y="6746850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6263" y="6698996"/>
            <a:ext cx="74422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ssão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P,  </a:t>
            </a: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ado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produ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,  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proj</a:t>
            </a:r>
            <a:r>
              <a:rPr sz="600" b="1" spc="-5" dirty="0">
                <a:latin typeface="Calibri"/>
                <a:cs typeface="Calibri"/>
              </a:rPr>
              <a:t>et</a:t>
            </a:r>
            <a:r>
              <a:rPr sz="600" b="1" dirty="0">
                <a:latin typeface="Calibri"/>
                <a:cs typeface="Calibri"/>
              </a:rPr>
              <a:t>os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para  </a:t>
            </a:r>
            <a:r>
              <a:rPr sz="600" b="1" spc="-5" dirty="0">
                <a:latin typeface="Calibri"/>
                <a:cs typeface="Calibri"/>
              </a:rPr>
              <a:t>PRONAF.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66533" y="5663565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172193" y="4609846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33180" y="5727573"/>
            <a:ext cx="863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nún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172193" y="6825792"/>
            <a:ext cx="370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691383" y="3022092"/>
            <a:ext cx="892810" cy="4383405"/>
          </a:xfrm>
          <a:custGeom>
            <a:avLst/>
            <a:gdLst/>
            <a:ahLst/>
            <a:cxnLst/>
            <a:rect l="l" t="t" r="r" b="b"/>
            <a:pathLst>
              <a:path w="892810" h="4383405">
                <a:moveTo>
                  <a:pt x="837945" y="1074165"/>
                </a:moveTo>
                <a:lnTo>
                  <a:pt x="48895" y="1074165"/>
                </a:lnTo>
                <a:lnTo>
                  <a:pt x="29845" y="1070356"/>
                </a:lnTo>
                <a:lnTo>
                  <a:pt x="14351" y="1059814"/>
                </a:lnTo>
                <a:lnTo>
                  <a:pt x="3810" y="1044321"/>
                </a:lnTo>
                <a:lnTo>
                  <a:pt x="0" y="1025398"/>
                </a:lnTo>
                <a:lnTo>
                  <a:pt x="0" y="48767"/>
                </a:lnTo>
                <a:lnTo>
                  <a:pt x="3810" y="29845"/>
                </a:lnTo>
                <a:lnTo>
                  <a:pt x="14351" y="14350"/>
                </a:lnTo>
                <a:lnTo>
                  <a:pt x="29845" y="3810"/>
                </a:lnTo>
                <a:lnTo>
                  <a:pt x="48895" y="0"/>
                </a:lnTo>
                <a:lnTo>
                  <a:pt x="837945" y="0"/>
                </a:lnTo>
                <a:lnTo>
                  <a:pt x="856869" y="3810"/>
                </a:lnTo>
                <a:lnTo>
                  <a:pt x="872363" y="14350"/>
                </a:lnTo>
                <a:lnTo>
                  <a:pt x="882904" y="29845"/>
                </a:lnTo>
                <a:lnTo>
                  <a:pt x="886714" y="48767"/>
                </a:lnTo>
                <a:lnTo>
                  <a:pt x="886714" y="1025398"/>
                </a:lnTo>
                <a:lnTo>
                  <a:pt x="882904" y="1044321"/>
                </a:lnTo>
                <a:lnTo>
                  <a:pt x="872363" y="1059814"/>
                </a:lnTo>
                <a:lnTo>
                  <a:pt x="856869" y="1070356"/>
                </a:lnTo>
                <a:lnTo>
                  <a:pt x="837945" y="1074165"/>
                </a:lnTo>
                <a:close/>
              </a:path>
              <a:path w="892810" h="4383405">
                <a:moveTo>
                  <a:pt x="844042" y="4383011"/>
                </a:moveTo>
                <a:lnTo>
                  <a:pt x="54991" y="4383011"/>
                </a:lnTo>
                <a:lnTo>
                  <a:pt x="35941" y="4379150"/>
                </a:lnTo>
                <a:lnTo>
                  <a:pt x="20447" y="4368660"/>
                </a:lnTo>
                <a:lnTo>
                  <a:pt x="9906" y="4353115"/>
                </a:lnTo>
                <a:lnTo>
                  <a:pt x="6096" y="4334141"/>
                </a:lnTo>
                <a:lnTo>
                  <a:pt x="6096" y="3356140"/>
                </a:lnTo>
                <a:lnTo>
                  <a:pt x="9906" y="3337166"/>
                </a:lnTo>
                <a:lnTo>
                  <a:pt x="20447" y="3321621"/>
                </a:lnTo>
                <a:lnTo>
                  <a:pt x="35941" y="3311131"/>
                </a:lnTo>
                <a:lnTo>
                  <a:pt x="54991" y="3307270"/>
                </a:lnTo>
                <a:lnTo>
                  <a:pt x="844042" y="3307270"/>
                </a:lnTo>
                <a:lnTo>
                  <a:pt x="862965" y="3311131"/>
                </a:lnTo>
                <a:lnTo>
                  <a:pt x="878458" y="3321621"/>
                </a:lnTo>
                <a:lnTo>
                  <a:pt x="889000" y="3337166"/>
                </a:lnTo>
                <a:lnTo>
                  <a:pt x="892810" y="3356140"/>
                </a:lnTo>
                <a:lnTo>
                  <a:pt x="892810" y="4334141"/>
                </a:lnTo>
                <a:lnTo>
                  <a:pt x="889000" y="4353115"/>
                </a:lnTo>
                <a:lnTo>
                  <a:pt x="878458" y="4368660"/>
                </a:lnTo>
                <a:lnTo>
                  <a:pt x="862965" y="4379150"/>
                </a:lnTo>
                <a:lnTo>
                  <a:pt x="844042" y="4383011"/>
                </a:lnTo>
                <a:close/>
              </a:path>
              <a:path w="892810" h="4383405">
                <a:moveTo>
                  <a:pt x="837945" y="3288715"/>
                </a:moveTo>
                <a:lnTo>
                  <a:pt x="48895" y="3288715"/>
                </a:lnTo>
                <a:lnTo>
                  <a:pt x="29845" y="3284854"/>
                </a:lnTo>
                <a:lnTo>
                  <a:pt x="14351" y="3274314"/>
                </a:lnTo>
                <a:lnTo>
                  <a:pt x="3810" y="3258820"/>
                </a:lnTo>
                <a:lnTo>
                  <a:pt x="0" y="3239770"/>
                </a:lnTo>
                <a:lnTo>
                  <a:pt x="0" y="2261870"/>
                </a:lnTo>
                <a:lnTo>
                  <a:pt x="3810" y="2242820"/>
                </a:lnTo>
                <a:lnTo>
                  <a:pt x="14351" y="2227326"/>
                </a:lnTo>
                <a:lnTo>
                  <a:pt x="29845" y="2216785"/>
                </a:lnTo>
                <a:lnTo>
                  <a:pt x="48895" y="2212975"/>
                </a:lnTo>
                <a:lnTo>
                  <a:pt x="837945" y="2212975"/>
                </a:lnTo>
                <a:lnTo>
                  <a:pt x="856869" y="2216785"/>
                </a:lnTo>
                <a:lnTo>
                  <a:pt x="872363" y="2227326"/>
                </a:lnTo>
                <a:lnTo>
                  <a:pt x="882904" y="2242820"/>
                </a:lnTo>
                <a:lnTo>
                  <a:pt x="886714" y="2261870"/>
                </a:lnTo>
                <a:lnTo>
                  <a:pt x="886714" y="3239770"/>
                </a:lnTo>
                <a:lnTo>
                  <a:pt x="882904" y="3258820"/>
                </a:lnTo>
                <a:lnTo>
                  <a:pt x="872363" y="3274314"/>
                </a:lnTo>
                <a:lnTo>
                  <a:pt x="856869" y="3284854"/>
                </a:lnTo>
                <a:lnTo>
                  <a:pt x="837945" y="3288715"/>
                </a:lnTo>
                <a:close/>
              </a:path>
              <a:path w="892810" h="4383405">
                <a:moveTo>
                  <a:pt x="837945" y="2180717"/>
                </a:moveTo>
                <a:lnTo>
                  <a:pt x="48895" y="2180717"/>
                </a:lnTo>
                <a:lnTo>
                  <a:pt x="29845" y="2176907"/>
                </a:lnTo>
                <a:lnTo>
                  <a:pt x="14351" y="2166366"/>
                </a:lnTo>
                <a:lnTo>
                  <a:pt x="3810" y="2150872"/>
                </a:lnTo>
                <a:lnTo>
                  <a:pt x="0" y="2131822"/>
                </a:lnTo>
                <a:lnTo>
                  <a:pt x="0" y="1153922"/>
                </a:lnTo>
                <a:lnTo>
                  <a:pt x="3810" y="1134872"/>
                </a:lnTo>
                <a:lnTo>
                  <a:pt x="14351" y="1119377"/>
                </a:lnTo>
                <a:lnTo>
                  <a:pt x="29845" y="1108837"/>
                </a:lnTo>
                <a:lnTo>
                  <a:pt x="48895" y="1105027"/>
                </a:lnTo>
                <a:lnTo>
                  <a:pt x="837945" y="1105027"/>
                </a:lnTo>
                <a:lnTo>
                  <a:pt x="856869" y="1108837"/>
                </a:lnTo>
                <a:lnTo>
                  <a:pt x="872363" y="1119377"/>
                </a:lnTo>
                <a:lnTo>
                  <a:pt x="882904" y="1134872"/>
                </a:lnTo>
                <a:lnTo>
                  <a:pt x="886714" y="1153922"/>
                </a:lnTo>
                <a:lnTo>
                  <a:pt x="886714" y="2131822"/>
                </a:lnTo>
                <a:lnTo>
                  <a:pt x="882904" y="2150872"/>
                </a:lnTo>
                <a:lnTo>
                  <a:pt x="872363" y="2166366"/>
                </a:lnTo>
                <a:lnTo>
                  <a:pt x="856869" y="2176907"/>
                </a:lnTo>
                <a:lnTo>
                  <a:pt x="837945" y="218071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09488" y="3019044"/>
            <a:ext cx="1009015" cy="4385945"/>
          </a:xfrm>
          <a:custGeom>
            <a:avLst/>
            <a:gdLst/>
            <a:ahLst/>
            <a:cxnLst/>
            <a:rect l="l" t="t" r="r" b="b"/>
            <a:pathLst>
              <a:path w="1009015" h="4385945">
                <a:moveTo>
                  <a:pt x="950594" y="1077214"/>
                </a:moveTo>
                <a:lnTo>
                  <a:pt x="52070" y="1077214"/>
                </a:lnTo>
                <a:lnTo>
                  <a:pt x="31876" y="1073150"/>
                </a:lnTo>
                <a:lnTo>
                  <a:pt x="15366" y="1061974"/>
                </a:lnTo>
                <a:lnTo>
                  <a:pt x="4063" y="1045463"/>
                </a:lnTo>
                <a:lnTo>
                  <a:pt x="0" y="1025271"/>
                </a:lnTo>
                <a:lnTo>
                  <a:pt x="0" y="51815"/>
                </a:lnTo>
                <a:lnTo>
                  <a:pt x="4063" y="31750"/>
                </a:lnTo>
                <a:lnTo>
                  <a:pt x="15366" y="15239"/>
                </a:lnTo>
                <a:lnTo>
                  <a:pt x="31876" y="4063"/>
                </a:lnTo>
                <a:lnTo>
                  <a:pt x="52070" y="0"/>
                </a:lnTo>
                <a:lnTo>
                  <a:pt x="950594" y="0"/>
                </a:lnTo>
                <a:lnTo>
                  <a:pt x="970914" y="4063"/>
                </a:lnTo>
                <a:lnTo>
                  <a:pt x="987425" y="15239"/>
                </a:lnTo>
                <a:lnTo>
                  <a:pt x="998601" y="31750"/>
                </a:lnTo>
                <a:lnTo>
                  <a:pt x="1002791" y="51815"/>
                </a:lnTo>
                <a:lnTo>
                  <a:pt x="1002791" y="1025271"/>
                </a:lnTo>
                <a:lnTo>
                  <a:pt x="998601" y="1045463"/>
                </a:lnTo>
                <a:lnTo>
                  <a:pt x="987425" y="1061974"/>
                </a:lnTo>
                <a:lnTo>
                  <a:pt x="970914" y="1073150"/>
                </a:lnTo>
                <a:lnTo>
                  <a:pt x="950594" y="1077214"/>
                </a:lnTo>
                <a:close/>
              </a:path>
              <a:path w="1009015" h="4385945">
                <a:moveTo>
                  <a:pt x="956690" y="4385932"/>
                </a:moveTo>
                <a:lnTo>
                  <a:pt x="58165" y="4385932"/>
                </a:lnTo>
                <a:lnTo>
                  <a:pt x="37973" y="4381842"/>
                </a:lnTo>
                <a:lnTo>
                  <a:pt x="21462" y="4370692"/>
                </a:lnTo>
                <a:lnTo>
                  <a:pt x="10160" y="4354195"/>
                </a:lnTo>
                <a:lnTo>
                  <a:pt x="6096" y="4334065"/>
                </a:lnTo>
                <a:lnTo>
                  <a:pt x="6096" y="3360572"/>
                </a:lnTo>
                <a:lnTo>
                  <a:pt x="10160" y="3340430"/>
                </a:lnTo>
                <a:lnTo>
                  <a:pt x="21462" y="3323932"/>
                </a:lnTo>
                <a:lnTo>
                  <a:pt x="37973" y="3312782"/>
                </a:lnTo>
                <a:lnTo>
                  <a:pt x="58165" y="3308692"/>
                </a:lnTo>
                <a:lnTo>
                  <a:pt x="956690" y="3308692"/>
                </a:lnTo>
                <a:lnTo>
                  <a:pt x="977011" y="3312782"/>
                </a:lnTo>
                <a:lnTo>
                  <a:pt x="993520" y="3323932"/>
                </a:lnTo>
                <a:lnTo>
                  <a:pt x="1004696" y="3340430"/>
                </a:lnTo>
                <a:lnTo>
                  <a:pt x="1008888" y="3360572"/>
                </a:lnTo>
                <a:lnTo>
                  <a:pt x="1008888" y="4334065"/>
                </a:lnTo>
                <a:lnTo>
                  <a:pt x="1004696" y="4354195"/>
                </a:lnTo>
                <a:lnTo>
                  <a:pt x="993520" y="4370692"/>
                </a:lnTo>
                <a:lnTo>
                  <a:pt x="977011" y="4381842"/>
                </a:lnTo>
                <a:lnTo>
                  <a:pt x="956690" y="4385932"/>
                </a:lnTo>
                <a:close/>
              </a:path>
              <a:path w="1009015" h="4385945">
                <a:moveTo>
                  <a:pt x="950594" y="3291662"/>
                </a:moveTo>
                <a:lnTo>
                  <a:pt x="52070" y="3291662"/>
                </a:lnTo>
                <a:lnTo>
                  <a:pt x="31876" y="3287572"/>
                </a:lnTo>
                <a:lnTo>
                  <a:pt x="15366" y="3276473"/>
                </a:lnTo>
                <a:lnTo>
                  <a:pt x="4063" y="3259963"/>
                </a:lnTo>
                <a:lnTo>
                  <a:pt x="0" y="3239770"/>
                </a:lnTo>
                <a:lnTo>
                  <a:pt x="0" y="2266315"/>
                </a:lnTo>
                <a:lnTo>
                  <a:pt x="4063" y="2246249"/>
                </a:lnTo>
                <a:lnTo>
                  <a:pt x="15366" y="2229612"/>
                </a:lnTo>
                <a:lnTo>
                  <a:pt x="31876" y="2218436"/>
                </a:lnTo>
                <a:lnTo>
                  <a:pt x="52070" y="2214372"/>
                </a:lnTo>
                <a:lnTo>
                  <a:pt x="950594" y="2214372"/>
                </a:lnTo>
                <a:lnTo>
                  <a:pt x="970914" y="2218436"/>
                </a:lnTo>
                <a:lnTo>
                  <a:pt x="987425" y="2229612"/>
                </a:lnTo>
                <a:lnTo>
                  <a:pt x="998601" y="2246249"/>
                </a:lnTo>
                <a:lnTo>
                  <a:pt x="1002791" y="2266315"/>
                </a:lnTo>
                <a:lnTo>
                  <a:pt x="1002791" y="3239770"/>
                </a:lnTo>
                <a:lnTo>
                  <a:pt x="998601" y="3259963"/>
                </a:lnTo>
                <a:lnTo>
                  <a:pt x="987425" y="3276473"/>
                </a:lnTo>
                <a:lnTo>
                  <a:pt x="970914" y="3287572"/>
                </a:lnTo>
                <a:lnTo>
                  <a:pt x="950594" y="3291662"/>
                </a:lnTo>
                <a:close/>
              </a:path>
              <a:path w="1009015" h="4385945">
                <a:moveTo>
                  <a:pt x="950594" y="2183638"/>
                </a:moveTo>
                <a:lnTo>
                  <a:pt x="52070" y="2183638"/>
                </a:lnTo>
                <a:lnTo>
                  <a:pt x="31876" y="2179574"/>
                </a:lnTo>
                <a:lnTo>
                  <a:pt x="15366" y="2168398"/>
                </a:lnTo>
                <a:lnTo>
                  <a:pt x="4063" y="2151888"/>
                </a:lnTo>
                <a:lnTo>
                  <a:pt x="0" y="2131695"/>
                </a:lnTo>
                <a:lnTo>
                  <a:pt x="0" y="1158239"/>
                </a:lnTo>
                <a:lnTo>
                  <a:pt x="4063" y="1138174"/>
                </a:lnTo>
                <a:lnTo>
                  <a:pt x="15366" y="1121664"/>
                </a:lnTo>
                <a:lnTo>
                  <a:pt x="31876" y="1110488"/>
                </a:lnTo>
                <a:lnTo>
                  <a:pt x="52070" y="1106424"/>
                </a:lnTo>
                <a:lnTo>
                  <a:pt x="950594" y="1106424"/>
                </a:lnTo>
                <a:lnTo>
                  <a:pt x="970914" y="1110488"/>
                </a:lnTo>
                <a:lnTo>
                  <a:pt x="987425" y="1121664"/>
                </a:lnTo>
                <a:lnTo>
                  <a:pt x="998601" y="1138174"/>
                </a:lnTo>
                <a:lnTo>
                  <a:pt x="1002791" y="1158239"/>
                </a:lnTo>
                <a:lnTo>
                  <a:pt x="1002791" y="2131695"/>
                </a:lnTo>
                <a:lnTo>
                  <a:pt x="998601" y="2151888"/>
                </a:lnTo>
                <a:lnTo>
                  <a:pt x="987425" y="2168398"/>
                </a:lnTo>
                <a:lnTo>
                  <a:pt x="970914" y="2179574"/>
                </a:lnTo>
                <a:lnTo>
                  <a:pt x="950594" y="21836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03719" y="3019044"/>
            <a:ext cx="1060450" cy="4383405"/>
          </a:xfrm>
          <a:custGeom>
            <a:avLst/>
            <a:gdLst/>
            <a:ahLst/>
            <a:cxnLst/>
            <a:rect l="l" t="t" r="r" b="b"/>
            <a:pathLst>
              <a:path w="1060450" h="4383405">
                <a:moveTo>
                  <a:pt x="999108" y="1075689"/>
                </a:moveTo>
                <a:lnTo>
                  <a:pt x="53594" y="1075689"/>
                </a:lnTo>
                <a:lnTo>
                  <a:pt x="32765" y="1071499"/>
                </a:lnTo>
                <a:lnTo>
                  <a:pt x="15748" y="1060196"/>
                </a:lnTo>
                <a:lnTo>
                  <a:pt x="4190" y="1043305"/>
                </a:lnTo>
                <a:lnTo>
                  <a:pt x="0" y="1022731"/>
                </a:lnTo>
                <a:lnTo>
                  <a:pt x="0" y="52959"/>
                </a:lnTo>
                <a:lnTo>
                  <a:pt x="4190" y="32385"/>
                </a:lnTo>
                <a:lnTo>
                  <a:pt x="15748" y="15494"/>
                </a:lnTo>
                <a:lnTo>
                  <a:pt x="32765" y="4190"/>
                </a:lnTo>
                <a:lnTo>
                  <a:pt x="53594" y="0"/>
                </a:lnTo>
                <a:lnTo>
                  <a:pt x="999108" y="0"/>
                </a:lnTo>
                <a:lnTo>
                  <a:pt x="1019936" y="4190"/>
                </a:lnTo>
                <a:lnTo>
                  <a:pt x="1036954" y="15494"/>
                </a:lnTo>
                <a:lnTo>
                  <a:pt x="1048511" y="32385"/>
                </a:lnTo>
                <a:lnTo>
                  <a:pt x="1052702" y="52959"/>
                </a:lnTo>
                <a:lnTo>
                  <a:pt x="1052702" y="1022731"/>
                </a:lnTo>
                <a:lnTo>
                  <a:pt x="1048511" y="1043305"/>
                </a:lnTo>
                <a:lnTo>
                  <a:pt x="1036954" y="1060196"/>
                </a:lnTo>
                <a:lnTo>
                  <a:pt x="1019936" y="1071499"/>
                </a:lnTo>
                <a:lnTo>
                  <a:pt x="999108" y="1075689"/>
                </a:lnTo>
                <a:close/>
              </a:path>
              <a:path w="1060450" h="4383405">
                <a:moveTo>
                  <a:pt x="1006601" y="4383011"/>
                </a:moveTo>
                <a:lnTo>
                  <a:pt x="59816" y="4383011"/>
                </a:lnTo>
                <a:lnTo>
                  <a:pt x="38988" y="4378845"/>
                </a:lnTo>
                <a:lnTo>
                  <a:pt x="21844" y="4367491"/>
                </a:lnTo>
                <a:lnTo>
                  <a:pt x="10286" y="4350689"/>
                </a:lnTo>
                <a:lnTo>
                  <a:pt x="6096" y="4330166"/>
                </a:lnTo>
                <a:lnTo>
                  <a:pt x="6096" y="3361613"/>
                </a:lnTo>
                <a:lnTo>
                  <a:pt x="10286" y="3341103"/>
                </a:lnTo>
                <a:lnTo>
                  <a:pt x="21844" y="3324313"/>
                </a:lnTo>
                <a:lnTo>
                  <a:pt x="38988" y="3312960"/>
                </a:lnTo>
                <a:lnTo>
                  <a:pt x="59816" y="3308794"/>
                </a:lnTo>
                <a:lnTo>
                  <a:pt x="1006601" y="3308794"/>
                </a:lnTo>
                <a:lnTo>
                  <a:pt x="1027429" y="3312960"/>
                </a:lnTo>
                <a:lnTo>
                  <a:pt x="1044575" y="3324313"/>
                </a:lnTo>
                <a:lnTo>
                  <a:pt x="1056131" y="3341103"/>
                </a:lnTo>
                <a:lnTo>
                  <a:pt x="1060323" y="3361613"/>
                </a:lnTo>
                <a:lnTo>
                  <a:pt x="1060323" y="4330166"/>
                </a:lnTo>
                <a:lnTo>
                  <a:pt x="1056131" y="4350689"/>
                </a:lnTo>
                <a:lnTo>
                  <a:pt x="1044575" y="4367491"/>
                </a:lnTo>
                <a:lnTo>
                  <a:pt x="1027429" y="4378845"/>
                </a:lnTo>
                <a:lnTo>
                  <a:pt x="1006601" y="4383011"/>
                </a:lnTo>
                <a:close/>
              </a:path>
              <a:path w="1060450" h="4383405">
                <a:moveTo>
                  <a:pt x="999108" y="3288715"/>
                </a:moveTo>
                <a:lnTo>
                  <a:pt x="53594" y="3288715"/>
                </a:lnTo>
                <a:lnTo>
                  <a:pt x="32765" y="3284601"/>
                </a:lnTo>
                <a:lnTo>
                  <a:pt x="15748" y="3273171"/>
                </a:lnTo>
                <a:lnTo>
                  <a:pt x="4190" y="3256279"/>
                </a:lnTo>
                <a:lnTo>
                  <a:pt x="0" y="3235833"/>
                </a:lnTo>
                <a:lnTo>
                  <a:pt x="0" y="2267331"/>
                </a:lnTo>
                <a:lnTo>
                  <a:pt x="4190" y="2246757"/>
                </a:lnTo>
                <a:lnTo>
                  <a:pt x="15748" y="2229993"/>
                </a:lnTo>
                <a:lnTo>
                  <a:pt x="32765" y="2218690"/>
                </a:lnTo>
                <a:lnTo>
                  <a:pt x="53594" y="2214499"/>
                </a:lnTo>
                <a:lnTo>
                  <a:pt x="999108" y="2214499"/>
                </a:lnTo>
                <a:lnTo>
                  <a:pt x="1019936" y="2218690"/>
                </a:lnTo>
                <a:lnTo>
                  <a:pt x="1036954" y="2229993"/>
                </a:lnTo>
                <a:lnTo>
                  <a:pt x="1048511" y="2246757"/>
                </a:lnTo>
                <a:lnTo>
                  <a:pt x="1052702" y="2267331"/>
                </a:lnTo>
                <a:lnTo>
                  <a:pt x="1052702" y="3235833"/>
                </a:lnTo>
                <a:lnTo>
                  <a:pt x="1048511" y="3256279"/>
                </a:lnTo>
                <a:lnTo>
                  <a:pt x="1036954" y="3273171"/>
                </a:lnTo>
                <a:lnTo>
                  <a:pt x="1019936" y="3284601"/>
                </a:lnTo>
                <a:lnTo>
                  <a:pt x="999108" y="3288715"/>
                </a:lnTo>
                <a:close/>
              </a:path>
              <a:path w="1060450" h="4383405">
                <a:moveTo>
                  <a:pt x="999108" y="2180717"/>
                </a:moveTo>
                <a:lnTo>
                  <a:pt x="53594" y="2180717"/>
                </a:lnTo>
                <a:lnTo>
                  <a:pt x="32765" y="2176526"/>
                </a:lnTo>
                <a:lnTo>
                  <a:pt x="15748" y="2165223"/>
                </a:lnTo>
                <a:lnTo>
                  <a:pt x="4190" y="2148332"/>
                </a:lnTo>
                <a:lnTo>
                  <a:pt x="0" y="2127885"/>
                </a:lnTo>
                <a:lnTo>
                  <a:pt x="0" y="1159383"/>
                </a:lnTo>
                <a:lnTo>
                  <a:pt x="4190" y="1138809"/>
                </a:lnTo>
                <a:lnTo>
                  <a:pt x="15748" y="1121918"/>
                </a:lnTo>
                <a:lnTo>
                  <a:pt x="32765" y="1110614"/>
                </a:lnTo>
                <a:lnTo>
                  <a:pt x="53594" y="1106424"/>
                </a:lnTo>
                <a:lnTo>
                  <a:pt x="999108" y="1106424"/>
                </a:lnTo>
                <a:lnTo>
                  <a:pt x="1019936" y="1110614"/>
                </a:lnTo>
                <a:lnTo>
                  <a:pt x="1036954" y="1121918"/>
                </a:lnTo>
                <a:lnTo>
                  <a:pt x="1048511" y="1138809"/>
                </a:lnTo>
                <a:lnTo>
                  <a:pt x="1052702" y="1159383"/>
                </a:lnTo>
                <a:lnTo>
                  <a:pt x="1052702" y="2127885"/>
                </a:lnTo>
                <a:lnTo>
                  <a:pt x="1048511" y="2148332"/>
                </a:lnTo>
                <a:lnTo>
                  <a:pt x="1036954" y="2165223"/>
                </a:lnTo>
                <a:lnTo>
                  <a:pt x="1019936" y="2176526"/>
                </a:lnTo>
                <a:lnTo>
                  <a:pt x="999108" y="218071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71104" y="3026664"/>
            <a:ext cx="2494915" cy="4385945"/>
          </a:xfrm>
          <a:custGeom>
            <a:avLst/>
            <a:gdLst/>
            <a:ahLst/>
            <a:cxnLst/>
            <a:rect l="l" t="t" r="r" b="b"/>
            <a:pathLst>
              <a:path w="2494915" h="4385945">
                <a:moveTo>
                  <a:pt x="2406777" y="1077214"/>
                </a:moveTo>
                <a:lnTo>
                  <a:pt x="81788" y="1077214"/>
                </a:lnTo>
                <a:lnTo>
                  <a:pt x="50038" y="1070737"/>
                </a:lnTo>
                <a:lnTo>
                  <a:pt x="24002" y="1053084"/>
                </a:lnTo>
                <a:lnTo>
                  <a:pt x="6476" y="1027049"/>
                </a:lnTo>
                <a:lnTo>
                  <a:pt x="0" y="995172"/>
                </a:lnTo>
                <a:lnTo>
                  <a:pt x="0" y="82041"/>
                </a:lnTo>
                <a:lnTo>
                  <a:pt x="6476" y="50164"/>
                </a:lnTo>
                <a:lnTo>
                  <a:pt x="24002" y="24129"/>
                </a:lnTo>
                <a:lnTo>
                  <a:pt x="50038" y="6476"/>
                </a:lnTo>
                <a:lnTo>
                  <a:pt x="81788" y="0"/>
                </a:lnTo>
                <a:lnTo>
                  <a:pt x="2406777" y="0"/>
                </a:lnTo>
                <a:lnTo>
                  <a:pt x="2438527" y="6476"/>
                </a:lnTo>
                <a:lnTo>
                  <a:pt x="2464562" y="24129"/>
                </a:lnTo>
                <a:lnTo>
                  <a:pt x="2482088" y="50164"/>
                </a:lnTo>
                <a:lnTo>
                  <a:pt x="2488565" y="82041"/>
                </a:lnTo>
                <a:lnTo>
                  <a:pt x="2488565" y="995172"/>
                </a:lnTo>
                <a:lnTo>
                  <a:pt x="2482088" y="1027049"/>
                </a:lnTo>
                <a:lnTo>
                  <a:pt x="2464562" y="1053084"/>
                </a:lnTo>
                <a:lnTo>
                  <a:pt x="2438527" y="1070737"/>
                </a:lnTo>
                <a:lnTo>
                  <a:pt x="2406777" y="1077214"/>
                </a:lnTo>
                <a:close/>
              </a:path>
              <a:path w="2494915" h="4385945">
                <a:moveTo>
                  <a:pt x="2412873" y="4385932"/>
                </a:moveTo>
                <a:lnTo>
                  <a:pt x="87884" y="4385932"/>
                </a:lnTo>
                <a:lnTo>
                  <a:pt x="56134" y="4379455"/>
                </a:lnTo>
                <a:lnTo>
                  <a:pt x="30099" y="4361827"/>
                </a:lnTo>
                <a:lnTo>
                  <a:pt x="12573" y="4335754"/>
                </a:lnTo>
                <a:lnTo>
                  <a:pt x="6096" y="4303890"/>
                </a:lnTo>
                <a:lnTo>
                  <a:pt x="6096" y="3390734"/>
                </a:lnTo>
                <a:lnTo>
                  <a:pt x="12573" y="3358883"/>
                </a:lnTo>
                <a:lnTo>
                  <a:pt x="30099" y="3332784"/>
                </a:lnTo>
                <a:lnTo>
                  <a:pt x="56134" y="3315182"/>
                </a:lnTo>
                <a:lnTo>
                  <a:pt x="87884" y="3308705"/>
                </a:lnTo>
                <a:lnTo>
                  <a:pt x="2412873" y="3308705"/>
                </a:lnTo>
                <a:lnTo>
                  <a:pt x="2444623" y="3315182"/>
                </a:lnTo>
                <a:lnTo>
                  <a:pt x="2470657" y="3332784"/>
                </a:lnTo>
                <a:lnTo>
                  <a:pt x="2488184" y="3358883"/>
                </a:lnTo>
                <a:lnTo>
                  <a:pt x="2494661" y="3390734"/>
                </a:lnTo>
                <a:lnTo>
                  <a:pt x="2494661" y="4303890"/>
                </a:lnTo>
                <a:lnTo>
                  <a:pt x="2488184" y="4335754"/>
                </a:lnTo>
                <a:lnTo>
                  <a:pt x="2470657" y="4361827"/>
                </a:lnTo>
                <a:lnTo>
                  <a:pt x="2444623" y="4379455"/>
                </a:lnTo>
                <a:lnTo>
                  <a:pt x="2412873" y="4385932"/>
                </a:lnTo>
                <a:close/>
              </a:path>
              <a:path w="2494915" h="4385945">
                <a:moveTo>
                  <a:pt x="2406777" y="3291662"/>
                </a:moveTo>
                <a:lnTo>
                  <a:pt x="81788" y="3291662"/>
                </a:lnTo>
                <a:lnTo>
                  <a:pt x="50038" y="3285172"/>
                </a:lnTo>
                <a:lnTo>
                  <a:pt x="24002" y="3267582"/>
                </a:lnTo>
                <a:lnTo>
                  <a:pt x="6476" y="3241421"/>
                </a:lnTo>
                <a:lnTo>
                  <a:pt x="0" y="3209543"/>
                </a:lnTo>
                <a:lnTo>
                  <a:pt x="0" y="2295144"/>
                </a:lnTo>
                <a:lnTo>
                  <a:pt x="6476" y="2263266"/>
                </a:lnTo>
                <a:lnTo>
                  <a:pt x="24002" y="2237104"/>
                </a:lnTo>
                <a:lnTo>
                  <a:pt x="50038" y="2219452"/>
                </a:lnTo>
                <a:lnTo>
                  <a:pt x="81788" y="2212847"/>
                </a:lnTo>
                <a:lnTo>
                  <a:pt x="2406777" y="2212847"/>
                </a:lnTo>
                <a:lnTo>
                  <a:pt x="2438527" y="2219452"/>
                </a:lnTo>
                <a:lnTo>
                  <a:pt x="2464562" y="2237104"/>
                </a:lnTo>
                <a:lnTo>
                  <a:pt x="2482088" y="2263266"/>
                </a:lnTo>
                <a:lnTo>
                  <a:pt x="2488565" y="2295144"/>
                </a:lnTo>
                <a:lnTo>
                  <a:pt x="2488565" y="3209543"/>
                </a:lnTo>
                <a:lnTo>
                  <a:pt x="2482088" y="3241421"/>
                </a:lnTo>
                <a:lnTo>
                  <a:pt x="2464562" y="3267582"/>
                </a:lnTo>
                <a:lnTo>
                  <a:pt x="2438527" y="3285172"/>
                </a:lnTo>
                <a:lnTo>
                  <a:pt x="2406777" y="3291662"/>
                </a:lnTo>
                <a:close/>
              </a:path>
              <a:path w="2494915" h="4385945">
                <a:moveTo>
                  <a:pt x="2406777" y="2183638"/>
                </a:moveTo>
                <a:lnTo>
                  <a:pt x="81788" y="2183638"/>
                </a:lnTo>
                <a:lnTo>
                  <a:pt x="50038" y="2177160"/>
                </a:lnTo>
                <a:lnTo>
                  <a:pt x="24002" y="2159508"/>
                </a:lnTo>
                <a:lnTo>
                  <a:pt x="6476" y="2133472"/>
                </a:lnTo>
                <a:lnTo>
                  <a:pt x="0" y="2101596"/>
                </a:lnTo>
                <a:lnTo>
                  <a:pt x="0" y="1188465"/>
                </a:lnTo>
                <a:lnTo>
                  <a:pt x="6476" y="1156589"/>
                </a:lnTo>
                <a:lnTo>
                  <a:pt x="24002" y="1130553"/>
                </a:lnTo>
                <a:lnTo>
                  <a:pt x="50038" y="1112901"/>
                </a:lnTo>
                <a:lnTo>
                  <a:pt x="81788" y="1106424"/>
                </a:lnTo>
                <a:lnTo>
                  <a:pt x="2406777" y="1106424"/>
                </a:lnTo>
                <a:lnTo>
                  <a:pt x="2438527" y="1112901"/>
                </a:lnTo>
                <a:lnTo>
                  <a:pt x="2464562" y="1130553"/>
                </a:lnTo>
                <a:lnTo>
                  <a:pt x="2482088" y="1156589"/>
                </a:lnTo>
                <a:lnTo>
                  <a:pt x="2488565" y="1188465"/>
                </a:lnTo>
                <a:lnTo>
                  <a:pt x="2488565" y="2101596"/>
                </a:lnTo>
                <a:lnTo>
                  <a:pt x="2482088" y="2133472"/>
                </a:lnTo>
                <a:lnTo>
                  <a:pt x="2464562" y="2159508"/>
                </a:lnTo>
                <a:lnTo>
                  <a:pt x="2438527" y="2177160"/>
                </a:lnTo>
                <a:lnTo>
                  <a:pt x="2406777" y="21836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53028" y="3019044"/>
            <a:ext cx="2068195" cy="4383405"/>
          </a:xfrm>
          <a:custGeom>
            <a:avLst/>
            <a:gdLst/>
            <a:ahLst/>
            <a:cxnLst/>
            <a:rect l="l" t="t" r="r" b="b"/>
            <a:pathLst>
              <a:path w="2068195" h="4383405">
                <a:moveTo>
                  <a:pt x="1986407" y="1075689"/>
                </a:moveTo>
                <a:lnTo>
                  <a:pt x="75184" y="1075689"/>
                </a:lnTo>
                <a:lnTo>
                  <a:pt x="45974" y="1069848"/>
                </a:lnTo>
                <a:lnTo>
                  <a:pt x="22098" y="1053973"/>
                </a:lnTo>
                <a:lnTo>
                  <a:pt x="5969" y="1030477"/>
                </a:lnTo>
                <a:lnTo>
                  <a:pt x="0" y="1001776"/>
                </a:lnTo>
                <a:lnTo>
                  <a:pt x="0" y="73787"/>
                </a:lnTo>
                <a:lnTo>
                  <a:pt x="5969" y="45212"/>
                </a:lnTo>
                <a:lnTo>
                  <a:pt x="22098" y="21717"/>
                </a:lnTo>
                <a:lnTo>
                  <a:pt x="45974" y="5842"/>
                </a:lnTo>
                <a:lnTo>
                  <a:pt x="75184" y="0"/>
                </a:lnTo>
                <a:lnTo>
                  <a:pt x="1986407" y="0"/>
                </a:lnTo>
                <a:lnTo>
                  <a:pt x="2015617" y="5842"/>
                </a:lnTo>
                <a:lnTo>
                  <a:pt x="2039493" y="21717"/>
                </a:lnTo>
                <a:lnTo>
                  <a:pt x="2055622" y="45212"/>
                </a:lnTo>
                <a:lnTo>
                  <a:pt x="2061591" y="73787"/>
                </a:lnTo>
                <a:lnTo>
                  <a:pt x="2061591" y="1001776"/>
                </a:lnTo>
                <a:lnTo>
                  <a:pt x="2055622" y="1030477"/>
                </a:lnTo>
                <a:lnTo>
                  <a:pt x="2039493" y="1053973"/>
                </a:lnTo>
                <a:lnTo>
                  <a:pt x="2015617" y="1069848"/>
                </a:lnTo>
                <a:lnTo>
                  <a:pt x="1986407" y="1075689"/>
                </a:lnTo>
                <a:close/>
              </a:path>
              <a:path w="2068195" h="4383405">
                <a:moveTo>
                  <a:pt x="1992502" y="4383011"/>
                </a:moveTo>
                <a:lnTo>
                  <a:pt x="81280" y="4383011"/>
                </a:lnTo>
                <a:lnTo>
                  <a:pt x="52070" y="4377194"/>
                </a:lnTo>
                <a:lnTo>
                  <a:pt x="28194" y="4361345"/>
                </a:lnTo>
                <a:lnTo>
                  <a:pt x="12064" y="4337900"/>
                </a:lnTo>
                <a:lnTo>
                  <a:pt x="6096" y="4309262"/>
                </a:lnTo>
                <a:lnTo>
                  <a:pt x="6096" y="3382543"/>
                </a:lnTo>
                <a:lnTo>
                  <a:pt x="12064" y="3353904"/>
                </a:lnTo>
                <a:lnTo>
                  <a:pt x="28194" y="3330448"/>
                </a:lnTo>
                <a:lnTo>
                  <a:pt x="52070" y="3314611"/>
                </a:lnTo>
                <a:lnTo>
                  <a:pt x="81280" y="3308794"/>
                </a:lnTo>
                <a:lnTo>
                  <a:pt x="1992502" y="3308794"/>
                </a:lnTo>
                <a:lnTo>
                  <a:pt x="2021713" y="3314611"/>
                </a:lnTo>
                <a:lnTo>
                  <a:pt x="2045589" y="3330448"/>
                </a:lnTo>
                <a:lnTo>
                  <a:pt x="2061718" y="3353904"/>
                </a:lnTo>
                <a:lnTo>
                  <a:pt x="2067687" y="3382543"/>
                </a:lnTo>
                <a:lnTo>
                  <a:pt x="2067687" y="4309262"/>
                </a:lnTo>
                <a:lnTo>
                  <a:pt x="2061718" y="4337900"/>
                </a:lnTo>
                <a:lnTo>
                  <a:pt x="2045589" y="4361345"/>
                </a:lnTo>
                <a:lnTo>
                  <a:pt x="2021713" y="4377194"/>
                </a:lnTo>
                <a:lnTo>
                  <a:pt x="1992502" y="4383011"/>
                </a:lnTo>
                <a:close/>
              </a:path>
              <a:path w="2068195" h="4383405">
                <a:moveTo>
                  <a:pt x="1986407" y="3288715"/>
                </a:moveTo>
                <a:lnTo>
                  <a:pt x="75184" y="3288715"/>
                </a:lnTo>
                <a:lnTo>
                  <a:pt x="45974" y="3282950"/>
                </a:lnTo>
                <a:lnTo>
                  <a:pt x="22098" y="3266948"/>
                </a:lnTo>
                <a:lnTo>
                  <a:pt x="5969" y="3243580"/>
                </a:lnTo>
                <a:lnTo>
                  <a:pt x="0" y="3214878"/>
                </a:lnTo>
                <a:lnTo>
                  <a:pt x="0" y="2288286"/>
                </a:lnTo>
                <a:lnTo>
                  <a:pt x="5969" y="2259584"/>
                </a:lnTo>
                <a:lnTo>
                  <a:pt x="22098" y="2236216"/>
                </a:lnTo>
                <a:lnTo>
                  <a:pt x="45974" y="2220341"/>
                </a:lnTo>
                <a:lnTo>
                  <a:pt x="75184" y="2214499"/>
                </a:lnTo>
                <a:lnTo>
                  <a:pt x="1986407" y="2214499"/>
                </a:lnTo>
                <a:lnTo>
                  <a:pt x="2015617" y="2220341"/>
                </a:lnTo>
                <a:lnTo>
                  <a:pt x="2039493" y="2236216"/>
                </a:lnTo>
                <a:lnTo>
                  <a:pt x="2055622" y="2259584"/>
                </a:lnTo>
                <a:lnTo>
                  <a:pt x="2061591" y="2288286"/>
                </a:lnTo>
                <a:lnTo>
                  <a:pt x="2061591" y="3214878"/>
                </a:lnTo>
                <a:lnTo>
                  <a:pt x="2055622" y="3243580"/>
                </a:lnTo>
                <a:lnTo>
                  <a:pt x="2039493" y="3266948"/>
                </a:lnTo>
                <a:lnTo>
                  <a:pt x="2015617" y="3282950"/>
                </a:lnTo>
                <a:lnTo>
                  <a:pt x="1986407" y="3288715"/>
                </a:lnTo>
                <a:close/>
              </a:path>
              <a:path w="2068195" h="4383405">
                <a:moveTo>
                  <a:pt x="1986407" y="2180717"/>
                </a:moveTo>
                <a:lnTo>
                  <a:pt x="75184" y="2180717"/>
                </a:lnTo>
                <a:lnTo>
                  <a:pt x="45974" y="2174875"/>
                </a:lnTo>
                <a:lnTo>
                  <a:pt x="22098" y="2159000"/>
                </a:lnTo>
                <a:lnTo>
                  <a:pt x="5969" y="2135632"/>
                </a:lnTo>
                <a:lnTo>
                  <a:pt x="0" y="2106930"/>
                </a:lnTo>
                <a:lnTo>
                  <a:pt x="0" y="1180338"/>
                </a:lnTo>
                <a:lnTo>
                  <a:pt x="5969" y="1151636"/>
                </a:lnTo>
                <a:lnTo>
                  <a:pt x="22098" y="1128268"/>
                </a:lnTo>
                <a:lnTo>
                  <a:pt x="45974" y="1112265"/>
                </a:lnTo>
                <a:lnTo>
                  <a:pt x="75184" y="1106424"/>
                </a:lnTo>
                <a:lnTo>
                  <a:pt x="1986407" y="1106424"/>
                </a:lnTo>
                <a:lnTo>
                  <a:pt x="2015617" y="1112265"/>
                </a:lnTo>
                <a:lnTo>
                  <a:pt x="2039493" y="1128268"/>
                </a:lnTo>
                <a:lnTo>
                  <a:pt x="2055622" y="1151636"/>
                </a:lnTo>
                <a:lnTo>
                  <a:pt x="2061591" y="1180338"/>
                </a:lnTo>
                <a:lnTo>
                  <a:pt x="2061591" y="2106930"/>
                </a:lnTo>
                <a:lnTo>
                  <a:pt x="2055622" y="2135632"/>
                </a:lnTo>
                <a:lnTo>
                  <a:pt x="2039493" y="2159000"/>
                </a:lnTo>
                <a:lnTo>
                  <a:pt x="2015617" y="2174875"/>
                </a:lnTo>
                <a:lnTo>
                  <a:pt x="1986407" y="218071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1731" y="3020568"/>
            <a:ext cx="893444" cy="4381500"/>
          </a:xfrm>
          <a:custGeom>
            <a:avLst/>
            <a:gdLst/>
            <a:ahLst/>
            <a:cxnLst/>
            <a:rect l="l" t="t" r="r" b="b"/>
            <a:pathLst>
              <a:path w="893444" h="4381500">
                <a:moveTo>
                  <a:pt x="837882" y="1074165"/>
                </a:moveTo>
                <a:lnTo>
                  <a:pt x="48869" y="1074165"/>
                </a:lnTo>
                <a:lnTo>
                  <a:pt x="29895" y="1070356"/>
                </a:lnTo>
                <a:lnTo>
                  <a:pt x="14350" y="1059814"/>
                </a:lnTo>
                <a:lnTo>
                  <a:pt x="3848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48" y="29845"/>
                </a:lnTo>
                <a:lnTo>
                  <a:pt x="14350" y="14350"/>
                </a:lnTo>
                <a:lnTo>
                  <a:pt x="29895" y="3810"/>
                </a:lnTo>
                <a:lnTo>
                  <a:pt x="48869" y="0"/>
                </a:lnTo>
                <a:lnTo>
                  <a:pt x="837882" y="0"/>
                </a:lnTo>
                <a:lnTo>
                  <a:pt x="856856" y="3810"/>
                </a:lnTo>
                <a:lnTo>
                  <a:pt x="872401" y="14350"/>
                </a:lnTo>
                <a:lnTo>
                  <a:pt x="882891" y="29845"/>
                </a:lnTo>
                <a:lnTo>
                  <a:pt x="886752" y="48768"/>
                </a:lnTo>
                <a:lnTo>
                  <a:pt x="886752" y="1025398"/>
                </a:lnTo>
                <a:lnTo>
                  <a:pt x="882891" y="1044321"/>
                </a:lnTo>
                <a:lnTo>
                  <a:pt x="872401" y="1059814"/>
                </a:lnTo>
                <a:lnTo>
                  <a:pt x="856856" y="1070356"/>
                </a:lnTo>
                <a:lnTo>
                  <a:pt x="837882" y="1074165"/>
                </a:lnTo>
                <a:close/>
              </a:path>
              <a:path w="893444" h="4381500">
                <a:moveTo>
                  <a:pt x="843978" y="4381233"/>
                </a:moveTo>
                <a:lnTo>
                  <a:pt x="54965" y="4381233"/>
                </a:lnTo>
                <a:lnTo>
                  <a:pt x="35991" y="4377385"/>
                </a:lnTo>
                <a:lnTo>
                  <a:pt x="20446" y="4366895"/>
                </a:lnTo>
                <a:lnTo>
                  <a:pt x="9944" y="4351375"/>
                </a:lnTo>
                <a:lnTo>
                  <a:pt x="6096" y="4332427"/>
                </a:lnTo>
                <a:lnTo>
                  <a:pt x="6096" y="3355886"/>
                </a:lnTo>
                <a:lnTo>
                  <a:pt x="9944" y="3336925"/>
                </a:lnTo>
                <a:lnTo>
                  <a:pt x="20446" y="3321418"/>
                </a:lnTo>
                <a:lnTo>
                  <a:pt x="35991" y="3310928"/>
                </a:lnTo>
                <a:lnTo>
                  <a:pt x="54965" y="3307079"/>
                </a:lnTo>
                <a:lnTo>
                  <a:pt x="843978" y="3307079"/>
                </a:lnTo>
                <a:lnTo>
                  <a:pt x="862952" y="3310928"/>
                </a:lnTo>
                <a:lnTo>
                  <a:pt x="878497" y="3321418"/>
                </a:lnTo>
                <a:lnTo>
                  <a:pt x="888987" y="3336925"/>
                </a:lnTo>
                <a:lnTo>
                  <a:pt x="892848" y="3355886"/>
                </a:lnTo>
                <a:lnTo>
                  <a:pt x="892848" y="4332427"/>
                </a:lnTo>
                <a:lnTo>
                  <a:pt x="888987" y="4351375"/>
                </a:lnTo>
                <a:lnTo>
                  <a:pt x="878497" y="4366895"/>
                </a:lnTo>
                <a:lnTo>
                  <a:pt x="862952" y="4377385"/>
                </a:lnTo>
                <a:lnTo>
                  <a:pt x="843978" y="4381233"/>
                </a:lnTo>
                <a:close/>
              </a:path>
              <a:path w="893444" h="4381500">
                <a:moveTo>
                  <a:pt x="837882" y="3287001"/>
                </a:moveTo>
                <a:lnTo>
                  <a:pt x="48869" y="3287001"/>
                </a:lnTo>
                <a:lnTo>
                  <a:pt x="29895" y="3283204"/>
                </a:lnTo>
                <a:lnTo>
                  <a:pt x="14350" y="3272663"/>
                </a:lnTo>
                <a:lnTo>
                  <a:pt x="3848" y="3257169"/>
                </a:lnTo>
                <a:lnTo>
                  <a:pt x="0" y="3238246"/>
                </a:lnTo>
                <a:lnTo>
                  <a:pt x="0" y="2261616"/>
                </a:lnTo>
                <a:lnTo>
                  <a:pt x="3848" y="2242693"/>
                </a:lnTo>
                <a:lnTo>
                  <a:pt x="14350" y="2227199"/>
                </a:lnTo>
                <a:lnTo>
                  <a:pt x="29895" y="2216658"/>
                </a:lnTo>
                <a:lnTo>
                  <a:pt x="48869" y="2212848"/>
                </a:lnTo>
                <a:lnTo>
                  <a:pt x="837882" y="2212848"/>
                </a:lnTo>
                <a:lnTo>
                  <a:pt x="856856" y="2216658"/>
                </a:lnTo>
                <a:lnTo>
                  <a:pt x="872401" y="2227199"/>
                </a:lnTo>
                <a:lnTo>
                  <a:pt x="882891" y="2242693"/>
                </a:lnTo>
                <a:lnTo>
                  <a:pt x="886752" y="2261616"/>
                </a:lnTo>
                <a:lnTo>
                  <a:pt x="886752" y="3238246"/>
                </a:lnTo>
                <a:lnTo>
                  <a:pt x="882891" y="3257169"/>
                </a:lnTo>
                <a:lnTo>
                  <a:pt x="872401" y="3272663"/>
                </a:lnTo>
                <a:lnTo>
                  <a:pt x="856856" y="3283204"/>
                </a:lnTo>
                <a:lnTo>
                  <a:pt x="837882" y="3287001"/>
                </a:lnTo>
                <a:close/>
              </a:path>
              <a:path w="893444" h="4381500">
                <a:moveTo>
                  <a:pt x="837882" y="2179066"/>
                </a:moveTo>
                <a:lnTo>
                  <a:pt x="48869" y="2179066"/>
                </a:lnTo>
                <a:lnTo>
                  <a:pt x="29895" y="2175256"/>
                </a:lnTo>
                <a:lnTo>
                  <a:pt x="14350" y="2164715"/>
                </a:lnTo>
                <a:lnTo>
                  <a:pt x="3848" y="2149221"/>
                </a:lnTo>
                <a:lnTo>
                  <a:pt x="0" y="2130298"/>
                </a:lnTo>
                <a:lnTo>
                  <a:pt x="0" y="1153668"/>
                </a:lnTo>
                <a:lnTo>
                  <a:pt x="3848" y="1134745"/>
                </a:lnTo>
                <a:lnTo>
                  <a:pt x="14350" y="1119251"/>
                </a:lnTo>
                <a:lnTo>
                  <a:pt x="29895" y="1108710"/>
                </a:lnTo>
                <a:lnTo>
                  <a:pt x="48869" y="1104900"/>
                </a:lnTo>
                <a:lnTo>
                  <a:pt x="837882" y="1104900"/>
                </a:lnTo>
                <a:lnTo>
                  <a:pt x="856856" y="1108710"/>
                </a:lnTo>
                <a:lnTo>
                  <a:pt x="872401" y="1119251"/>
                </a:lnTo>
                <a:lnTo>
                  <a:pt x="882891" y="1134745"/>
                </a:lnTo>
                <a:lnTo>
                  <a:pt x="886752" y="1153668"/>
                </a:lnTo>
                <a:lnTo>
                  <a:pt x="886752" y="2130298"/>
                </a:lnTo>
                <a:lnTo>
                  <a:pt x="882891" y="2149221"/>
                </a:lnTo>
                <a:lnTo>
                  <a:pt x="872401" y="2164715"/>
                </a:lnTo>
                <a:lnTo>
                  <a:pt x="856856" y="2175256"/>
                </a:lnTo>
                <a:lnTo>
                  <a:pt x="837882" y="21790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83563" y="3020568"/>
            <a:ext cx="1534795" cy="4384675"/>
          </a:xfrm>
          <a:custGeom>
            <a:avLst/>
            <a:gdLst/>
            <a:ahLst/>
            <a:cxnLst/>
            <a:rect l="l" t="t" r="r" b="b"/>
            <a:pathLst>
              <a:path w="1534795" h="4384675">
                <a:moveTo>
                  <a:pt x="1444117" y="1075689"/>
                </a:moveTo>
                <a:lnTo>
                  <a:pt x="84226" y="1075689"/>
                </a:lnTo>
                <a:lnTo>
                  <a:pt x="51511" y="1071880"/>
                </a:lnTo>
                <a:lnTo>
                  <a:pt x="24739" y="1061339"/>
                </a:lnTo>
                <a:lnTo>
                  <a:pt x="6642" y="1045845"/>
                </a:lnTo>
                <a:lnTo>
                  <a:pt x="0" y="1026795"/>
                </a:lnTo>
                <a:lnTo>
                  <a:pt x="0" y="48895"/>
                </a:lnTo>
                <a:lnTo>
                  <a:pt x="6642" y="29845"/>
                </a:lnTo>
                <a:lnTo>
                  <a:pt x="24739" y="14350"/>
                </a:lnTo>
                <a:lnTo>
                  <a:pt x="51511" y="3810"/>
                </a:lnTo>
                <a:lnTo>
                  <a:pt x="84226" y="0"/>
                </a:lnTo>
                <a:lnTo>
                  <a:pt x="1444117" y="0"/>
                </a:lnTo>
                <a:lnTo>
                  <a:pt x="1476756" y="3810"/>
                </a:lnTo>
                <a:lnTo>
                  <a:pt x="1503553" y="14350"/>
                </a:lnTo>
                <a:lnTo>
                  <a:pt x="1521587" y="29845"/>
                </a:lnTo>
                <a:lnTo>
                  <a:pt x="1528318" y="48895"/>
                </a:lnTo>
                <a:lnTo>
                  <a:pt x="1528318" y="1026795"/>
                </a:lnTo>
                <a:lnTo>
                  <a:pt x="1521587" y="1045845"/>
                </a:lnTo>
                <a:lnTo>
                  <a:pt x="1503553" y="1061339"/>
                </a:lnTo>
                <a:lnTo>
                  <a:pt x="1476756" y="1071880"/>
                </a:lnTo>
                <a:lnTo>
                  <a:pt x="1444117" y="1075689"/>
                </a:lnTo>
                <a:close/>
              </a:path>
              <a:path w="1534795" h="4384675">
                <a:moveTo>
                  <a:pt x="1450213" y="4384154"/>
                </a:moveTo>
                <a:lnTo>
                  <a:pt x="90322" y="4384154"/>
                </a:lnTo>
                <a:lnTo>
                  <a:pt x="57607" y="4380293"/>
                </a:lnTo>
                <a:lnTo>
                  <a:pt x="30835" y="4369777"/>
                </a:lnTo>
                <a:lnTo>
                  <a:pt x="12738" y="4354220"/>
                </a:lnTo>
                <a:lnTo>
                  <a:pt x="6096" y="4335208"/>
                </a:lnTo>
                <a:lnTo>
                  <a:pt x="6096" y="3355924"/>
                </a:lnTo>
                <a:lnTo>
                  <a:pt x="12738" y="3336912"/>
                </a:lnTo>
                <a:lnTo>
                  <a:pt x="30835" y="3321354"/>
                </a:lnTo>
                <a:lnTo>
                  <a:pt x="57607" y="3310839"/>
                </a:lnTo>
                <a:lnTo>
                  <a:pt x="90322" y="3306978"/>
                </a:lnTo>
                <a:lnTo>
                  <a:pt x="1450213" y="3306978"/>
                </a:lnTo>
                <a:lnTo>
                  <a:pt x="1482852" y="3310839"/>
                </a:lnTo>
                <a:lnTo>
                  <a:pt x="1509649" y="3321354"/>
                </a:lnTo>
                <a:lnTo>
                  <a:pt x="1527683" y="3336912"/>
                </a:lnTo>
                <a:lnTo>
                  <a:pt x="1534414" y="3355924"/>
                </a:lnTo>
                <a:lnTo>
                  <a:pt x="1534414" y="4335208"/>
                </a:lnTo>
                <a:lnTo>
                  <a:pt x="1527683" y="4354220"/>
                </a:lnTo>
                <a:lnTo>
                  <a:pt x="1509649" y="4369777"/>
                </a:lnTo>
                <a:lnTo>
                  <a:pt x="1482852" y="4380293"/>
                </a:lnTo>
                <a:lnTo>
                  <a:pt x="1450213" y="4384154"/>
                </a:lnTo>
                <a:close/>
              </a:path>
              <a:path w="1534795" h="4384675">
                <a:moveTo>
                  <a:pt x="1444117" y="3289947"/>
                </a:moveTo>
                <a:lnTo>
                  <a:pt x="84226" y="3289947"/>
                </a:lnTo>
                <a:lnTo>
                  <a:pt x="51511" y="3286086"/>
                </a:lnTo>
                <a:lnTo>
                  <a:pt x="24739" y="3275584"/>
                </a:lnTo>
                <a:lnTo>
                  <a:pt x="6642" y="3259963"/>
                </a:lnTo>
                <a:lnTo>
                  <a:pt x="0" y="3241040"/>
                </a:lnTo>
                <a:lnTo>
                  <a:pt x="0" y="2261616"/>
                </a:lnTo>
                <a:lnTo>
                  <a:pt x="6642" y="2242693"/>
                </a:lnTo>
                <a:lnTo>
                  <a:pt x="24739" y="2227072"/>
                </a:lnTo>
                <a:lnTo>
                  <a:pt x="51511" y="2216531"/>
                </a:lnTo>
                <a:lnTo>
                  <a:pt x="84226" y="2212721"/>
                </a:lnTo>
                <a:lnTo>
                  <a:pt x="1444117" y="2212721"/>
                </a:lnTo>
                <a:lnTo>
                  <a:pt x="1476756" y="2216531"/>
                </a:lnTo>
                <a:lnTo>
                  <a:pt x="1503553" y="2227072"/>
                </a:lnTo>
                <a:lnTo>
                  <a:pt x="1521587" y="2242693"/>
                </a:lnTo>
                <a:lnTo>
                  <a:pt x="1528318" y="2261616"/>
                </a:lnTo>
                <a:lnTo>
                  <a:pt x="1528318" y="3241040"/>
                </a:lnTo>
                <a:lnTo>
                  <a:pt x="1521587" y="3259963"/>
                </a:lnTo>
                <a:lnTo>
                  <a:pt x="1503553" y="3275584"/>
                </a:lnTo>
                <a:lnTo>
                  <a:pt x="1476756" y="3286086"/>
                </a:lnTo>
                <a:lnTo>
                  <a:pt x="1444117" y="3289947"/>
                </a:lnTo>
                <a:close/>
              </a:path>
              <a:path w="1534795" h="4384675">
                <a:moveTo>
                  <a:pt x="1444117" y="2181987"/>
                </a:moveTo>
                <a:lnTo>
                  <a:pt x="84226" y="2181987"/>
                </a:lnTo>
                <a:lnTo>
                  <a:pt x="51511" y="2178050"/>
                </a:lnTo>
                <a:lnTo>
                  <a:pt x="24739" y="2167636"/>
                </a:lnTo>
                <a:lnTo>
                  <a:pt x="6642" y="2152142"/>
                </a:lnTo>
                <a:lnTo>
                  <a:pt x="0" y="2133219"/>
                </a:lnTo>
                <a:lnTo>
                  <a:pt x="0" y="1153795"/>
                </a:lnTo>
                <a:lnTo>
                  <a:pt x="6642" y="1134872"/>
                </a:lnTo>
                <a:lnTo>
                  <a:pt x="24739" y="1119251"/>
                </a:lnTo>
                <a:lnTo>
                  <a:pt x="51511" y="1108710"/>
                </a:lnTo>
                <a:lnTo>
                  <a:pt x="84226" y="1104900"/>
                </a:lnTo>
                <a:lnTo>
                  <a:pt x="1444117" y="1104900"/>
                </a:lnTo>
                <a:lnTo>
                  <a:pt x="1476756" y="1108710"/>
                </a:lnTo>
                <a:lnTo>
                  <a:pt x="1503553" y="1119251"/>
                </a:lnTo>
                <a:lnTo>
                  <a:pt x="1521587" y="1134872"/>
                </a:lnTo>
                <a:lnTo>
                  <a:pt x="1528318" y="1153795"/>
                </a:lnTo>
                <a:lnTo>
                  <a:pt x="1528318" y="2133219"/>
                </a:lnTo>
                <a:lnTo>
                  <a:pt x="1521587" y="2152142"/>
                </a:lnTo>
                <a:lnTo>
                  <a:pt x="1503553" y="2167636"/>
                </a:lnTo>
                <a:lnTo>
                  <a:pt x="1476756" y="2178050"/>
                </a:lnTo>
                <a:lnTo>
                  <a:pt x="1444117" y="21819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3">
            <a:extLst>
              <a:ext uri="{FF2B5EF4-FFF2-40B4-BE49-F238E27FC236}">
                <a16:creationId xmlns:a16="http://schemas.microsoft.com/office/drawing/2014/main" id="{0FEF0029-AFC6-E6EC-B03E-3E4998789736}"/>
              </a:ext>
            </a:extLst>
          </p:cNvPr>
          <p:cNvGrpSpPr/>
          <p:nvPr/>
        </p:nvGrpSpPr>
        <p:grpSpPr>
          <a:xfrm>
            <a:off x="10414" y="2540"/>
            <a:ext cx="2655062" cy="1072515"/>
            <a:chOff x="48767" y="0"/>
            <a:chExt cx="5413375" cy="1833245"/>
          </a:xfrm>
        </p:grpSpPr>
        <p:sp>
          <p:nvSpPr>
            <p:cNvPr id="86" name="object 4">
              <a:extLst>
                <a:ext uri="{FF2B5EF4-FFF2-40B4-BE49-F238E27FC236}">
                  <a16:creationId xmlns:a16="http://schemas.microsoft.com/office/drawing/2014/main" id="{E6FB9B3B-A4CA-0BB8-206C-FEA97EA902D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">
              <a:extLst>
                <a:ext uri="{FF2B5EF4-FFF2-40B4-BE49-F238E27FC236}">
                  <a16:creationId xmlns:a16="http://schemas.microsoft.com/office/drawing/2014/main" id="{AE4722F7-EF4C-48E8-2D83-513AC898FE05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68">
            <a:extLst>
              <a:ext uri="{FF2B5EF4-FFF2-40B4-BE49-F238E27FC236}">
                <a16:creationId xmlns:a16="http://schemas.microsoft.com/office/drawing/2014/main" id="{6B070158-3A10-B58B-768C-59F74A8E7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7585" y="-81484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403" y="2232482"/>
            <a:ext cx="7618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latin typeface="Verdana"/>
                <a:cs typeface="Verdana"/>
              </a:rPr>
              <a:t>Secretaria</a:t>
            </a:r>
            <a:r>
              <a:rPr sz="2000" b="1" u="sng" spc="-6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40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15" dirty="0">
                <a:latin typeface="Verdana"/>
                <a:cs typeface="Verdana"/>
              </a:rPr>
              <a:t> Agricultura,</a:t>
            </a:r>
            <a:r>
              <a:rPr sz="2000" b="1" u="sng" spc="-5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Desenvolvimento</a:t>
            </a:r>
            <a:endParaRPr sz="2000" b="1" u="sng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3444" y="2526258"/>
            <a:ext cx="5578856" cy="27030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48260" algn="ctr">
              <a:lnSpc>
                <a:spcPct val="154300"/>
              </a:lnSpc>
              <a:spcBef>
                <a:spcPts val="90"/>
              </a:spcBef>
            </a:pPr>
            <a:r>
              <a:rPr sz="2000" b="1" u="sng" spc="-15" dirty="0">
                <a:latin typeface="Verdana"/>
                <a:cs typeface="Verdana"/>
              </a:rPr>
              <a:t>Econômico,</a:t>
            </a:r>
            <a:r>
              <a:rPr sz="2000" b="1" u="sng" spc="-12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Pecuária</a:t>
            </a:r>
            <a:r>
              <a:rPr sz="2000" b="1" u="sng" spc="-8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e</a:t>
            </a:r>
            <a:r>
              <a:rPr sz="2000" b="1" u="sng" spc="-6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Abastecimento </a:t>
            </a:r>
            <a:r>
              <a:rPr sz="2000" b="1" u="sng" spc="-67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Rua </a:t>
            </a:r>
            <a:r>
              <a:rPr sz="2000" b="1" spc="-5" dirty="0">
                <a:latin typeface="Verdana"/>
                <a:cs typeface="Verdana"/>
              </a:rPr>
              <a:t>Presidente </a:t>
            </a:r>
            <a:r>
              <a:rPr sz="2000" b="1" spc="-20" dirty="0">
                <a:latin typeface="Verdana"/>
                <a:cs typeface="Verdana"/>
              </a:rPr>
              <a:t>Vargas, </a:t>
            </a:r>
            <a:r>
              <a:rPr sz="2000" b="1" spc="-5" dirty="0">
                <a:latin typeface="Verdana"/>
                <a:cs typeface="Verdana"/>
              </a:rPr>
              <a:t>212, </a:t>
            </a:r>
            <a:r>
              <a:rPr sz="2000" b="1" spc="-10" dirty="0">
                <a:latin typeface="Verdana"/>
                <a:cs typeface="Verdana"/>
              </a:rPr>
              <a:t>Centro, </a:t>
            </a:r>
            <a:r>
              <a:rPr sz="2000" b="1" spc="-5" dirty="0">
                <a:latin typeface="Verdana"/>
                <a:cs typeface="Verdana"/>
              </a:rPr>
              <a:t> Brumadinho/MG</a:t>
            </a:r>
            <a:r>
              <a:rPr sz="2000" b="1" spc="-114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-10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CEP</a:t>
            </a:r>
            <a:r>
              <a:rPr sz="2000" b="1" spc="-6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35.460-000</a:t>
            </a:r>
            <a:endParaRPr sz="20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2000" b="1" spc="-55" dirty="0">
                <a:latin typeface="Verdana"/>
                <a:cs typeface="Verdana"/>
              </a:rPr>
              <a:t>E-mail: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u="heavy" spc="-4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agrobruma@brumadinho.mg.gov.br</a:t>
            </a:r>
            <a:endParaRPr sz="2000" b="1" dirty="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1400"/>
              </a:spcBef>
            </a:pPr>
            <a:r>
              <a:rPr sz="1800" b="1" spc="-210" dirty="0">
                <a:latin typeface="Verdana"/>
                <a:cs typeface="Verdana"/>
              </a:rPr>
              <a:t>T</a:t>
            </a:r>
            <a:r>
              <a:rPr sz="1800" b="1" spc="-2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l</a:t>
            </a:r>
            <a:r>
              <a:rPr sz="1800" b="1" spc="-20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f</a:t>
            </a:r>
            <a:r>
              <a:rPr sz="1800" b="1" spc="-15" dirty="0">
                <a:latin typeface="Verdana"/>
                <a:cs typeface="Verdana"/>
              </a:rPr>
              <a:t>on</a:t>
            </a:r>
            <a:r>
              <a:rPr sz="1800" b="1" spc="-20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-130" dirty="0">
                <a:latin typeface="Verdana"/>
                <a:cs typeface="Verdana"/>
              </a:rPr>
              <a:t> </a:t>
            </a:r>
            <a:r>
              <a:rPr sz="1800" b="1" spc="-40" dirty="0">
                <a:latin typeface="Verdana"/>
                <a:cs typeface="Verdana"/>
              </a:rPr>
              <a:t>(</a:t>
            </a:r>
            <a:r>
              <a:rPr sz="1800" b="1" spc="-45" dirty="0">
                <a:latin typeface="Verdana"/>
                <a:cs typeface="Verdana"/>
              </a:rPr>
              <a:t>31</a:t>
            </a:r>
            <a:r>
              <a:rPr sz="1800" b="1" dirty="0">
                <a:latin typeface="Verdana"/>
                <a:cs typeface="Verdana"/>
              </a:rPr>
              <a:t>)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spc="-45" dirty="0">
                <a:latin typeface="Verdana"/>
                <a:cs typeface="Verdana"/>
              </a:rPr>
              <a:t>997</a:t>
            </a:r>
            <a:r>
              <a:rPr sz="1800" b="1" spc="-30" dirty="0">
                <a:latin typeface="Verdana"/>
                <a:cs typeface="Verdana"/>
              </a:rPr>
              <a:t>3</a:t>
            </a:r>
            <a:r>
              <a:rPr sz="1800" b="1" spc="-20" dirty="0">
                <a:latin typeface="Verdana"/>
                <a:cs typeface="Verdana"/>
              </a:rPr>
              <a:t>4</a:t>
            </a:r>
            <a:r>
              <a:rPr sz="1800" b="1" spc="-30" dirty="0">
                <a:latin typeface="Verdana"/>
                <a:cs typeface="Verdana"/>
              </a:rPr>
              <a:t>-8</a:t>
            </a:r>
            <a:r>
              <a:rPr sz="1800" b="1" spc="-20" dirty="0">
                <a:latin typeface="Verdana"/>
                <a:cs typeface="Verdana"/>
              </a:rPr>
              <a:t>2</a:t>
            </a:r>
            <a:r>
              <a:rPr sz="1800" b="1" spc="-30" dirty="0">
                <a:latin typeface="Verdana"/>
                <a:cs typeface="Verdana"/>
              </a:rPr>
              <a:t>9</a:t>
            </a:r>
            <a:r>
              <a:rPr sz="1800" b="1" dirty="0">
                <a:latin typeface="Verdana"/>
                <a:cs typeface="Verdana"/>
              </a:rPr>
              <a:t>0</a:t>
            </a:r>
            <a:r>
              <a:rPr lang="pt-BR" sz="1800" b="1" dirty="0">
                <a:latin typeface="Verdana"/>
                <a:cs typeface="Verdana"/>
              </a:rPr>
              <a:t> / </a:t>
            </a:r>
            <a:r>
              <a:rPr lang="pt-BR" sz="2000" b="1" dirty="0"/>
              <a:t>3987-0291</a:t>
            </a:r>
            <a:endParaRPr sz="2000" b="1" dirty="0">
              <a:latin typeface="Verdana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3976E3C5-674F-C1F6-8A1E-FD489663AC53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A1A4F5D-E68C-8D97-C2BA-2D49DB5AE7C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DE9D2C2-D897-9EE3-BCCE-CA43A67C589B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3E68E2E8-B918-FB0F-E90C-C483B3DE645A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863D9BD9-4290-77C5-90E8-BC8DE0889BD4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2794CB53-AD34-F366-549A-FA164CF5A840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D644A304-6706-1134-85C5-6C4966B66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616879"/>
            <a:ext cx="929957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DESENVOLVIMENTO</a:t>
            </a:r>
            <a:r>
              <a:rPr sz="2400" spc="1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chemeClr val="tx1"/>
                </a:solidFill>
                <a:latin typeface="Verdana"/>
                <a:cs typeface="Verdana"/>
              </a:rPr>
              <a:t>ECONÔMICO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99BA88D-77AF-4CA9-9BB0-9802A826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470505"/>
            <a:ext cx="7463790" cy="13681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54300"/>
              </a:lnSpc>
              <a:spcBef>
                <a:spcPts val="90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6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4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15" dirty="0">
                <a:latin typeface="Verdana"/>
                <a:cs typeface="Verdana"/>
              </a:rPr>
              <a:t> Desenvolvimento</a:t>
            </a:r>
            <a:r>
              <a:rPr sz="2000" b="1" u="sng" spc="-5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Econômico </a:t>
            </a:r>
            <a:r>
              <a:rPr sz="2000" b="1" u="sng" spc="-67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Rua </a:t>
            </a:r>
            <a:r>
              <a:rPr sz="2000" b="1" dirty="0">
                <a:latin typeface="Verdana"/>
                <a:cs typeface="Verdana"/>
              </a:rPr>
              <a:t>Donatila Henriques </a:t>
            </a:r>
            <a:r>
              <a:rPr sz="2000" b="1" spc="-5" dirty="0">
                <a:latin typeface="Verdana"/>
                <a:cs typeface="Verdana"/>
              </a:rPr>
              <a:t>da </a:t>
            </a:r>
            <a:r>
              <a:rPr sz="2000" b="1" spc="-10" dirty="0">
                <a:latin typeface="Verdana"/>
                <a:cs typeface="Verdana"/>
              </a:rPr>
              <a:t>Silva, </a:t>
            </a:r>
            <a:r>
              <a:rPr sz="2000" b="1" spc="-5" dirty="0">
                <a:latin typeface="Verdana"/>
                <a:cs typeface="Verdana"/>
              </a:rPr>
              <a:t>227, </a:t>
            </a:r>
            <a:r>
              <a:rPr sz="2000" b="1" spc="-15" dirty="0">
                <a:latin typeface="Verdana"/>
                <a:cs typeface="Verdana"/>
              </a:rPr>
              <a:t>Lourdes, 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Brumadinho/MG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spc="5" dirty="0">
                <a:latin typeface="Verdana"/>
                <a:cs typeface="Verdana"/>
              </a:rPr>
              <a:t>CEP</a:t>
            </a:r>
            <a:r>
              <a:rPr sz="2000" b="1" spc="-5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35.460-000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073910" y="3906240"/>
            <a:ext cx="6545579" cy="169982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295"/>
              </a:spcBef>
              <a:buNone/>
            </a:pPr>
            <a:r>
              <a:rPr b="1" spc="-55" dirty="0">
                <a:solidFill>
                  <a:schemeClr val="tx1"/>
                </a:solidFill>
              </a:rPr>
              <a:t>E-mail: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b="1" u="heavy" spc="-40" dirty="0">
                <a:solidFill>
                  <a:schemeClr val="tx1"/>
                </a:solidFill>
                <a:uFill>
                  <a:solidFill>
                    <a:srgbClr val="3C6245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desenvolvimentoeconomico@brumadinho.mg.gov.br</a:t>
            </a: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None/>
            </a:pPr>
            <a:r>
              <a:rPr sz="1800" b="1" spc="-210" dirty="0">
                <a:solidFill>
                  <a:schemeClr val="tx1"/>
                </a:solidFill>
              </a:rPr>
              <a:t>T</a:t>
            </a:r>
            <a:r>
              <a:rPr sz="1800" b="1" spc="-20" dirty="0">
                <a:solidFill>
                  <a:schemeClr val="tx1"/>
                </a:solidFill>
              </a:rPr>
              <a:t>e</a:t>
            </a:r>
            <a:r>
              <a:rPr sz="1800" b="1" spc="-5" dirty="0">
                <a:solidFill>
                  <a:schemeClr val="tx1"/>
                </a:solidFill>
              </a:rPr>
              <a:t>l</a:t>
            </a:r>
            <a:r>
              <a:rPr sz="1800" b="1" spc="-20" dirty="0">
                <a:solidFill>
                  <a:schemeClr val="tx1"/>
                </a:solidFill>
              </a:rPr>
              <a:t>e</a:t>
            </a:r>
            <a:r>
              <a:rPr sz="1800" b="1" spc="-10" dirty="0">
                <a:solidFill>
                  <a:schemeClr val="tx1"/>
                </a:solidFill>
              </a:rPr>
              <a:t>f</a:t>
            </a:r>
            <a:r>
              <a:rPr sz="1800" b="1" spc="-15" dirty="0">
                <a:solidFill>
                  <a:schemeClr val="tx1"/>
                </a:solidFill>
              </a:rPr>
              <a:t>on</a:t>
            </a:r>
            <a:r>
              <a:rPr sz="1800" b="1" spc="-20" dirty="0">
                <a:solidFill>
                  <a:schemeClr val="tx1"/>
                </a:solidFill>
              </a:rPr>
              <a:t>e</a:t>
            </a:r>
            <a:r>
              <a:rPr sz="1800" b="1" dirty="0">
                <a:solidFill>
                  <a:schemeClr val="tx1"/>
                </a:solidFill>
              </a:rPr>
              <a:t>:</a:t>
            </a:r>
            <a:r>
              <a:rPr sz="1800" b="1" spc="-130" dirty="0">
                <a:solidFill>
                  <a:schemeClr val="tx1"/>
                </a:solidFill>
              </a:rPr>
              <a:t> </a:t>
            </a:r>
            <a:r>
              <a:rPr sz="1800" b="1" spc="-40" dirty="0">
                <a:solidFill>
                  <a:schemeClr val="tx1"/>
                </a:solidFill>
              </a:rPr>
              <a:t>(</a:t>
            </a:r>
            <a:r>
              <a:rPr sz="1800" b="1" spc="-45" dirty="0">
                <a:solidFill>
                  <a:schemeClr val="tx1"/>
                </a:solidFill>
              </a:rPr>
              <a:t>31</a:t>
            </a:r>
            <a:r>
              <a:rPr sz="1800" b="1" dirty="0">
                <a:solidFill>
                  <a:schemeClr val="tx1"/>
                </a:solidFill>
              </a:rPr>
              <a:t>)</a:t>
            </a:r>
            <a:r>
              <a:rPr sz="1800" b="1" spc="-25" dirty="0">
                <a:solidFill>
                  <a:schemeClr val="tx1"/>
                </a:solidFill>
              </a:rPr>
              <a:t> </a:t>
            </a:r>
            <a:r>
              <a:rPr sz="1800" b="1" spc="-45" dirty="0">
                <a:solidFill>
                  <a:schemeClr val="tx1"/>
                </a:solidFill>
              </a:rPr>
              <a:t>972</a:t>
            </a:r>
            <a:r>
              <a:rPr sz="1800" b="1" spc="-30" dirty="0">
                <a:solidFill>
                  <a:schemeClr val="tx1"/>
                </a:solidFill>
              </a:rPr>
              <a:t>2</a:t>
            </a:r>
            <a:r>
              <a:rPr sz="1800" b="1" spc="-25" dirty="0">
                <a:solidFill>
                  <a:schemeClr val="tx1"/>
                </a:solidFill>
              </a:rPr>
              <a:t>2</a:t>
            </a:r>
            <a:r>
              <a:rPr sz="1800" b="1" spc="-30" dirty="0">
                <a:solidFill>
                  <a:schemeClr val="tx1"/>
                </a:solidFill>
              </a:rPr>
              <a:t>-6</a:t>
            </a:r>
            <a:r>
              <a:rPr sz="1800" b="1" spc="-20" dirty="0">
                <a:solidFill>
                  <a:schemeClr val="tx1"/>
                </a:solidFill>
              </a:rPr>
              <a:t>3</a:t>
            </a:r>
            <a:r>
              <a:rPr sz="1800" b="1" spc="-30" dirty="0">
                <a:solidFill>
                  <a:schemeClr val="tx1"/>
                </a:solidFill>
              </a:rPr>
              <a:t>5</a:t>
            </a:r>
            <a:r>
              <a:rPr sz="18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052C1EDD-9F0E-E56D-70CD-68AB471BF58E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EDC856D2-2FA4-003A-365E-1D74902BD0B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0E419ED-C456-029C-38DF-0A2F01560BA8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8A30A045-E57F-DA5A-2F8C-8319C05EF567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C65AA96-E192-25F3-7D8B-B785AA1F0421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6D5BF7D-6C1F-732B-08ED-A22B99E24FAF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8DBE7B24-5539-68BB-03BF-F38C80A8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035" y="3343365"/>
            <a:ext cx="854837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2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200" spc="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2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DESENVOLVIMENTO</a:t>
            </a:r>
            <a:r>
              <a:rPr sz="2200" spc="1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45" dirty="0">
                <a:solidFill>
                  <a:schemeClr val="tx1"/>
                </a:solidFill>
                <a:latin typeface="Verdana"/>
                <a:cs typeface="Verdana"/>
              </a:rPr>
              <a:t>SOCIAL</a:t>
            </a:r>
            <a:endParaRPr sz="2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AA807CD8-0FE0-CEE5-4E6E-E31D1961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855" y="1953768"/>
            <a:ext cx="887094" cy="3284220"/>
          </a:xfrm>
          <a:custGeom>
            <a:avLst/>
            <a:gdLst/>
            <a:ahLst/>
            <a:cxnLst/>
            <a:rect l="l" t="t" r="r" b="b"/>
            <a:pathLst>
              <a:path w="887095" h="3284220">
                <a:moveTo>
                  <a:pt x="838199" y="1074165"/>
                </a:moveTo>
                <a:lnTo>
                  <a:pt x="48894" y="1074165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10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10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3810"/>
                </a:lnTo>
                <a:lnTo>
                  <a:pt x="872617" y="14350"/>
                </a:lnTo>
                <a:lnTo>
                  <a:pt x="883157" y="29845"/>
                </a:lnTo>
                <a:lnTo>
                  <a:pt x="886968" y="48768"/>
                </a:lnTo>
                <a:lnTo>
                  <a:pt x="886968" y="1025398"/>
                </a:lnTo>
                <a:lnTo>
                  <a:pt x="883157" y="1044321"/>
                </a:lnTo>
                <a:lnTo>
                  <a:pt x="872617" y="1059814"/>
                </a:lnTo>
                <a:lnTo>
                  <a:pt x="857122" y="1070356"/>
                </a:lnTo>
                <a:lnTo>
                  <a:pt x="838199" y="1074165"/>
                </a:lnTo>
                <a:close/>
              </a:path>
              <a:path w="887095" h="3284220">
                <a:moveTo>
                  <a:pt x="838199" y="2166874"/>
                </a:moveTo>
                <a:lnTo>
                  <a:pt x="48894" y="2166874"/>
                </a:lnTo>
                <a:lnTo>
                  <a:pt x="29844" y="2163064"/>
                </a:lnTo>
                <a:lnTo>
                  <a:pt x="14350" y="2152904"/>
                </a:lnTo>
                <a:lnTo>
                  <a:pt x="3810" y="2137791"/>
                </a:lnTo>
                <a:lnTo>
                  <a:pt x="0" y="2119249"/>
                </a:lnTo>
                <a:lnTo>
                  <a:pt x="0" y="1166240"/>
                </a:lnTo>
                <a:lnTo>
                  <a:pt x="3810" y="1147699"/>
                </a:lnTo>
                <a:lnTo>
                  <a:pt x="14350" y="1132586"/>
                </a:lnTo>
                <a:lnTo>
                  <a:pt x="29844" y="1122426"/>
                </a:lnTo>
                <a:lnTo>
                  <a:pt x="48894" y="1118615"/>
                </a:lnTo>
                <a:lnTo>
                  <a:pt x="838199" y="1118615"/>
                </a:lnTo>
                <a:lnTo>
                  <a:pt x="857122" y="1122426"/>
                </a:lnTo>
                <a:lnTo>
                  <a:pt x="872617" y="1132586"/>
                </a:lnTo>
                <a:lnTo>
                  <a:pt x="883157" y="1147699"/>
                </a:lnTo>
                <a:lnTo>
                  <a:pt x="886968" y="1166240"/>
                </a:lnTo>
                <a:lnTo>
                  <a:pt x="886968" y="2119249"/>
                </a:lnTo>
                <a:lnTo>
                  <a:pt x="883157" y="2137791"/>
                </a:lnTo>
                <a:lnTo>
                  <a:pt x="872617" y="2152904"/>
                </a:lnTo>
                <a:lnTo>
                  <a:pt x="857122" y="2163064"/>
                </a:lnTo>
                <a:lnTo>
                  <a:pt x="838199" y="2166874"/>
                </a:lnTo>
                <a:close/>
              </a:path>
              <a:path w="887095" h="3284220">
                <a:moveTo>
                  <a:pt x="838199" y="3283966"/>
                </a:moveTo>
                <a:lnTo>
                  <a:pt x="48894" y="3283966"/>
                </a:lnTo>
                <a:lnTo>
                  <a:pt x="29844" y="3280155"/>
                </a:lnTo>
                <a:lnTo>
                  <a:pt x="14350" y="3269615"/>
                </a:lnTo>
                <a:lnTo>
                  <a:pt x="3810" y="3254121"/>
                </a:lnTo>
                <a:lnTo>
                  <a:pt x="0" y="3235071"/>
                </a:lnTo>
                <a:lnTo>
                  <a:pt x="0" y="2257171"/>
                </a:lnTo>
                <a:lnTo>
                  <a:pt x="3810" y="2238121"/>
                </a:lnTo>
                <a:lnTo>
                  <a:pt x="14350" y="2222627"/>
                </a:lnTo>
                <a:lnTo>
                  <a:pt x="29844" y="2212086"/>
                </a:lnTo>
                <a:lnTo>
                  <a:pt x="48894" y="2208276"/>
                </a:lnTo>
                <a:lnTo>
                  <a:pt x="838199" y="2208276"/>
                </a:lnTo>
                <a:lnTo>
                  <a:pt x="857122" y="2212086"/>
                </a:lnTo>
                <a:lnTo>
                  <a:pt x="872617" y="2222627"/>
                </a:lnTo>
                <a:lnTo>
                  <a:pt x="883157" y="2238121"/>
                </a:lnTo>
                <a:lnTo>
                  <a:pt x="886968" y="2257171"/>
                </a:lnTo>
                <a:lnTo>
                  <a:pt x="886968" y="3235071"/>
                </a:lnTo>
                <a:lnTo>
                  <a:pt x="883157" y="3254121"/>
                </a:lnTo>
                <a:lnTo>
                  <a:pt x="872617" y="3269615"/>
                </a:lnTo>
                <a:lnTo>
                  <a:pt x="857122" y="3280155"/>
                </a:lnTo>
                <a:lnTo>
                  <a:pt x="838199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5959" y="1953768"/>
            <a:ext cx="1005840" cy="1074420"/>
          </a:xfrm>
          <a:custGeom>
            <a:avLst/>
            <a:gdLst/>
            <a:ahLst/>
            <a:cxnLst/>
            <a:rect l="l" t="t" r="r" b="b"/>
            <a:pathLst>
              <a:path w="1005840" h="1074420">
                <a:moveTo>
                  <a:pt x="953008" y="1074165"/>
                </a:moveTo>
                <a:lnTo>
                  <a:pt x="52324" y="1074165"/>
                </a:lnTo>
                <a:lnTo>
                  <a:pt x="32003" y="1070102"/>
                </a:lnTo>
                <a:lnTo>
                  <a:pt x="15366" y="1058926"/>
                </a:lnTo>
                <a:lnTo>
                  <a:pt x="4063" y="1042543"/>
                </a:lnTo>
                <a:lnTo>
                  <a:pt x="0" y="1022476"/>
                </a:lnTo>
                <a:lnTo>
                  <a:pt x="0" y="51688"/>
                </a:lnTo>
                <a:lnTo>
                  <a:pt x="4063" y="31623"/>
                </a:lnTo>
                <a:lnTo>
                  <a:pt x="15366" y="15239"/>
                </a:lnTo>
                <a:lnTo>
                  <a:pt x="32003" y="4063"/>
                </a:lnTo>
                <a:lnTo>
                  <a:pt x="52324" y="0"/>
                </a:lnTo>
                <a:lnTo>
                  <a:pt x="953008" y="0"/>
                </a:lnTo>
                <a:lnTo>
                  <a:pt x="973328" y="4063"/>
                </a:lnTo>
                <a:lnTo>
                  <a:pt x="989964" y="15239"/>
                </a:lnTo>
                <a:lnTo>
                  <a:pt x="1001140" y="31623"/>
                </a:lnTo>
                <a:lnTo>
                  <a:pt x="1005332" y="51688"/>
                </a:lnTo>
                <a:lnTo>
                  <a:pt x="1005332" y="1022476"/>
                </a:lnTo>
                <a:lnTo>
                  <a:pt x="1001140" y="1042543"/>
                </a:lnTo>
                <a:lnTo>
                  <a:pt x="989964" y="1058926"/>
                </a:lnTo>
                <a:lnTo>
                  <a:pt x="973328" y="1070102"/>
                </a:lnTo>
                <a:lnTo>
                  <a:pt x="953008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5959" y="3076956"/>
            <a:ext cx="1005840" cy="2160905"/>
          </a:xfrm>
          <a:custGeom>
            <a:avLst/>
            <a:gdLst/>
            <a:ahLst/>
            <a:cxnLst/>
            <a:rect l="l" t="t" r="r" b="b"/>
            <a:pathLst>
              <a:path w="1005840" h="2160904">
                <a:moveTo>
                  <a:pt x="953008" y="1048258"/>
                </a:moveTo>
                <a:lnTo>
                  <a:pt x="52324" y="1048258"/>
                </a:lnTo>
                <a:lnTo>
                  <a:pt x="32003" y="1044321"/>
                </a:lnTo>
                <a:lnTo>
                  <a:pt x="15366" y="1033399"/>
                </a:lnTo>
                <a:lnTo>
                  <a:pt x="4063" y="1017397"/>
                </a:lnTo>
                <a:lnTo>
                  <a:pt x="0" y="997838"/>
                </a:lnTo>
                <a:lnTo>
                  <a:pt x="0" y="50419"/>
                </a:lnTo>
                <a:lnTo>
                  <a:pt x="4063" y="30861"/>
                </a:lnTo>
                <a:lnTo>
                  <a:pt x="15366" y="14859"/>
                </a:lnTo>
                <a:lnTo>
                  <a:pt x="32003" y="3937"/>
                </a:lnTo>
                <a:lnTo>
                  <a:pt x="52324" y="0"/>
                </a:lnTo>
                <a:lnTo>
                  <a:pt x="953008" y="0"/>
                </a:lnTo>
                <a:lnTo>
                  <a:pt x="973328" y="3937"/>
                </a:lnTo>
                <a:lnTo>
                  <a:pt x="989964" y="14859"/>
                </a:lnTo>
                <a:lnTo>
                  <a:pt x="1001140" y="30861"/>
                </a:lnTo>
                <a:lnTo>
                  <a:pt x="1005332" y="50419"/>
                </a:lnTo>
                <a:lnTo>
                  <a:pt x="1005332" y="997838"/>
                </a:lnTo>
                <a:lnTo>
                  <a:pt x="1001140" y="1017397"/>
                </a:lnTo>
                <a:lnTo>
                  <a:pt x="989964" y="1033399"/>
                </a:lnTo>
                <a:lnTo>
                  <a:pt x="973328" y="1044321"/>
                </a:lnTo>
                <a:lnTo>
                  <a:pt x="953008" y="1048258"/>
                </a:lnTo>
                <a:close/>
              </a:path>
              <a:path w="1005840" h="2160904">
                <a:moveTo>
                  <a:pt x="953008" y="2160905"/>
                </a:moveTo>
                <a:lnTo>
                  <a:pt x="52324" y="2160905"/>
                </a:lnTo>
                <a:lnTo>
                  <a:pt x="32003" y="2156841"/>
                </a:lnTo>
                <a:lnTo>
                  <a:pt x="15366" y="2145665"/>
                </a:lnTo>
                <a:lnTo>
                  <a:pt x="4063" y="2129155"/>
                </a:lnTo>
                <a:lnTo>
                  <a:pt x="0" y="2109089"/>
                </a:lnTo>
                <a:lnTo>
                  <a:pt x="0" y="1137031"/>
                </a:lnTo>
                <a:lnTo>
                  <a:pt x="4063" y="1116838"/>
                </a:lnTo>
                <a:lnTo>
                  <a:pt x="15366" y="1100327"/>
                </a:lnTo>
                <a:lnTo>
                  <a:pt x="32003" y="1089278"/>
                </a:lnTo>
                <a:lnTo>
                  <a:pt x="52324" y="1085214"/>
                </a:lnTo>
                <a:lnTo>
                  <a:pt x="953008" y="1085214"/>
                </a:lnTo>
                <a:lnTo>
                  <a:pt x="973328" y="1089278"/>
                </a:lnTo>
                <a:lnTo>
                  <a:pt x="989964" y="1100327"/>
                </a:lnTo>
                <a:lnTo>
                  <a:pt x="1001140" y="1116838"/>
                </a:lnTo>
                <a:lnTo>
                  <a:pt x="1005332" y="1137031"/>
                </a:lnTo>
                <a:lnTo>
                  <a:pt x="1005332" y="2109089"/>
                </a:lnTo>
                <a:lnTo>
                  <a:pt x="1001140" y="2129155"/>
                </a:lnTo>
                <a:lnTo>
                  <a:pt x="989964" y="2145665"/>
                </a:lnTo>
                <a:lnTo>
                  <a:pt x="973328" y="2156841"/>
                </a:lnTo>
                <a:lnTo>
                  <a:pt x="953008" y="216090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1953768"/>
            <a:ext cx="1144270" cy="1074420"/>
          </a:xfrm>
          <a:custGeom>
            <a:avLst/>
            <a:gdLst/>
            <a:ahLst/>
            <a:cxnLst/>
            <a:rect l="l" t="t" r="r" b="b"/>
            <a:pathLst>
              <a:path w="1144270" h="1074420">
                <a:moveTo>
                  <a:pt x="1085850" y="1074165"/>
                </a:moveTo>
                <a:lnTo>
                  <a:pt x="58292" y="1074165"/>
                </a:lnTo>
                <a:lnTo>
                  <a:pt x="35686" y="1069975"/>
                </a:lnTo>
                <a:lnTo>
                  <a:pt x="17144" y="1058672"/>
                </a:lnTo>
                <a:lnTo>
                  <a:pt x="4572" y="1041908"/>
                </a:lnTo>
                <a:lnTo>
                  <a:pt x="0" y="1021334"/>
                </a:lnTo>
                <a:lnTo>
                  <a:pt x="0" y="52832"/>
                </a:lnTo>
                <a:lnTo>
                  <a:pt x="4572" y="32258"/>
                </a:lnTo>
                <a:lnTo>
                  <a:pt x="17144" y="15494"/>
                </a:lnTo>
                <a:lnTo>
                  <a:pt x="35686" y="4190"/>
                </a:lnTo>
                <a:lnTo>
                  <a:pt x="58292" y="0"/>
                </a:lnTo>
                <a:lnTo>
                  <a:pt x="1085850" y="0"/>
                </a:lnTo>
                <a:lnTo>
                  <a:pt x="1108455" y="4190"/>
                </a:lnTo>
                <a:lnTo>
                  <a:pt x="1126998" y="15494"/>
                </a:lnTo>
                <a:lnTo>
                  <a:pt x="1139570" y="32258"/>
                </a:lnTo>
                <a:lnTo>
                  <a:pt x="1144142" y="52832"/>
                </a:lnTo>
                <a:lnTo>
                  <a:pt x="1144142" y="1021334"/>
                </a:lnTo>
                <a:lnTo>
                  <a:pt x="1139570" y="1041908"/>
                </a:lnTo>
                <a:lnTo>
                  <a:pt x="1126998" y="1058672"/>
                </a:lnTo>
                <a:lnTo>
                  <a:pt x="1108455" y="1069975"/>
                </a:lnTo>
                <a:lnTo>
                  <a:pt x="1085850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0380" y="3076956"/>
            <a:ext cx="1127760" cy="1033144"/>
          </a:xfrm>
          <a:custGeom>
            <a:avLst/>
            <a:gdLst/>
            <a:ahLst/>
            <a:cxnLst/>
            <a:rect l="l" t="t" r="r" b="b"/>
            <a:pathLst>
              <a:path w="1127759" h="1033145">
                <a:moveTo>
                  <a:pt x="1070355" y="1033145"/>
                </a:moveTo>
                <a:lnTo>
                  <a:pt x="57403" y="1033145"/>
                </a:lnTo>
                <a:lnTo>
                  <a:pt x="35178" y="1029208"/>
                </a:lnTo>
                <a:lnTo>
                  <a:pt x="16891" y="1018286"/>
                </a:lnTo>
                <a:lnTo>
                  <a:pt x="4572" y="1002030"/>
                </a:lnTo>
                <a:lnTo>
                  <a:pt x="0" y="982345"/>
                </a:lnTo>
                <a:lnTo>
                  <a:pt x="0" y="50800"/>
                </a:lnTo>
                <a:lnTo>
                  <a:pt x="4572" y="31114"/>
                </a:lnTo>
                <a:lnTo>
                  <a:pt x="16891" y="14986"/>
                </a:lnTo>
                <a:lnTo>
                  <a:pt x="35178" y="4063"/>
                </a:lnTo>
                <a:lnTo>
                  <a:pt x="57403" y="0"/>
                </a:lnTo>
                <a:lnTo>
                  <a:pt x="1070355" y="0"/>
                </a:lnTo>
                <a:lnTo>
                  <a:pt x="1092580" y="4063"/>
                </a:lnTo>
                <a:lnTo>
                  <a:pt x="1110869" y="14986"/>
                </a:lnTo>
                <a:lnTo>
                  <a:pt x="1123188" y="31114"/>
                </a:lnTo>
                <a:lnTo>
                  <a:pt x="1127760" y="50800"/>
                </a:lnTo>
                <a:lnTo>
                  <a:pt x="1127760" y="982345"/>
                </a:lnTo>
                <a:lnTo>
                  <a:pt x="1123188" y="1002030"/>
                </a:lnTo>
                <a:lnTo>
                  <a:pt x="1110869" y="1018286"/>
                </a:lnTo>
                <a:lnTo>
                  <a:pt x="1092580" y="1029208"/>
                </a:lnTo>
                <a:lnTo>
                  <a:pt x="1070355" y="10331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5807" y="4162044"/>
            <a:ext cx="1132205" cy="1076325"/>
          </a:xfrm>
          <a:custGeom>
            <a:avLst/>
            <a:gdLst/>
            <a:ahLst/>
            <a:cxnLst/>
            <a:rect l="l" t="t" r="r" b="b"/>
            <a:pathLst>
              <a:path w="1132204" h="1076325">
                <a:moveTo>
                  <a:pt x="1074166" y="1075944"/>
                </a:moveTo>
                <a:lnTo>
                  <a:pt x="57658" y="1075944"/>
                </a:lnTo>
                <a:lnTo>
                  <a:pt x="35306" y="1071753"/>
                </a:lnTo>
                <a:lnTo>
                  <a:pt x="16891" y="1060450"/>
                </a:lnTo>
                <a:lnTo>
                  <a:pt x="4572" y="1043559"/>
                </a:lnTo>
                <a:lnTo>
                  <a:pt x="0" y="1022985"/>
                </a:lnTo>
                <a:lnTo>
                  <a:pt x="0" y="52959"/>
                </a:lnTo>
                <a:lnTo>
                  <a:pt x="4572" y="32385"/>
                </a:lnTo>
                <a:lnTo>
                  <a:pt x="16891" y="15494"/>
                </a:lnTo>
                <a:lnTo>
                  <a:pt x="35306" y="4190"/>
                </a:lnTo>
                <a:lnTo>
                  <a:pt x="57658" y="0"/>
                </a:lnTo>
                <a:lnTo>
                  <a:pt x="1074166" y="0"/>
                </a:lnTo>
                <a:lnTo>
                  <a:pt x="1096518" y="4190"/>
                </a:lnTo>
                <a:lnTo>
                  <a:pt x="1114933" y="15494"/>
                </a:lnTo>
                <a:lnTo>
                  <a:pt x="1127252" y="32385"/>
                </a:lnTo>
                <a:lnTo>
                  <a:pt x="1131824" y="52959"/>
                </a:lnTo>
                <a:lnTo>
                  <a:pt x="1131824" y="1022985"/>
                </a:lnTo>
                <a:lnTo>
                  <a:pt x="1127252" y="1043559"/>
                </a:lnTo>
                <a:lnTo>
                  <a:pt x="1114933" y="1060450"/>
                </a:lnTo>
                <a:lnTo>
                  <a:pt x="1096518" y="1071753"/>
                </a:lnTo>
                <a:lnTo>
                  <a:pt x="1074166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2816" y="1953768"/>
            <a:ext cx="2459990" cy="1074420"/>
          </a:xfrm>
          <a:custGeom>
            <a:avLst/>
            <a:gdLst/>
            <a:ahLst/>
            <a:cxnLst/>
            <a:rect l="l" t="t" r="r" b="b"/>
            <a:pathLst>
              <a:path w="2459990" h="1074420">
                <a:moveTo>
                  <a:pt x="2378582" y="1074165"/>
                </a:moveTo>
                <a:lnTo>
                  <a:pt x="80899" y="1074165"/>
                </a:lnTo>
                <a:lnTo>
                  <a:pt x="49529" y="1067689"/>
                </a:lnTo>
                <a:lnTo>
                  <a:pt x="23749" y="1050163"/>
                </a:lnTo>
                <a:lnTo>
                  <a:pt x="6350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350" y="50037"/>
                </a:lnTo>
                <a:lnTo>
                  <a:pt x="23749" y="24002"/>
                </a:lnTo>
                <a:lnTo>
                  <a:pt x="49529" y="6476"/>
                </a:lnTo>
                <a:lnTo>
                  <a:pt x="80899" y="0"/>
                </a:lnTo>
                <a:lnTo>
                  <a:pt x="2378582" y="0"/>
                </a:lnTo>
                <a:lnTo>
                  <a:pt x="2409952" y="6476"/>
                </a:lnTo>
                <a:lnTo>
                  <a:pt x="2435732" y="24002"/>
                </a:lnTo>
                <a:lnTo>
                  <a:pt x="2453131" y="50037"/>
                </a:lnTo>
                <a:lnTo>
                  <a:pt x="2459481" y="81787"/>
                </a:lnTo>
                <a:lnTo>
                  <a:pt x="2459481" y="992377"/>
                </a:lnTo>
                <a:lnTo>
                  <a:pt x="2453131" y="1024127"/>
                </a:lnTo>
                <a:lnTo>
                  <a:pt x="2435732" y="1050163"/>
                </a:lnTo>
                <a:lnTo>
                  <a:pt x="2409952" y="1067689"/>
                </a:lnTo>
                <a:lnTo>
                  <a:pt x="2378582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719" y="3076956"/>
            <a:ext cx="2465705" cy="1019175"/>
          </a:xfrm>
          <a:custGeom>
            <a:avLst/>
            <a:gdLst/>
            <a:ahLst/>
            <a:cxnLst/>
            <a:rect l="l" t="t" r="r" b="b"/>
            <a:pathLst>
              <a:path w="2465704" h="1019175">
                <a:moveTo>
                  <a:pt x="2384171" y="1019048"/>
                </a:moveTo>
                <a:lnTo>
                  <a:pt x="81025" y="1019048"/>
                </a:lnTo>
                <a:lnTo>
                  <a:pt x="49656" y="1012951"/>
                </a:lnTo>
                <a:lnTo>
                  <a:pt x="23875" y="996314"/>
                </a:lnTo>
                <a:lnTo>
                  <a:pt x="6350" y="971550"/>
                </a:lnTo>
                <a:lnTo>
                  <a:pt x="0" y="941451"/>
                </a:lnTo>
                <a:lnTo>
                  <a:pt x="0" y="77597"/>
                </a:lnTo>
                <a:lnTo>
                  <a:pt x="6350" y="47498"/>
                </a:lnTo>
                <a:lnTo>
                  <a:pt x="23875" y="22860"/>
                </a:lnTo>
                <a:lnTo>
                  <a:pt x="49656" y="6096"/>
                </a:lnTo>
                <a:lnTo>
                  <a:pt x="81025" y="0"/>
                </a:lnTo>
                <a:lnTo>
                  <a:pt x="2384171" y="0"/>
                </a:lnTo>
                <a:lnTo>
                  <a:pt x="2415666" y="6096"/>
                </a:lnTo>
                <a:lnTo>
                  <a:pt x="2441448" y="22860"/>
                </a:lnTo>
                <a:lnTo>
                  <a:pt x="2458847" y="47498"/>
                </a:lnTo>
                <a:lnTo>
                  <a:pt x="2465324" y="77597"/>
                </a:lnTo>
                <a:lnTo>
                  <a:pt x="2465324" y="941451"/>
                </a:lnTo>
                <a:lnTo>
                  <a:pt x="2458847" y="971550"/>
                </a:lnTo>
                <a:lnTo>
                  <a:pt x="2441448" y="996314"/>
                </a:lnTo>
                <a:lnTo>
                  <a:pt x="2415666" y="1012951"/>
                </a:lnTo>
                <a:lnTo>
                  <a:pt x="2384171" y="101904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6052" y="4162044"/>
            <a:ext cx="2476500" cy="1076325"/>
          </a:xfrm>
          <a:custGeom>
            <a:avLst/>
            <a:gdLst/>
            <a:ahLst/>
            <a:cxnLst/>
            <a:rect l="l" t="t" r="r" b="b"/>
            <a:pathLst>
              <a:path w="2476500" h="1076325">
                <a:moveTo>
                  <a:pt x="2395093" y="1075944"/>
                </a:moveTo>
                <a:lnTo>
                  <a:pt x="81406" y="1075944"/>
                </a:lnTo>
                <a:lnTo>
                  <a:pt x="49783" y="1069467"/>
                </a:lnTo>
                <a:lnTo>
                  <a:pt x="23875" y="1051814"/>
                </a:lnTo>
                <a:lnTo>
                  <a:pt x="6476" y="1025779"/>
                </a:lnTo>
                <a:lnTo>
                  <a:pt x="0" y="994029"/>
                </a:lnTo>
                <a:lnTo>
                  <a:pt x="0" y="81914"/>
                </a:lnTo>
                <a:lnTo>
                  <a:pt x="6476" y="50164"/>
                </a:lnTo>
                <a:lnTo>
                  <a:pt x="23875" y="24002"/>
                </a:lnTo>
                <a:lnTo>
                  <a:pt x="49783" y="6476"/>
                </a:lnTo>
                <a:lnTo>
                  <a:pt x="81406" y="0"/>
                </a:lnTo>
                <a:lnTo>
                  <a:pt x="2395093" y="0"/>
                </a:lnTo>
                <a:lnTo>
                  <a:pt x="2426716" y="6476"/>
                </a:lnTo>
                <a:lnTo>
                  <a:pt x="2452497" y="24002"/>
                </a:lnTo>
                <a:lnTo>
                  <a:pt x="2470023" y="50164"/>
                </a:lnTo>
                <a:lnTo>
                  <a:pt x="2476500" y="81914"/>
                </a:lnTo>
                <a:lnTo>
                  <a:pt x="2476500" y="994029"/>
                </a:lnTo>
                <a:lnTo>
                  <a:pt x="2470023" y="1025779"/>
                </a:lnTo>
                <a:lnTo>
                  <a:pt x="2452497" y="1051814"/>
                </a:lnTo>
                <a:lnTo>
                  <a:pt x="2426716" y="1069467"/>
                </a:lnTo>
                <a:lnTo>
                  <a:pt x="2395093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9500" y="1953768"/>
            <a:ext cx="2065020" cy="1074420"/>
          </a:xfrm>
          <a:custGeom>
            <a:avLst/>
            <a:gdLst/>
            <a:ahLst/>
            <a:cxnLst/>
            <a:rect l="l" t="t" r="r" b="b"/>
            <a:pathLst>
              <a:path w="2065020" h="1074420">
                <a:moveTo>
                  <a:pt x="1989454" y="1074165"/>
                </a:moveTo>
                <a:lnTo>
                  <a:pt x="75311" y="1074165"/>
                </a:lnTo>
                <a:lnTo>
                  <a:pt x="46100" y="1068324"/>
                </a:lnTo>
                <a:lnTo>
                  <a:pt x="22098" y="1052449"/>
                </a:lnTo>
                <a:lnTo>
                  <a:pt x="5969" y="1029081"/>
                </a:lnTo>
                <a:lnTo>
                  <a:pt x="0" y="1000378"/>
                </a:lnTo>
                <a:lnTo>
                  <a:pt x="0" y="73787"/>
                </a:lnTo>
                <a:lnTo>
                  <a:pt x="5969" y="45085"/>
                </a:lnTo>
                <a:lnTo>
                  <a:pt x="22098" y="21716"/>
                </a:lnTo>
                <a:lnTo>
                  <a:pt x="46100" y="5841"/>
                </a:lnTo>
                <a:lnTo>
                  <a:pt x="75311" y="0"/>
                </a:lnTo>
                <a:lnTo>
                  <a:pt x="1989454" y="0"/>
                </a:lnTo>
                <a:lnTo>
                  <a:pt x="2018664" y="5841"/>
                </a:lnTo>
                <a:lnTo>
                  <a:pt x="2042667" y="21716"/>
                </a:lnTo>
                <a:lnTo>
                  <a:pt x="2058797" y="45085"/>
                </a:lnTo>
                <a:lnTo>
                  <a:pt x="2064765" y="73787"/>
                </a:lnTo>
                <a:lnTo>
                  <a:pt x="2064765" y="1000378"/>
                </a:lnTo>
                <a:lnTo>
                  <a:pt x="2058797" y="1029081"/>
                </a:lnTo>
                <a:lnTo>
                  <a:pt x="2042667" y="1052449"/>
                </a:lnTo>
                <a:lnTo>
                  <a:pt x="2018664" y="1068324"/>
                </a:lnTo>
                <a:lnTo>
                  <a:pt x="1989454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0355" y="3076956"/>
            <a:ext cx="2075814" cy="2169795"/>
          </a:xfrm>
          <a:custGeom>
            <a:avLst/>
            <a:gdLst/>
            <a:ahLst/>
            <a:cxnLst/>
            <a:rect l="l" t="t" r="r" b="b"/>
            <a:pathLst>
              <a:path w="2075814" h="2169795">
                <a:moveTo>
                  <a:pt x="1998472" y="1055751"/>
                </a:moveTo>
                <a:lnTo>
                  <a:pt x="84455" y="1055751"/>
                </a:lnTo>
                <a:lnTo>
                  <a:pt x="55245" y="1050036"/>
                </a:lnTo>
                <a:lnTo>
                  <a:pt x="31242" y="1034414"/>
                </a:lnTo>
                <a:lnTo>
                  <a:pt x="15113" y="1011427"/>
                </a:lnTo>
                <a:lnTo>
                  <a:pt x="9144" y="983234"/>
                </a:lnTo>
                <a:lnTo>
                  <a:pt x="9144" y="72517"/>
                </a:lnTo>
                <a:lnTo>
                  <a:pt x="15113" y="44323"/>
                </a:lnTo>
                <a:lnTo>
                  <a:pt x="31242" y="21336"/>
                </a:lnTo>
                <a:lnTo>
                  <a:pt x="55245" y="5714"/>
                </a:lnTo>
                <a:lnTo>
                  <a:pt x="84455" y="0"/>
                </a:lnTo>
                <a:lnTo>
                  <a:pt x="1998472" y="0"/>
                </a:lnTo>
                <a:lnTo>
                  <a:pt x="2027682" y="5714"/>
                </a:lnTo>
                <a:lnTo>
                  <a:pt x="2051685" y="21336"/>
                </a:lnTo>
                <a:lnTo>
                  <a:pt x="2067814" y="44323"/>
                </a:lnTo>
                <a:lnTo>
                  <a:pt x="2073783" y="72517"/>
                </a:lnTo>
                <a:lnTo>
                  <a:pt x="2073783" y="983234"/>
                </a:lnTo>
                <a:lnTo>
                  <a:pt x="2067814" y="1011427"/>
                </a:lnTo>
                <a:lnTo>
                  <a:pt x="2051685" y="1034414"/>
                </a:lnTo>
                <a:lnTo>
                  <a:pt x="2027682" y="1050036"/>
                </a:lnTo>
                <a:lnTo>
                  <a:pt x="1998472" y="1055751"/>
                </a:lnTo>
                <a:close/>
              </a:path>
              <a:path w="2075814" h="2169795">
                <a:moveTo>
                  <a:pt x="1999615" y="2169668"/>
                </a:moveTo>
                <a:lnTo>
                  <a:pt x="75692" y="2169668"/>
                </a:lnTo>
                <a:lnTo>
                  <a:pt x="46355" y="2163826"/>
                </a:lnTo>
                <a:lnTo>
                  <a:pt x="22225" y="2147951"/>
                </a:lnTo>
                <a:lnTo>
                  <a:pt x="5969" y="2124456"/>
                </a:lnTo>
                <a:lnTo>
                  <a:pt x="0" y="2095754"/>
                </a:lnTo>
                <a:lnTo>
                  <a:pt x="0" y="1167892"/>
                </a:lnTo>
                <a:lnTo>
                  <a:pt x="5969" y="1139317"/>
                </a:lnTo>
                <a:lnTo>
                  <a:pt x="22225" y="1115822"/>
                </a:lnTo>
                <a:lnTo>
                  <a:pt x="46355" y="1099947"/>
                </a:lnTo>
                <a:lnTo>
                  <a:pt x="75692" y="1094105"/>
                </a:lnTo>
                <a:lnTo>
                  <a:pt x="1999615" y="1094105"/>
                </a:lnTo>
                <a:lnTo>
                  <a:pt x="2028952" y="1099947"/>
                </a:lnTo>
                <a:lnTo>
                  <a:pt x="2053082" y="1115822"/>
                </a:lnTo>
                <a:lnTo>
                  <a:pt x="2069338" y="1139317"/>
                </a:lnTo>
                <a:lnTo>
                  <a:pt x="2075307" y="1167892"/>
                </a:lnTo>
                <a:lnTo>
                  <a:pt x="2075307" y="2095754"/>
                </a:lnTo>
                <a:lnTo>
                  <a:pt x="2069338" y="2124456"/>
                </a:lnTo>
                <a:lnTo>
                  <a:pt x="2053082" y="2147951"/>
                </a:lnTo>
                <a:lnTo>
                  <a:pt x="2028952" y="2163826"/>
                </a:lnTo>
                <a:lnTo>
                  <a:pt x="1999615" y="21696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9915" y="1319784"/>
            <a:ext cx="2514600" cy="400685"/>
            <a:chOff x="89915" y="1319784"/>
            <a:chExt cx="2514600" cy="400685"/>
          </a:xfrm>
        </p:grpSpPr>
        <p:sp>
          <p:nvSpPr>
            <p:cNvPr id="14" name="object 14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1748" y="131978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3" y="400558"/>
                  </a:lnTo>
                  <a:lnTo>
                    <a:pt x="979297" y="397256"/>
                  </a:lnTo>
                  <a:lnTo>
                    <a:pt x="1042543" y="371729"/>
                  </a:lnTo>
                  <a:lnTo>
                    <a:pt x="1390904" y="37211"/>
                  </a:lnTo>
                  <a:lnTo>
                    <a:pt x="1397254" y="25527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20" name="object 20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24" name="object 24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51904" y="1319784"/>
            <a:ext cx="1108075" cy="400685"/>
            <a:chOff x="6851904" y="1319784"/>
            <a:chExt cx="1108075" cy="400685"/>
          </a:xfrm>
        </p:grpSpPr>
        <p:sp>
          <p:nvSpPr>
            <p:cNvPr id="28" name="object 28"/>
            <p:cNvSpPr/>
            <p:nvPr/>
          </p:nvSpPr>
          <p:spPr>
            <a:xfrm>
              <a:off x="6851904" y="131978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6" y="400558"/>
                  </a:lnTo>
                  <a:lnTo>
                    <a:pt x="513079" y="397256"/>
                  </a:lnTo>
                  <a:lnTo>
                    <a:pt x="576326" y="371729"/>
                  </a:lnTo>
                  <a:lnTo>
                    <a:pt x="924687" y="37211"/>
                  </a:lnTo>
                  <a:lnTo>
                    <a:pt x="930910" y="25527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70648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05955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33" name="object 33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988807" y="1319784"/>
            <a:ext cx="2551430" cy="400685"/>
            <a:chOff x="7988807" y="1319784"/>
            <a:chExt cx="2551430" cy="400685"/>
          </a:xfrm>
        </p:grpSpPr>
        <p:sp>
          <p:nvSpPr>
            <p:cNvPr id="37" name="object 37"/>
            <p:cNvSpPr/>
            <p:nvPr/>
          </p:nvSpPr>
          <p:spPr>
            <a:xfrm>
              <a:off x="7988807" y="1319784"/>
              <a:ext cx="2374265" cy="400685"/>
            </a:xfrm>
            <a:custGeom>
              <a:avLst/>
              <a:gdLst/>
              <a:ahLst/>
              <a:cxnLst/>
              <a:rect l="l" t="t" r="r" b="b"/>
              <a:pathLst>
                <a:path w="2374265" h="400685">
                  <a:moveTo>
                    <a:pt x="235178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1637" y="400558"/>
                  </a:lnTo>
                  <a:lnTo>
                    <a:pt x="1956181" y="397256"/>
                  </a:lnTo>
                  <a:lnTo>
                    <a:pt x="2019427" y="371729"/>
                  </a:lnTo>
                  <a:lnTo>
                    <a:pt x="2367661" y="37211"/>
                  </a:lnTo>
                  <a:lnTo>
                    <a:pt x="2373884" y="25527"/>
                  </a:lnTo>
                  <a:lnTo>
                    <a:pt x="2372487" y="13462"/>
                  </a:lnTo>
                  <a:lnTo>
                    <a:pt x="2364613" y="3937"/>
                  </a:lnTo>
                  <a:lnTo>
                    <a:pt x="2351786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12719" y="717550"/>
            <a:ext cx="619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SERVIÇOS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BENEFÍCIOS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SÓCIOASSISTENCIAIS: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6492" y="1943100"/>
            <a:ext cx="2453640" cy="5499735"/>
          </a:xfrm>
          <a:custGeom>
            <a:avLst/>
            <a:gdLst/>
            <a:ahLst/>
            <a:cxnLst/>
            <a:rect l="l" t="t" r="r" b="b"/>
            <a:pathLst>
              <a:path w="2453640" h="5499734">
                <a:moveTo>
                  <a:pt x="836193" y="1074165"/>
                </a:moveTo>
                <a:lnTo>
                  <a:pt x="48780" y="1074165"/>
                </a:lnTo>
                <a:lnTo>
                  <a:pt x="29832" y="1070355"/>
                </a:lnTo>
                <a:lnTo>
                  <a:pt x="14325" y="1059814"/>
                </a:lnTo>
                <a:lnTo>
                  <a:pt x="3848" y="1044320"/>
                </a:lnTo>
                <a:lnTo>
                  <a:pt x="0" y="1025398"/>
                </a:lnTo>
                <a:lnTo>
                  <a:pt x="0" y="48767"/>
                </a:lnTo>
                <a:lnTo>
                  <a:pt x="3848" y="29844"/>
                </a:lnTo>
                <a:lnTo>
                  <a:pt x="14325" y="14350"/>
                </a:lnTo>
                <a:lnTo>
                  <a:pt x="29832" y="3809"/>
                </a:lnTo>
                <a:lnTo>
                  <a:pt x="48780" y="0"/>
                </a:lnTo>
                <a:lnTo>
                  <a:pt x="836193" y="0"/>
                </a:lnTo>
                <a:lnTo>
                  <a:pt x="855141" y="3809"/>
                </a:lnTo>
                <a:lnTo>
                  <a:pt x="870648" y="14350"/>
                </a:lnTo>
                <a:lnTo>
                  <a:pt x="881126" y="29844"/>
                </a:lnTo>
                <a:lnTo>
                  <a:pt x="884974" y="48767"/>
                </a:lnTo>
                <a:lnTo>
                  <a:pt x="884974" y="1025398"/>
                </a:lnTo>
                <a:lnTo>
                  <a:pt x="881126" y="1044320"/>
                </a:lnTo>
                <a:lnTo>
                  <a:pt x="870648" y="1059814"/>
                </a:lnTo>
                <a:lnTo>
                  <a:pt x="855141" y="1070355"/>
                </a:lnTo>
                <a:lnTo>
                  <a:pt x="836193" y="1074165"/>
                </a:lnTo>
                <a:close/>
              </a:path>
              <a:path w="2453640" h="5499734">
                <a:moveTo>
                  <a:pt x="845261" y="2189606"/>
                </a:moveTo>
                <a:lnTo>
                  <a:pt x="56476" y="2189606"/>
                </a:lnTo>
                <a:lnTo>
                  <a:pt x="37503" y="2185796"/>
                </a:lnTo>
                <a:lnTo>
                  <a:pt x="21970" y="2175255"/>
                </a:lnTo>
                <a:lnTo>
                  <a:pt x="11468" y="2159762"/>
                </a:lnTo>
                <a:lnTo>
                  <a:pt x="7619" y="2140839"/>
                </a:lnTo>
                <a:lnTo>
                  <a:pt x="7619" y="1164336"/>
                </a:lnTo>
                <a:lnTo>
                  <a:pt x="11468" y="1145413"/>
                </a:lnTo>
                <a:lnTo>
                  <a:pt x="21970" y="1129918"/>
                </a:lnTo>
                <a:lnTo>
                  <a:pt x="37503" y="1119377"/>
                </a:lnTo>
                <a:lnTo>
                  <a:pt x="56476" y="1115567"/>
                </a:lnTo>
                <a:lnTo>
                  <a:pt x="845261" y="1115567"/>
                </a:lnTo>
                <a:lnTo>
                  <a:pt x="864235" y="1119377"/>
                </a:lnTo>
                <a:lnTo>
                  <a:pt x="879767" y="1129918"/>
                </a:lnTo>
                <a:lnTo>
                  <a:pt x="890257" y="1145413"/>
                </a:lnTo>
                <a:lnTo>
                  <a:pt x="894118" y="1164336"/>
                </a:lnTo>
                <a:lnTo>
                  <a:pt x="894118" y="2140839"/>
                </a:lnTo>
                <a:lnTo>
                  <a:pt x="890257" y="2159762"/>
                </a:lnTo>
                <a:lnTo>
                  <a:pt x="879767" y="2175255"/>
                </a:lnTo>
                <a:lnTo>
                  <a:pt x="864235" y="2185796"/>
                </a:lnTo>
                <a:lnTo>
                  <a:pt x="845261" y="2189606"/>
                </a:lnTo>
                <a:close/>
              </a:path>
              <a:path w="2453640" h="5499734">
                <a:moveTo>
                  <a:pt x="816470" y="3294506"/>
                </a:moveTo>
                <a:lnTo>
                  <a:pt x="54800" y="3294506"/>
                </a:lnTo>
                <a:lnTo>
                  <a:pt x="36474" y="3290697"/>
                </a:lnTo>
                <a:lnTo>
                  <a:pt x="21475" y="3280282"/>
                </a:lnTo>
                <a:lnTo>
                  <a:pt x="11341" y="3264916"/>
                </a:lnTo>
                <a:lnTo>
                  <a:pt x="7619" y="3245992"/>
                </a:lnTo>
                <a:lnTo>
                  <a:pt x="7619" y="2276475"/>
                </a:lnTo>
                <a:lnTo>
                  <a:pt x="11341" y="2257552"/>
                </a:lnTo>
                <a:lnTo>
                  <a:pt x="21475" y="2242184"/>
                </a:lnTo>
                <a:lnTo>
                  <a:pt x="36474" y="2231770"/>
                </a:lnTo>
                <a:lnTo>
                  <a:pt x="54800" y="2227961"/>
                </a:lnTo>
                <a:lnTo>
                  <a:pt x="816470" y="2227961"/>
                </a:lnTo>
                <a:lnTo>
                  <a:pt x="834796" y="2231770"/>
                </a:lnTo>
                <a:lnTo>
                  <a:pt x="849795" y="2242184"/>
                </a:lnTo>
                <a:lnTo>
                  <a:pt x="859929" y="2257552"/>
                </a:lnTo>
                <a:lnTo>
                  <a:pt x="863650" y="2276475"/>
                </a:lnTo>
                <a:lnTo>
                  <a:pt x="863650" y="3245992"/>
                </a:lnTo>
                <a:lnTo>
                  <a:pt x="859929" y="3264916"/>
                </a:lnTo>
                <a:lnTo>
                  <a:pt x="849795" y="3280282"/>
                </a:lnTo>
                <a:lnTo>
                  <a:pt x="834796" y="3290697"/>
                </a:lnTo>
                <a:lnTo>
                  <a:pt x="816470" y="3294506"/>
                </a:lnTo>
                <a:close/>
              </a:path>
              <a:path w="2453640" h="5499734">
                <a:moveTo>
                  <a:pt x="2387472" y="3286886"/>
                </a:moveTo>
                <a:lnTo>
                  <a:pt x="980427" y="3286886"/>
                </a:lnTo>
                <a:lnTo>
                  <a:pt x="958938" y="3281045"/>
                </a:lnTo>
                <a:lnTo>
                  <a:pt x="941336" y="3265170"/>
                </a:lnTo>
                <a:lnTo>
                  <a:pt x="929436" y="3241674"/>
                </a:lnTo>
                <a:lnTo>
                  <a:pt x="925068" y="3212972"/>
                </a:lnTo>
                <a:lnTo>
                  <a:pt x="925068" y="2285111"/>
                </a:lnTo>
                <a:lnTo>
                  <a:pt x="929436" y="2256408"/>
                </a:lnTo>
                <a:lnTo>
                  <a:pt x="941336" y="2232914"/>
                </a:lnTo>
                <a:lnTo>
                  <a:pt x="958938" y="2217039"/>
                </a:lnTo>
                <a:lnTo>
                  <a:pt x="980427" y="2211196"/>
                </a:lnTo>
                <a:lnTo>
                  <a:pt x="2387472" y="2211196"/>
                </a:lnTo>
                <a:lnTo>
                  <a:pt x="2408935" y="2217039"/>
                </a:lnTo>
                <a:lnTo>
                  <a:pt x="2426462" y="2232914"/>
                </a:lnTo>
                <a:lnTo>
                  <a:pt x="2438400" y="2256408"/>
                </a:lnTo>
                <a:lnTo>
                  <a:pt x="2442718" y="2285111"/>
                </a:lnTo>
                <a:lnTo>
                  <a:pt x="2442718" y="3212972"/>
                </a:lnTo>
                <a:lnTo>
                  <a:pt x="2438400" y="3241674"/>
                </a:lnTo>
                <a:lnTo>
                  <a:pt x="2426462" y="3265170"/>
                </a:lnTo>
                <a:lnTo>
                  <a:pt x="2408935" y="3281045"/>
                </a:lnTo>
                <a:lnTo>
                  <a:pt x="2387472" y="3286886"/>
                </a:lnTo>
                <a:close/>
              </a:path>
              <a:path w="2453640" h="5499734">
                <a:moveTo>
                  <a:pt x="2388997" y="2181987"/>
                </a:moveTo>
                <a:lnTo>
                  <a:pt x="981951" y="2181987"/>
                </a:lnTo>
                <a:lnTo>
                  <a:pt x="960462" y="2176271"/>
                </a:lnTo>
                <a:lnTo>
                  <a:pt x="942860" y="2160651"/>
                </a:lnTo>
                <a:lnTo>
                  <a:pt x="930960" y="2137537"/>
                </a:lnTo>
                <a:lnTo>
                  <a:pt x="926592" y="2109342"/>
                </a:lnTo>
                <a:lnTo>
                  <a:pt x="926592" y="1197355"/>
                </a:lnTo>
                <a:lnTo>
                  <a:pt x="930960" y="1169162"/>
                </a:lnTo>
                <a:lnTo>
                  <a:pt x="942860" y="1146048"/>
                </a:lnTo>
                <a:lnTo>
                  <a:pt x="960462" y="1130427"/>
                </a:lnTo>
                <a:lnTo>
                  <a:pt x="981951" y="1124712"/>
                </a:lnTo>
                <a:lnTo>
                  <a:pt x="2388997" y="1124712"/>
                </a:lnTo>
                <a:lnTo>
                  <a:pt x="2410460" y="1130427"/>
                </a:lnTo>
                <a:lnTo>
                  <a:pt x="2427985" y="1146048"/>
                </a:lnTo>
                <a:lnTo>
                  <a:pt x="2439924" y="1169162"/>
                </a:lnTo>
                <a:lnTo>
                  <a:pt x="2444241" y="1197355"/>
                </a:lnTo>
                <a:lnTo>
                  <a:pt x="2444241" y="2109342"/>
                </a:lnTo>
                <a:lnTo>
                  <a:pt x="2439924" y="2137537"/>
                </a:lnTo>
                <a:lnTo>
                  <a:pt x="2427985" y="2160651"/>
                </a:lnTo>
                <a:lnTo>
                  <a:pt x="2410460" y="2176271"/>
                </a:lnTo>
                <a:lnTo>
                  <a:pt x="2388997" y="2181987"/>
                </a:lnTo>
                <a:close/>
              </a:path>
              <a:path w="2453640" h="5499734">
                <a:moveTo>
                  <a:pt x="2387472" y="1084833"/>
                </a:moveTo>
                <a:lnTo>
                  <a:pt x="980427" y="1084833"/>
                </a:lnTo>
                <a:lnTo>
                  <a:pt x="958938" y="1078991"/>
                </a:lnTo>
                <a:lnTo>
                  <a:pt x="941336" y="1063116"/>
                </a:lnTo>
                <a:lnTo>
                  <a:pt x="929436" y="1039749"/>
                </a:lnTo>
                <a:lnTo>
                  <a:pt x="925068" y="1011046"/>
                </a:lnTo>
                <a:lnTo>
                  <a:pt x="925068" y="84454"/>
                </a:lnTo>
                <a:lnTo>
                  <a:pt x="929436" y="55752"/>
                </a:lnTo>
                <a:lnTo>
                  <a:pt x="941336" y="32384"/>
                </a:lnTo>
                <a:lnTo>
                  <a:pt x="958938" y="16509"/>
                </a:lnTo>
                <a:lnTo>
                  <a:pt x="980427" y="10667"/>
                </a:lnTo>
                <a:lnTo>
                  <a:pt x="2387472" y="10667"/>
                </a:lnTo>
                <a:lnTo>
                  <a:pt x="2408935" y="16509"/>
                </a:lnTo>
                <a:lnTo>
                  <a:pt x="2426462" y="32384"/>
                </a:lnTo>
                <a:lnTo>
                  <a:pt x="2438400" y="55752"/>
                </a:lnTo>
                <a:lnTo>
                  <a:pt x="2442718" y="84454"/>
                </a:lnTo>
                <a:lnTo>
                  <a:pt x="2442718" y="1011046"/>
                </a:lnTo>
                <a:lnTo>
                  <a:pt x="2438400" y="1039749"/>
                </a:lnTo>
                <a:lnTo>
                  <a:pt x="2426462" y="1063116"/>
                </a:lnTo>
                <a:lnTo>
                  <a:pt x="2408935" y="1078991"/>
                </a:lnTo>
                <a:lnTo>
                  <a:pt x="2387472" y="1084833"/>
                </a:lnTo>
                <a:close/>
              </a:path>
              <a:path w="2453640" h="5499734">
                <a:moveTo>
                  <a:pt x="836968" y="4417618"/>
                </a:moveTo>
                <a:lnTo>
                  <a:pt x="86131" y="4417618"/>
                </a:lnTo>
                <a:lnTo>
                  <a:pt x="68072" y="4413732"/>
                </a:lnTo>
                <a:lnTo>
                  <a:pt x="53289" y="4403153"/>
                </a:lnTo>
                <a:lnTo>
                  <a:pt x="43294" y="4387507"/>
                </a:lnTo>
                <a:lnTo>
                  <a:pt x="39623" y="4368380"/>
                </a:lnTo>
                <a:lnTo>
                  <a:pt x="39623" y="3383660"/>
                </a:lnTo>
                <a:lnTo>
                  <a:pt x="43294" y="3364483"/>
                </a:lnTo>
                <a:lnTo>
                  <a:pt x="53289" y="3348862"/>
                </a:lnTo>
                <a:lnTo>
                  <a:pt x="68072" y="3338322"/>
                </a:lnTo>
                <a:lnTo>
                  <a:pt x="86131" y="3334384"/>
                </a:lnTo>
                <a:lnTo>
                  <a:pt x="836968" y="3334384"/>
                </a:lnTo>
                <a:lnTo>
                  <a:pt x="855027" y="3338322"/>
                </a:lnTo>
                <a:lnTo>
                  <a:pt x="869810" y="3348862"/>
                </a:lnTo>
                <a:lnTo>
                  <a:pt x="879805" y="3364483"/>
                </a:lnTo>
                <a:lnTo>
                  <a:pt x="883475" y="3383660"/>
                </a:lnTo>
                <a:lnTo>
                  <a:pt x="883475" y="4368380"/>
                </a:lnTo>
                <a:lnTo>
                  <a:pt x="879805" y="4387507"/>
                </a:lnTo>
                <a:lnTo>
                  <a:pt x="869810" y="4403153"/>
                </a:lnTo>
                <a:lnTo>
                  <a:pt x="855027" y="4413732"/>
                </a:lnTo>
                <a:lnTo>
                  <a:pt x="836968" y="4417618"/>
                </a:lnTo>
                <a:close/>
              </a:path>
              <a:path w="2453640" h="5499734">
                <a:moveTo>
                  <a:pt x="839165" y="5499595"/>
                </a:moveTo>
                <a:lnTo>
                  <a:pt x="74777" y="5499595"/>
                </a:lnTo>
                <a:lnTo>
                  <a:pt x="56387" y="5495785"/>
                </a:lnTo>
                <a:lnTo>
                  <a:pt x="41338" y="5485409"/>
                </a:lnTo>
                <a:lnTo>
                  <a:pt x="31165" y="5470042"/>
                </a:lnTo>
                <a:lnTo>
                  <a:pt x="27431" y="5451284"/>
                </a:lnTo>
                <a:lnTo>
                  <a:pt x="27431" y="4484484"/>
                </a:lnTo>
                <a:lnTo>
                  <a:pt x="31165" y="4465713"/>
                </a:lnTo>
                <a:lnTo>
                  <a:pt x="41338" y="4450346"/>
                </a:lnTo>
                <a:lnTo>
                  <a:pt x="56387" y="4439970"/>
                </a:lnTo>
                <a:lnTo>
                  <a:pt x="74777" y="4436160"/>
                </a:lnTo>
                <a:lnTo>
                  <a:pt x="839165" y="4436160"/>
                </a:lnTo>
                <a:lnTo>
                  <a:pt x="857554" y="4439970"/>
                </a:lnTo>
                <a:lnTo>
                  <a:pt x="872604" y="4450346"/>
                </a:lnTo>
                <a:lnTo>
                  <a:pt x="882776" y="4465713"/>
                </a:lnTo>
                <a:lnTo>
                  <a:pt x="886510" y="4484484"/>
                </a:lnTo>
                <a:lnTo>
                  <a:pt x="886510" y="5451284"/>
                </a:lnTo>
                <a:lnTo>
                  <a:pt x="882776" y="5470042"/>
                </a:lnTo>
                <a:lnTo>
                  <a:pt x="872604" y="5485409"/>
                </a:lnTo>
                <a:lnTo>
                  <a:pt x="857554" y="5495785"/>
                </a:lnTo>
                <a:lnTo>
                  <a:pt x="839165" y="5499595"/>
                </a:lnTo>
                <a:close/>
              </a:path>
              <a:path w="2453640" h="5499734">
                <a:moveTo>
                  <a:pt x="2396490" y="5492000"/>
                </a:moveTo>
                <a:lnTo>
                  <a:pt x="988110" y="5492000"/>
                </a:lnTo>
                <a:lnTo>
                  <a:pt x="966584" y="5486349"/>
                </a:lnTo>
                <a:lnTo>
                  <a:pt x="948969" y="5470969"/>
                </a:lnTo>
                <a:lnTo>
                  <a:pt x="937056" y="5448223"/>
                </a:lnTo>
                <a:lnTo>
                  <a:pt x="932688" y="5420436"/>
                </a:lnTo>
                <a:lnTo>
                  <a:pt x="932688" y="4521415"/>
                </a:lnTo>
                <a:lnTo>
                  <a:pt x="937056" y="4493653"/>
                </a:lnTo>
                <a:lnTo>
                  <a:pt x="948969" y="4470895"/>
                </a:lnTo>
                <a:lnTo>
                  <a:pt x="966584" y="4455528"/>
                </a:lnTo>
                <a:lnTo>
                  <a:pt x="988110" y="4449876"/>
                </a:lnTo>
                <a:lnTo>
                  <a:pt x="2396490" y="4449876"/>
                </a:lnTo>
                <a:lnTo>
                  <a:pt x="2418080" y="4455528"/>
                </a:lnTo>
                <a:lnTo>
                  <a:pt x="2435606" y="4470895"/>
                </a:lnTo>
                <a:lnTo>
                  <a:pt x="2447544" y="4493653"/>
                </a:lnTo>
                <a:lnTo>
                  <a:pt x="2451862" y="4521415"/>
                </a:lnTo>
                <a:lnTo>
                  <a:pt x="2451862" y="5420436"/>
                </a:lnTo>
                <a:lnTo>
                  <a:pt x="2447544" y="5448223"/>
                </a:lnTo>
                <a:lnTo>
                  <a:pt x="2435606" y="5470969"/>
                </a:lnTo>
                <a:lnTo>
                  <a:pt x="2418080" y="5486349"/>
                </a:lnTo>
                <a:lnTo>
                  <a:pt x="2396490" y="5492000"/>
                </a:lnTo>
                <a:close/>
              </a:path>
              <a:path w="2453640" h="5499734">
                <a:moveTo>
                  <a:pt x="2398014" y="4387138"/>
                </a:moveTo>
                <a:lnTo>
                  <a:pt x="989634" y="4387138"/>
                </a:lnTo>
                <a:lnTo>
                  <a:pt x="968108" y="4381322"/>
                </a:lnTo>
                <a:lnTo>
                  <a:pt x="950493" y="4365472"/>
                </a:lnTo>
                <a:lnTo>
                  <a:pt x="938580" y="4342003"/>
                </a:lnTo>
                <a:lnTo>
                  <a:pt x="934212" y="4313301"/>
                </a:lnTo>
                <a:lnTo>
                  <a:pt x="934212" y="3386835"/>
                </a:lnTo>
                <a:lnTo>
                  <a:pt x="938580" y="3358133"/>
                </a:lnTo>
                <a:lnTo>
                  <a:pt x="950493" y="3334766"/>
                </a:lnTo>
                <a:lnTo>
                  <a:pt x="968108" y="3318891"/>
                </a:lnTo>
                <a:lnTo>
                  <a:pt x="989634" y="3313049"/>
                </a:lnTo>
                <a:lnTo>
                  <a:pt x="2398014" y="3313049"/>
                </a:lnTo>
                <a:lnTo>
                  <a:pt x="2419604" y="3318891"/>
                </a:lnTo>
                <a:lnTo>
                  <a:pt x="2437130" y="3334766"/>
                </a:lnTo>
                <a:lnTo>
                  <a:pt x="2449068" y="3358133"/>
                </a:lnTo>
                <a:lnTo>
                  <a:pt x="2453385" y="3386835"/>
                </a:lnTo>
                <a:lnTo>
                  <a:pt x="2453385" y="4313301"/>
                </a:lnTo>
                <a:lnTo>
                  <a:pt x="2449068" y="4342003"/>
                </a:lnTo>
                <a:lnTo>
                  <a:pt x="2437130" y="4365472"/>
                </a:lnTo>
                <a:lnTo>
                  <a:pt x="2419604" y="4381322"/>
                </a:lnTo>
                <a:lnTo>
                  <a:pt x="2398014" y="43871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67000" y="5263896"/>
            <a:ext cx="885190" cy="2179320"/>
          </a:xfrm>
          <a:custGeom>
            <a:avLst/>
            <a:gdLst/>
            <a:ahLst/>
            <a:cxnLst/>
            <a:rect l="l" t="t" r="r" b="b"/>
            <a:pathLst>
              <a:path w="885189" h="2179320">
                <a:moveTo>
                  <a:pt x="836422" y="1075689"/>
                </a:moveTo>
                <a:lnTo>
                  <a:pt x="48768" y="1075689"/>
                </a:lnTo>
                <a:lnTo>
                  <a:pt x="29844" y="1071829"/>
                </a:lnTo>
                <a:lnTo>
                  <a:pt x="14350" y="1061338"/>
                </a:lnTo>
                <a:lnTo>
                  <a:pt x="3810" y="104579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09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794"/>
                </a:lnTo>
                <a:lnTo>
                  <a:pt x="870838" y="1061338"/>
                </a:lnTo>
                <a:lnTo>
                  <a:pt x="855345" y="1071829"/>
                </a:lnTo>
                <a:lnTo>
                  <a:pt x="836422" y="1075689"/>
                </a:lnTo>
                <a:close/>
              </a:path>
              <a:path w="885189" h="2179320">
                <a:moveTo>
                  <a:pt x="836422" y="2179053"/>
                </a:moveTo>
                <a:lnTo>
                  <a:pt x="48768" y="2179053"/>
                </a:lnTo>
                <a:lnTo>
                  <a:pt x="29844" y="2175205"/>
                </a:lnTo>
                <a:lnTo>
                  <a:pt x="14350" y="2164714"/>
                </a:lnTo>
                <a:lnTo>
                  <a:pt x="3810" y="2149195"/>
                </a:lnTo>
                <a:lnTo>
                  <a:pt x="0" y="2130247"/>
                </a:lnTo>
                <a:lnTo>
                  <a:pt x="0" y="1153706"/>
                </a:lnTo>
                <a:lnTo>
                  <a:pt x="3810" y="1134744"/>
                </a:lnTo>
                <a:lnTo>
                  <a:pt x="14350" y="1119238"/>
                </a:lnTo>
                <a:lnTo>
                  <a:pt x="29844" y="1108748"/>
                </a:lnTo>
                <a:lnTo>
                  <a:pt x="48768" y="1104899"/>
                </a:lnTo>
                <a:lnTo>
                  <a:pt x="836422" y="1104899"/>
                </a:lnTo>
                <a:lnTo>
                  <a:pt x="855345" y="1108748"/>
                </a:lnTo>
                <a:lnTo>
                  <a:pt x="870838" y="1119238"/>
                </a:lnTo>
                <a:lnTo>
                  <a:pt x="881379" y="1134744"/>
                </a:lnTo>
                <a:lnTo>
                  <a:pt x="885189" y="1153706"/>
                </a:lnTo>
                <a:lnTo>
                  <a:pt x="885189" y="2130247"/>
                </a:lnTo>
                <a:lnTo>
                  <a:pt x="881379" y="2149195"/>
                </a:lnTo>
                <a:lnTo>
                  <a:pt x="870838" y="2164714"/>
                </a:lnTo>
                <a:lnTo>
                  <a:pt x="855345" y="2175205"/>
                </a:lnTo>
                <a:lnTo>
                  <a:pt x="836422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85103" y="5263896"/>
            <a:ext cx="1004569" cy="2179320"/>
          </a:xfrm>
          <a:custGeom>
            <a:avLst/>
            <a:gdLst/>
            <a:ahLst/>
            <a:cxnLst/>
            <a:rect l="l" t="t" r="r" b="b"/>
            <a:pathLst>
              <a:path w="1004570" h="2179320">
                <a:moveTo>
                  <a:pt x="951992" y="1075689"/>
                </a:moveTo>
                <a:lnTo>
                  <a:pt x="52197" y="1075689"/>
                </a:lnTo>
                <a:lnTo>
                  <a:pt x="31876" y="1071600"/>
                </a:lnTo>
                <a:lnTo>
                  <a:pt x="15367" y="1060475"/>
                </a:lnTo>
                <a:lnTo>
                  <a:pt x="4063" y="1044003"/>
                </a:lnTo>
                <a:lnTo>
                  <a:pt x="0" y="1023873"/>
                </a:lnTo>
                <a:lnTo>
                  <a:pt x="0" y="51815"/>
                </a:lnTo>
                <a:lnTo>
                  <a:pt x="4063" y="31622"/>
                </a:lnTo>
                <a:lnTo>
                  <a:pt x="15367" y="15239"/>
                </a:lnTo>
                <a:lnTo>
                  <a:pt x="31876" y="4063"/>
                </a:lnTo>
                <a:lnTo>
                  <a:pt x="52197" y="0"/>
                </a:lnTo>
                <a:lnTo>
                  <a:pt x="951992" y="0"/>
                </a:lnTo>
                <a:lnTo>
                  <a:pt x="972185" y="4063"/>
                </a:lnTo>
                <a:lnTo>
                  <a:pt x="988822" y="15239"/>
                </a:lnTo>
                <a:lnTo>
                  <a:pt x="999998" y="31622"/>
                </a:lnTo>
                <a:lnTo>
                  <a:pt x="1004189" y="51815"/>
                </a:lnTo>
                <a:lnTo>
                  <a:pt x="1004189" y="1023873"/>
                </a:lnTo>
                <a:lnTo>
                  <a:pt x="999998" y="1044003"/>
                </a:lnTo>
                <a:lnTo>
                  <a:pt x="988822" y="1060475"/>
                </a:lnTo>
                <a:lnTo>
                  <a:pt x="972185" y="1071600"/>
                </a:lnTo>
                <a:lnTo>
                  <a:pt x="951992" y="1075689"/>
                </a:lnTo>
                <a:close/>
              </a:path>
              <a:path w="1004570" h="2179320">
                <a:moveTo>
                  <a:pt x="951992" y="2179053"/>
                </a:moveTo>
                <a:lnTo>
                  <a:pt x="52197" y="2179053"/>
                </a:lnTo>
                <a:lnTo>
                  <a:pt x="31876" y="2174976"/>
                </a:lnTo>
                <a:lnTo>
                  <a:pt x="15367" y="2163864"/>
                </a:lnTo>
                <a:lnTo>
                  <a:pt x="4063" y="2147417"/>
                </a:lnTo>
                <a:lnTo>
                  <a:pt x="0" y="2127326"/>
                </a:lnTo>
                <a:lnTo>
                  <a:pt x="0" y="1156627"/>
                </a:lnTo>
                <a:lnTo>
                  <a:pt x="4063" y="1136535"/>
                </a:lnTo>
                <a:lnTo>
                  <a:pt x="15367" y="1120089"/>
                </a:lnTo>
                <a:lnTo>
                  <a:pt x="31876" y="1108976"/>
                </a:lnTo>
                <a:lnTo>
                  <a:pt x="52197" y="1104899"/>
                </a:lnTo>
                <a:lnTo>
                  <a:pt x="951992" y="1104899"/>
                </a:lnTo>
                <a:lnTo>
                  <a:pt x="972185" y="1108976"/>
                </a:lnTo>
                <a:lnTo>
                  <a:pt x="988822" y="1120089"/>
                </a:lnTo>
                <a:lnTo>
                  <a:pt x="999998" y="1136535"/>
                </a:lnTo>
                <a:lnTo>
                  <a:pt x="1004189" y="1156627"/>
                </a:lnTo>
                <a:lnTo>
                  <a:pt x="1004189" y="2127326"/>
                </a:lnTo>
                <a:lnTo>
                  <a:pt x="999998" y="2147417"/>
                </a:lnTo>
                <a:lnTo>
                  <a:pt x="988822" y="2163864"/>
                </a:lnTo>
                <a:lnTo>
                  <a:pt x="972185" y="2174976"/>
                </a:lnTo>
                <a:lnTo>
                  <a:pt x="951992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61047" y="5263896"/>
            <a:ext cx="3678554" cy="2197735"/>
          </a:xfrm>
          <a:custGeom>
            <a:avLst/>
            <a:gdLst/>
            <a:ahLst/>
            <a:cxnLst/>
            <a:rect l="l" t="t" r="r" b="b"/>
            <a:pathLst>
              <a:path w="3678554" h="2197734">
                <a:moveTo>
                  <a:pt x="1065910" y="1075943"/>
                </a:moveTo>
                <a:lnTo>
                  <a:pt x="57150" y="1075943"/>
                </a:lnTo>
                <a:lnTo>
                  <a:pt x="34925" y="1071765"/>
                </a:lnTo>
                <a:lnTo>
                  <a:pt x="16763" y="1060399"/>
                </a:lnTo>
                <a:lnTo>
                  <a:pt x="4445" y="1043558"/>
                </a:lnTo>
                <a:lnTo>
                  <a:pt x="0" y="1022984"/>
                </a:lnTo>
                <a:lnTo>
                  <a:pt x="0" y="52958"/>
                </a:lnTo>
                <a:lnTo>
                  <a:pt x="4445" y="32384"/>
                </a:lnTo>
                <a:lnTo>
                  <a:pt x="16763" y="15493"/>
                </a:lnTo>
                <a:lnTo>
                  <a:pt x="34925" y="4190"/>
                </a:lnTo>
                <a:lnTo>
                  <a:pt x="57150" y="0"/>
                </a:lnTo>
                <a:lnTo>
                  <a:pt x="1065910" y="0"/>
                </a:lnTo>
                <a:lnTo>
                  <a:pt x="1088135" y="4190"/>
                </a:lnTo>
                <a:lnTo>
                  <a:pt x="1106297" y="15493"/>
                </a:lnTo>
                <a:lnTo>
                  <a:pt x="1118616" y="32384"/>
                </a:lnTo>
                <a:lnTo>
                  <a:pt x="1123060" y="52958"/>
                </a:lnTo>
                <a:lnTo>
                  <a:pt x="1123060" y="1022984"/>
                </a:lnTo>
                <a:lnTo>
                  <a:pt x="1118616" y="1043558"/>
                </a:lnTo>
                <a:lnTo>
                  <a:pt x="1106297" y="1060399"/>
                </a:lnTo>
                <a:lnTo>
                  <a:pt x="1088135" y="1071765"/>
                </a:lnTo>
                <a:lnTo>
                  <a:pt x="1065910" y="1075943"/>
                </a:lnTo>
                <a:close/>
              </a:path>
              <a:path w="3678554" h="2197734">
                <a:moveTo>
                  <a:pt x="3576828" y="1075626"/>
                </a:moveTo>
                <a:lnTo>
                  <a:pt x="1252220" y="1075626"/>
                </a:lnTo>
                <a:lnTo>
                  <a:pt x="1220470" y="1069162"/>
                </a:lnTo>
                <a:lnTo>
                  <a:pt x="1194434" y="1051559"/>
                </a:lnTo>
                <a:lnTo>
                  <a:pt x="1176908" y="1025524"/>
                </a:lnTo>
                <a:lnTo>
                  <a:pt x="1170431" y="993774"/>
                </a:lnTo>
                <a:lnTo>
                  <a:pt x="1170431" y="81914"/>
                </a:lnTo>
                <a:lnTo>
                  <a:pt x="1176908" y="50164"/>
                </a:lnTo>
                <a:lnTo>
                  <a:pt x="1194434" y="24002"/>
                </a:lnTo>
                <a:lnTo>
                  <a:pt x="1220470" y="6476"/>
                </a:lnTo>
                <a:lnTo>
                  <a:pt x="1252220" y="0"/>
                </a:lnTo>
                <a:lnTo>
                  <a:pt x="3576828" y="0"/>
                </a:lnTo>
                <a:lnTo>
                  <a:pt x="3608704" y="6476"/>
                </a:lnTo>
                <a:lnTo>
                  <a:pt x="3634740" y="24002"/>
                </a:lnTo>
                <a:lnTo>
                  <a:pt x="3652266" y="50164"/>
                </a:lnTo>
                <a:lnTo>
                  <a:pt x="3658743" y="81914"/>
                </a:lnTo>
                <a:lnTo>
                  <a:pt x="3658743" y="993774"/>
                </a:lnTo>
                <a:lnTo>
                  <a:pt x="3652266" y="1025524"/>
                </a:lnTo>
                <a:lnTo>
                  <a:pt x="3634740" y="1051559"/>
                </a:lnTo>
                <a:lnTo>
                  <a:pt x="3608704" y="1069162"/>
                </a:lnTo>
                <a:lnTo>
                  <a:pt x="3576828" y="1075626"/>
                </a:lnTo>
                <a:close/>
              </a:path>
              <a:path w="3678554" h="2197734">
                <a:moveTo>
                  <a:pt x="3596894" y="2197214"/>
                </a:moveTo>
                <a:lnTo>
                  <a:pt x="1279398" y="2197214"/>
                </a:lnTo>
                <a:lnTo>
                  <a:pt x="1247775" y="2190760"/>
                </a:lnTo>
                <a:lnTo>
                  <a:pt x="1221867" y="2173185"/>
                </a:lnTo>
                <a:lnTo>
                  <a:pt x="1204341" y="2147176"/>
                </a:lnTo>
                <a:lnTo>
                  <a:pt x="1197863" y="2115413"/>
                </a:lnTo>
                <a:lnTo>
                  <a:pt x="1197863" y="1204912"/>
                </a:lnTo>
                <a:lnTo>
                  <a:pt x="1204341" y="1173162"/>
                </a:lnTo>
                <a:lnTo>
                  <a:pt x="1221867" y="1147152"/>
                </a:lnTo>
                <a:lnTo>
                  <a:pt x="1247775" y="1129576"/>
                </a:lnTo>
                <a:lnTo>
                  <a:pt x="1279398" y="1123124"/>
                </a:lnTo>
                <a:lnTo>
                  <a:pt x="3596894" y="1123124"/>
                </a:lnTo>
                <a:lnTo>
                  <a:pt x="3628644" y="1129576"/>
                </a:lnTo>
                <a:lnTo>
                  <a:pt x="3654552" y="1147152"/>
                </a:lnTo>
                <a:lnTo>
                  <a:pt x="3672078" y="1173162"/>
                </a:lnTo>
                <a:lnTo>
                  <a:pt x="3678554" y="1204912"/>
                </a:lnTo>
                <a:lnTo>
                  <a:pt x="3678554" y="2115413"/>
                </a:lnTo>
                <a:lnTo>
                  <a:pt x="3672078" y="2147176"/>
                </a:lnTo>
                <a:lnTo>
                  <a:pt x="3654552" y="2173185"/>
                </a:lnTo>
                <a:lnTo>
                  <a:pt x="3628644" y="2190760"/>
                </a:lnTo>
                <a:lnTo>
                  <a:pt x="3596894" y="219721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7811" y="6390132"/>
            <a:ext cx="1106170" cy="1074420"/>
          </a:xfrm>
          <a:custGeom>
            <a:avLst/>
            <a:gdLst/>
            <a:ahLst/>
            <a:cxnLst/>
            <a:rect l="l" t="t" r="r" b="b"/>
            <a:pathLst>
              <a:path w="1106170" h="1074420">
                <a:moveTo>
                  <a:pt x="1049655" y="1074152"/>
                </a:moveTo>
                <a:lnTo>
                  <a:pt x="56388" y="1074152"/>
                </a:lnTo>
                <a:lnTo>
                  <a:pt x="34417" y="1069983"/>
                </a:lnTo>
                <a:lnTo>
                  <a:pt x="16510" y="1058633"/>
                </a:lnTo>
                <a:lnTo>
                  <a:pt x="4445" y="1041831"/>
                </a:lnTo>
                <a:lnTo>
                  <a:pt x="0" y="1021321"/>
                </a:lnTo>
                <a:lnTo>
                  <a:pt x="0" y="52819"/>
                </a:lnTo>
                <a:lnTo>
                  <a:pt x="4445" y="32308"/>
                </a:lnTo>
                <a:lnTo>
                  <a:pt x="16510" y="15519"/>
                </a:lnTo>
                <a:lnTo>
                  <a:pt x="34417" y="4165"/>
                </a:lnTo>
                <a:lnTo>
                  <a:pt x="56388" y="0"/>
                </a:lnTo>
                <a:lnTo>
                  <a:pt x="1049655" y="0"/>
                </a:lnTo>
                <a:lnTo>
                  <a:pt x="1071626" y="4165"/>
                </a:lnTo>
                <a:lnTo>
                  <a:pt x="1089533" y="15519"/>
                </a:lnTo>
                <a:lnTo>
                  <a:pt x="1101598" y="32308"/>
                </a:lnTo>
                <a:lnTo>
                  <a:pt x="1106043" y="52819"/>
                </a:lnTo>
                <a:lnTo>
                  <a:pt x="1106043" y="1021321"/>
                </a:lnTo>
                <a:lnTo>
                  <a:pt x="1101598" y="1041831"/>
                </a:lnTo>
                <a:lnTo>
                  <a:pt x="1089533" y="1058633"/>
                </a:lnTo>
                <a:lnTo>
                  <a:pt x="1071626" y="1069983"/>
                </a:lnTo>
                <a:lnTo>
                  <a:pt x="1049655" y="107415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8644" y="5276088"/>
            <a:ext cx="2065020" cy="2167255"/>
          </a:xfrm>
          <a:custGeom>
            <a:avLst/>
            <a:gdLst/>
            <a:ahLst/>
            <a:cxnLst/>
            <a:rect l="l" t="t" r="r" b="b"/>
            <a:pathLst>
              <a:path w="2065020" h="2167254">
                <a:moveTo>
                  <a:pt x="1989454" y="1063434"/>
                </a:moveTo>
                <a:lnTo>
                  <a:pt x="75310" y="1063434"/>
                </a:lnTo>
                <a:lnTo>
                  <a:pt x="46100" y="1057681"/>
                </a:lnTo>
                <a:lnTo>
                  <a:pt x="22097" y="1041984"/>
                </a:lnTo>
                <a:lnTo>
                  <a:pt x="5968" y="1018794"/>
                </a:lnTo>
                <a:lnTo>
                  <a:pt x="0" y="990473"/>
                </a:lnTo>
                <a:lnTo>
                  <a:pt x="0" y="73025"/>
                </a:lnTo>
                <a:lnTo>
                  <a:pt x="5968" y="44704"/>
                </a:lnTo>
                <a:lnTo>
                  <a:pt x="22097" y="21463"/>
                </a:lnTo>
                <a:lnTo>
                  <a:pt x="46100" y="5715"/>
                </a:lnTo>
                <a:lnTo>
                  <a:pt x="75310" y="0"/>
                </a:lnTo>
                <a:lnTo>
                  <a:pt x="1989454" y="0"/>
                </a:lnTo>
                <a:lnTo>
                  <a:pt x="2018664" y="5715"/>
                </a:lnTo>
                <a:lnTo>
                  <a:pt x="2042667" y="21463"/>
                </a:lnTo>
                <a:lnTo>
                  <a:pt x="2058796" y="44704"/>
                </a:lnTo>
                <a:lnTo>
                  <a:pt x="2064765" y="73025"/>
                </a:lnTo>
                <a:lnTo>
                  <a:pt x="2064765" y="990473"/>
                </a:lnTo>
                <a:lnTo>
                  <a:pt x="2058796" y="1018794"/>
                </a:lnTo>
                <a:lnTo>
                  <a:pt x="2042667" y="1041984"/>
                </a:lnTo>
                <a:lnTo>
                  <a:pt x="2018664" y="1057681"/>
                </a:lnTo>
                <a:lnTo>
                  <a:pt x="1989454" y="1063434"/>
                </a:lnTo>
                <a:close/>
              </a:path>
              <a:path w="2065020" h="2167254">
                <a:moveTo>
                  <a:pt x="1989454" y="2166734"/>
                </a:moveTo>
                <a:lnTo>
                  <a:pt x="75310" y="2166734"/>
                </a:lnTo>
                <a:lnTo>
                  <a:pt x="46100" y="2160917"/>
                </a:lnTo>
                <a:lnTo>
                  <a:pt x="22097" y="2145068"/>
                </a:lnTo>
                <a:lnTo>
                  <a:pt x="5968" y="2121623"/>
                </a:lnTo>
                <a:lnTo>
                  <a:pt x="0" y="2092972"/>
                </a:lnTo>
                <a:lnTo>
                  <a:pt x="0" y="1166393"/>
                </a:lnTo>
                <a:lnTo>
                  <a:pt x="5968" y="1137754"/>
                </a:lnTo>
                <a:lnTo>
                  <a:pt x="22097" y="1114298"/>
                </a:lnTo>
                <a:lnTo>
                  <a:pt x="46100" y="1098461"/>
                </a:lnTo>
                <a:lnTo>
                  <a:pt x="75310" y="1092644"/>
                </a:lnTo>
                <a:lnTo>
                  <a:pt x="1989454" y="1092644"/>
                </a:lnTo>
                <a:lnTo>
                  <a:pt x="2018664" y="1098461"/>
                </a:lnTo>
                <a:lnTo>
                  <a:pt x="2042667" y="1114298"/>
                </a:lnTo>
                <a:lnTo>
                  <a:pt x="2058796" y="1137754"/>
                </a:lnTo>
                <a:lnTo>
                  <a:pt x="2064765" y="1166393"/>
                </a:lnTo>
                <a:lnTo>
                  <a:pt x="2064765" y="2092972"/>
                </a:lnTo>
                <a:lnTo>
                  <a:pt x="2058796" y="2121623"/>
                </a:lnTo>
                <a:lnTo>
                  <a:pt x="2042667" y="2145068"/>
                </a:lnTo>
                <a:lnTo>
                  <a:pt x="2018664" y="2160917"/>
                </a:lnTo>
                <a:lnTo>
                  <a:pt x="1989454" y="21667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902833" y="2251075"/>
            <a:ext cx="789305" cy="6794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ts val="595"/>
              </a:lnSpc>
              <a:spcBef>
                <a:spcPts val="105"/>
              </a:spcBef>
            </a:pPr>
            <a:r>
              <a:rPr sz="6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600" spc="-5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97137-</a:t>
            </a:r>
            <a:r>
              <a:rPr sz="6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3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05</a:t>
            </a:r>
            <a:r>
              <a:rPr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2</a:t>
            </a:r>
            <a:r>
              <a:rPr lang="pt-BR"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lang="pt-BR" sz="500" dirty="0">
                <a:solidFill>
                  <a:srgbClr val="1D1D1B"/>
                </a:solidFill>
                <a:latin typeface="Times New Roman"/>
                <a:cs typeface="Times New Roman"/>
              </a:rPr>
              <a:t>/</a:t>
            </a:r>
          </a:p>
          <a:p>
            <a:pPr marL="5080" algn="ctr">
              <a:lnSpc>
                <a:spcPts val="595"/>
              </a:lnSpc>
              <a:spcBef>
                <a:spcPts val="105"/>
              </a:spcBef>
            </a:pPr>
            <a:endParaRPr lang="pt-BR" sz="500" dirty="0">
              <a:solidFill>
                <a:srgbClr val="1D1D1B"/>
              </a:solidFill>
              <a:latin typeface="Times New Roman"/>
              <a:cs typeface="Times New Roman"/>
            </a:endParaRPr>
          </a:p>
          <a:p>
            <a:pPr marL="5080" algn="ctr">
              <a:lnSpc>
                <a:spcPts val="595"/>
              </a:lnSpc>
              <a:spcBef>
                <a:spcPts val="105"/>
              </a:spcBef>
            </a:pPr>
            <a:r>
              <a:rPr lang="pt-BR"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lang="pt-BR" sz="800" dirty="0"/>
              <a:t>3987-0242</a:t>
            </a:r>
            <a:endParaRPr sz="500" dirty="0">
              <a:latin typeface="Times New Roman"/>
              <a:cs typeface="Times New Roman"/>
            </a:endParaRPr>
          </a:p>
          <a:p>
            <a:pPr algn="ctr">
              <a:lnSpc>
                <a:spcPts val="595"/>
              </a:lnSpc>
            </a:pP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  <a:hlinkClick r:id="rId2"/>
              </a:rPr>
              <a:t>acaosocial@brumadinho.mg.go</a:t>
            </a:r>
            <a:endParaRPr sz="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v.br</a:t>
            </a:r>
            <a:endParaRPr sz="500" dirty="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60"/>
              </a:spcBef>
            </a:pP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Rua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Aristides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Passos,</a:t>
            </a:r>
            <a:endParaRPr sz="500" dirty="0">
              <a:latin typeface="Times New Roman"/>
              <a:cs typeface="Times New Roman"/>
            </a:endParaRPr>
          </a:p>
          <a:p>
            <a:pPr marL="142240" marR="223520">
              <a:lnSpc>
                <a:spcPct val="112000"/>
              </a:lnSpc>
              <a:spcBef>
                <a:spcPts val="15"/>
              </a:spcBef>
            </a:pP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168,Centro–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nh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1503" y="2384552"/>
            <a:ext cx="67310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ecretaria</a:t>
            </a:r>
            <a:r>
              <a:rPr sz="500" b="1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ici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p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al</a:t>
            </a:r>
            <a:r>
              <a:rPr sz="500" b="1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  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Desenvolvimento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Social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61123" y="2481834"/>
            <a:ext cx="922019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eg</a:t>
            </a:r>
            <a:r>
              <a:rPr sz="500" b="1" spc="-4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b="1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x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ta</a:t>
            </a:r>
            <a:r>
              <a:rPr sz="500" b="1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b="1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4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8:0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b="1" spc="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às</a:t>
            </a:r>
            <a:r>
              <a:rPr sz="500" b="1" spc="-6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17:0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0  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29080" y="2291842"/>
            <a:ext cx="140779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Todo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cidadão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Brasileiro,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residente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ou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não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F1F22"/>
                </a:solidFill>
                <a:latin typeface="Times New Roman"/>
                <a:cs typeface="Times New Roman"/>
              </a:rPr>
              <a:t>em 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Brumadinho,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ao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procurar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Secretaria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Municipal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de 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Desenvolvimento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Social,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pode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e</a:t>
            </a:r>
            <a:r>
              <a:rPr sz="500" spc="12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deve</a:t>
            </a:r>
            <a:r>
              <a:rPr sz="500" spc="114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ser</a:t>
            </a:r>
            <a:r>
              <a:rPr sz="500" spc="114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atendido,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sem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qualquer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obstrução,</a:t>
            </a:r>
            <a:r>
              <a:rPr sz="500" spc="1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na 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busca</a:t>
            </a:r>
            <a:r>
              <a:rPr sz="500" spc="114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por</a:t>
            </a:r>
            <a:r>
              <a:rPr sz="500" spc="1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orientação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sobre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 a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Política</a:t>
            </a:r>
            <a:r>
              <a:rPr sz="500" spc="1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de</a:t>
            </a:r>
            <a:r>
              <a:rPr sz="500" spc="13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Assistência</a:t>
            </a:r>
            <a:r>
              <a:rPr sz="500" spc="1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Social</a:t>
            </a:r>
            <a:r>
              <a:rPr sz="500" spc="11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F1F22"/>
                </a:solidFill>
                <a:latin typeface="Times New Roman"/>
                <a:cs typeface="Times New Roman"/>
              </a:rPr>
              <a:t>em 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Brumadinho.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04541" y="2432431"/>
            <a:ext cx="643255" cy="193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fo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</a:t>
            </a:r>
            <a:r>
              <a:rPr sz="500" spc="-15" dirty="0">
                <a:latin typeface="Times New Roman"/>
                <a:cs typeface="Times New Roman"/>
              </a:rPr>
              <a:t>f</a:t>
            </a:r>
            <a:r>
              <a:rPr sz="500" dirty="0">
                <a:latin typeface="Times New Roman"/>
                <a:cs typeface="Times New Roman"/>
              </a:rPr>
              <a:t>í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  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ialm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5" dirty="0">
                <a:latin typeface="Times New Roman"/>
                <a:cs typeface="Times New Roman"/>
              </a:rPr>
              <a:t>e</a:t>
            </a:r>
            <a:r>
              <a:rPr sz="600" dirty="0"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87266" y="2363470"/>
            <a:ext cx="1790064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Tem como compromisso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administrar e garantir a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oferta eficiente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das 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ç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õ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e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, p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je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t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,</a:t>
            </a:r>
            <a:r>
              <a:rPr sz="500" spc="-3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p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g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am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spc="-2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e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v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i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ç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spc="-2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da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P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lít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ic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</a:t>
            </a:r>
            <a:r>
              <a:rPr sz="500" spc="-4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de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 Ass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t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ê</a:t>
            </a:r>
            <a:r>
              <a:rPr sz="500" spc="10" dirty="0">
                <a:solidFill>
                  <a:srgbClr val="1F1F22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ci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a</a:t>
            </a:r>
            <a:r>
              <a:rPr sz="500" spc="-40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S</a:t>
            </a:r>
            <a:r>
              <a:rPr sz="500" spc="-15" dirty="0">
                <a:solidFill>
                  <a:srgbClr val="1F1F22"/>
                </a:solidFill>
                <a:latin typeface="Times New Roman"/>
                <a:cs typeface="Times New Roman"/>
              </a:rPr>
              <a:t>o</a:t>
            </a:r>
            <a:r>
              <a:rPr sz="500" spc="-10" dirty="0">
                <a:solidFill>
                  <a:srgbClr val="1F1F22"/>
                </a:solidFill>
                <a:latin typeface="Times New Roman"/>
                <a:cs typeface="Times New Roman"/>
              </a:rPr>
              <a:t>c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ial  </a:t>
            </a:r>
            <a:r>
              <a:rPr sz="500" spc="5" dirty="0">
                <a:solidFill>
                  <a:srgbClr val="1F1F22"/>
                </a:solidFill>
                <a:latin typeface="Times New Roman"/>
                <a:cs typeface="Times New Roman"/>
              </a:rPr>
              <a:t>no</a:t>
            </a:r>
            <a:r>
              <a:rPr sz="500" spc="-3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F1F22"/>
                </a:solidFill>
                <a:latin typeface="Times New Roman"/>
                <a:cs typeface="Times New Roman"/>
              </a:rPr>
              <a:t>Âmbito</a:t>
            </a:r>
            <a:r>
              <a:rPr sz="500" spc="-55" dirty="0">
                <a:solidFill>
                  <a:srgbClr val="1F1F2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F1F22"/>
                </a:solidFill>
                <a:latin typeface="Times New Roman"/>
                <a:cs typeface="Times New Roman"/>
              </a:rPr>
              <a:t>municipal.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02673" y="2422652"/>
            <a:ext cx="22669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ão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h</a:t>
            </a:r>
            <a:r>
              <a:rPr sz="500" dirty="0">
                <a:latin typeface="Times New Roman"/>
                <a:cs typeface="Times New Roman"/>
              </a:rPr>
              <a:t>á.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8947" y="3337915"/>
            <a:ext cx="763270" cy="36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Un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tr</a:t>
            </a:r>
            <a:r>
              <a:rPr sz="500" b="1" spc="-15" dirty="0">
                <a:latin typeface="Times New Roman"/>
                <a:cs typeface="Times New Roman"/>
              </a:rPr>
              <a:t>am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0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o  </a:t>
            </a:r>
            <a:r>
              <a:rPr sz="500" b="1" spc="-5" dirty="0">
                <a:latin typeface="Times New Roman"/>
                <a:cs typeface="Times New Roman"/>
              </a:rPr>
              <a:t>Social </a:t>
            </a:r>
            <a:r>
              <a:rPr sz="500" b="1" dirty="0">
                <a:latin typeface="Times New Roman"/>
                <a:cs typeface="Times New Roman"/>
              </a:rPr>
              <a:t>para </a:t>
            </a:r>
            <a:r>
              <a:rPr sz="500" b="1" spc="-5" dirty="0">
                <a:latin typeface="Times New Roman"/>
                <a:cs typeface="Times New Roman"/>
              </a:rPr>
              <a:t>benefícios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Socioassistenciais</a:t>
            </a:r>
            <a:endParaRPr sz="5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Times New Roman"/>
                <a:cs typeface="Times New Roman"/>
              </a:rPr>
              <a:t>CADUNICO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15364" y="3251454"/>
            <a:ext cx="143764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maior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16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(dezesseis)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anos,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preferencialmente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sexo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feminino,</a:t>
            </a:r>
            <a:r>
              <a:rPr sz="500" spc="-5" dirty="0">
                <a:latin typeface="Times New Roman"/>
                <a:cs typeface="Times New Roman"/>
              </a:rPr>
              <a:t> portando</a:t>
            </a:r>
            <a:r>
              <a:rPr sz="500" dirty="0">
                <a:latin typeface="Times New Roman"/>
                <a:cs typeface="Times New Roman"/>
              </a:rPr>
              <a:t> 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RG,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CPF,</a:t>
            </a:r>
            <a:r>
              <a:rPr sz="500" spc="-5" dirty="0">
                <a:latin typeface="Times New Roman"/>
                <a:cs typeface="Times New Roman"/>
              </a:rPr>
              <a:t> Título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Eleitor,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CTPS,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casos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especiais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(indígenas)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RANI,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além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comprovantes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renda e </a:t>
            </a:r>
            <a:r>
              <a:rPr sz="500" spc="-10" dirty="0">
                <a:latin typeface="Times New Roman"/>
                <a:cs typeface="Times New Roman"/>
              </a:rPr>
              <a:t>residência.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renda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familiar</a:t>
            </a:r>
            <a:r>
              <a:rPr sz="500" spc="-10" dirty="0">
                <a:latin typeface="Times New Roman"/>
                <a:cs typeface="Times New Roman"/>
              </a:rPr>
              <a:t> total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ultrapassar</a:t>
            </a:r>
            <a:r>
              <a:rPr sz="500" dirty="0">
                <a:latin typeface="Times New Roman"/>
                <a:cs typeface="Times New Roman"/>
              </a:rPr>
              <a:t> 3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(três) </a:t>
            </a:r>
            <a:r>
              <a:rPr sz="500" spc="-5" dirty="0">
                <a:latin typeface="Times New Roman"/>
                <a:cs typeface="Times New Roman"/>
              </a:rPr>
              <a:t> salários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mínimos</a:t>
            </a:r>
            <a:r>
              <a:rPr sz="500" spc="-5" dirty="0">
                <a:latin typeface="Times New Roman"/>
                <a:cs typeface="Times New Roman"/>
              </a:rPr>
              <a:t> enquanto</a:t>
            </a:r>
            <a:r>
              <a:rPr sz="500" dirty="0">
                <a:latin typeface="Times New Roman"/>
                <a:cs typeface="Times New Roman"/>
              </a:rPr>
              <a:t> 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capita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pode </a:t>
            </a:r>
            <a:r>
              <a:rPr sz="500" dirty="0">
                <a:latin typeface="Times New Roman"/>
                <a:cs typeface="Times New Roman"/>
              </a:rPr>
              <a:t> ult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apa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ar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½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alá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io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mín</a:t>
            </a:r>
            <a:r>
              <a:rPr sz="500" spc="-10" dirty="0">
                <a:latin typeface="Times New Roman"/>
                <a:cs typeface="Times New Roman"/>
              </a:rPr>
              <a:t>im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14625" y="3383737"/>
            <a:ext cx="80962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ese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lm</a:t>
            </a:r>
            <a:r>
              <a:rPr sz="500" spc="-2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 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tân</a:t>
            </a:r>
            <a:r>
              <a:rPr sz="500" spc="-10" dirty="0">
                <a:latin typeface="Times New Roman"/>
                <a:cs typeface="Times New Roman"/>
              </a:rPr>
              <a:t>ea</a:t>
            </a:r>
            <a:r>
              <a:rPr sz="500" dirty="0">
                <a:latin typeface="Times New Roman"/>
                <a:cs typeface="Times New Roman"/>
              </a:rPr>
              <a:t>;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  encaminhamentooriginárioda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mais  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27145" y="3521202"/>
            <a:ext cx="160972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mp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mi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dim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5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igil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10" dirty="0">
                <a:latin typeface="Times New Roman"/>
                <a:cs typeface="Times New Roman"/>
              </a:rPr>
              <a:t> é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aliz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27014" y="3565626"/>
            <a:ext cx="930910" cy="27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13999"/>
              </a:lnSpc>
              <a:spcBef>
                <a:spcPts val="100"/>
              </a:spcBef>
            </a:pPr>
            <a:r>
              <a:rPr sz="500" spc="-25" dirty="0">
                <a:latin typeface="Times New Roman"/>
                <a:cs typeface="Times New Roman"/>
                <a:hlinkClick r:id="rId3"/>
              </a:rPr>
              <a:t>cadastrounico@brumadinho.mg.gov.br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ss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177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7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ro</a:t>
            </a:r>
            <a:endParaRPr sz="5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20"/>
              </a:spcBef>
            </a:pP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n</a:t>
            </a:r>
            <a:r>
              <a:rPr sz="500" spc="-25" dirty="0">
                <a:latin typeface="Times New Roman"/>
                <a:cs typeface="Times New Roman"/>
              </a:rPr>
              <a:t>h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67473" y="3487928"/>
            <a:ext cx="93091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4970" marR="5080" indent="-382905">
              <a:lnSpc>
                <a:spcPct val="104000"/>
              </a:lnSpc>
              <a:spcBef>
                <a:spcPts val="80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eg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nd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ta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as 0</a:t>
            </a:r>
            <a:r>
              <a:rPr sz="500" b="1" spc="-15" dirty="0">
                <a:latin typeface="Times New Roman"/>
                <a:cs typeface="Times New Roman"/>
              </a:rPr>
              <a:t>8:0</a:t>
            </a:r>
            <a:r>
              <a:rPr sz="500" b="1" dirty="0">
                <a:latin typeface="Times New Roman"/>
                <a:cs typeface="Times New Roman"/>
              </a:rPr>
              <a:t>0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às</a:t>
            </a:r>
            <a:r>
              <a:rPr sz="500" b="1" spc="-60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17:0</a:t>
            </a:r>
            <a:r>
              <a:rPr sz="500" b="1" dirty="0">
                <a:latin typeface="Times New Roman"/>
                <a:cs typeface="Times New Roman"/>
              </a:rPr>
              <a:t>0  </a:t>
            </a:r>
            <a:r>
              <a:rPr sz="500" b="1" spc="-25" dirty="0"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84895" y="3455670"/>
            <a:ext cx="217043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5"/>
              </a:spcBef>
            </a:pPr>
            <a:r>
              <a:rPr sz="500" spc="25" dirty="0">
                <a:latin typeface="Times New Roman"/>
                <a:cs typeface="Times New Roman"/>
              </a:rPr>
              <a:t>Bienalmente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Revisado,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pode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ser</a:t>
            </a:r>
            <a:r>
              <a:rPr sz="500" spc="6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mantido </a:t>
            </a:r>
            <a:r>
              <a:rPr sz="500" spc="15" dirty="0">
                <a:latin typeface="Times New Roman"/>
                <a:cs typeface="Times New Roman"/>
              </a:rPr>
              <a:t>pelo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tempo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que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25" dirty="0">
                <a:latin typeface="Times New Roman"/>
                <a:cs typeface="Times New Roman"/>
              </a:rPr>
              <a:t>vulnerabilidade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social,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pobreza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ou</a:t>
            </a:r>
            <a:r>
              <a:rPr sz="500" spc="9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extrema</a:t>
            </a:r>
            <a:r>
              <a:rPr sz="500" spc="5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pobreza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perdurar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56300" y="4379134"/>
            <a:ext cx="7600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(31)9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7137-</a:t>
            </a:r>
            <a:r>
              <a:rPr sz="6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3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05</a:t>
            </a:r>
            <a:r>
              <a:rPr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2</a:t>
            </a:r>
            <a:r>
              <a:rPr lang="pt-BR"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/ </a:t>
            </a:r>
            <a:r>
              <a:rPr lang="pt-BR" sz="600" dirty="0">
                <a:latin typeface="Verdana" panose="020B0604030504040204" pitchFamily="34" charset="0"/>
                <a:ea typeface="Verdana" panose="020B0604030504040204" pitchFamily="34" charset="0"/>
              </a:rPr>
              <a:t>3987-0247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19394" y="4636109"/>
            <a:ext cx="930910" cy="29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99"/>
              </a:lnSpc>
              <a:spcBef>
                <a:spcPts val="100"/>
              </a:spcBef>
            </a:pPr>
            <a:r>
              <a:rPr sz="500" spc="-25" dirty="0">
                <a:latin typeface="Times New Roman"/>
                <a:cs typeface="Times New Roman"/>
                <a:hlinkClick r:id="rId3"/>
              </a:rPr>
              <a:t>cadastrounico@brumadinho.mg.gov.br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ss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dirty="0">
                <a:latin typeface="Times New Roman"/>
                <a:cs typeface="Times New Roman"/>
              </a:rPr>
              <a:t>7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</a:t>
            </a:r>
            <a:r>
              <a:rPr sz="500" spc="-2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ro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25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nh</a:t>
            </a:r>
            <a:r>
              <a:rPr sz="500" spc="2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08391" y="4538853"/>
            <a:ext cx="2225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ctr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latin typeface="Times New Roman"/>
                <a:cs typeface="Times New Roman"/>
              </a:rPr>
              <a:t>Não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há,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podendo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perdurar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enquanto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persistir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situação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vulnerabilidade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social,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pobreza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ou </a:t>
            </a:r>
            <a:r>
              <a:rPr sz="500" spc="25" dirty="0">
                <a:latin typeface="Times New Roman"/>
                <a:cs typeface="Times New Roman"/>
              </a:rPr>
              <a:t>extrema </a:t>
            </a:r>
            <a:r>
              <a:rPr sz="500" spc="15" dirty="0">
                <a:latin typeface="Times New Roman"/>
                <a:cs typeface="Times New Roman"/>
              </a:rPr>
              <a:t>pobreza, desde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que </a:t>
            </a:r>
            <a:r>
              <a:rPr sz="500" dirty="0">
                <a:latin typeface="Times New Roman"/>
                <a:cs typeface="Times New Roman"/>
              </a:rPr>
              <a:t>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observe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25" dirty="0">
                <a:latin typeface="Times New Roman"/>
                <a:cs typeface="Times New Roman"/>
              </a:rPr>
              <a:t>cumprimento </a:t>
            </a:r>
            <a:r>
              <a:rPr sz="500" spc="15" dirty="0">
                <a:latin typeface="Times New Roman"/>
                <a:cs typeface="Times New Roman"/>
              </a:rPr>
              <a:t>das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condicionalidades</a:t>
            </a:r>
            <a:r>
              <a:rPr sz="500" spc="5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educação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7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saúde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para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acesso.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71538" y="4598289"/>
            <a:ext cx="93091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4970" marR="5080" indent="-382905">
              <a:lnSpc>
                <a:spcPct val="104000"/>
              </a:lnSpc>
              <a:spcBef>
                <a:spcPts val="80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eg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nd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ta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as 0</a:t>
            </a:r>
            <a:r>
              <a:rPr sz="500" b="1" spc="-15" dirty="0">
                <a:latin typeface="Times New Roman"/>
                <a:cs typeface="Times New Roman"/>
              </a:rPr>
              <a:t>8:0</a:t>
            </a:r>
            <a:r>
              <a:rPr sz="500" b="1" dirty="0">
                <a:latin typeface="Times New Roman"/>
                <a:cs typeface="Times New Roman"/>
              </a:rPr>
              <a:t>0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às</a:t>
            </a:r>
            <a:r>
              <a:rPr sz="500" b="1" spc="-60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17:0</a:t>
            </a:r>
            <a:r>
              <a:rPr sz="500" b="1" dirty="0">
                <a:latin typeface="Times New Roman"/>
                <a:cs typeface="Times New Roman"/>
              </a:rPr>
              <a:t>0  </a:t>
            </a:r>
            <a:r>
              <a:rPr sz="500" b="1" spc="-25" dirty="0"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4927" y="4557497"/>
            <a:ext cx="719455" cy="19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080" indent="-297815">
              <a:lnSpc>
                <a:spcPct val="108000"/>
              </a:lnSpc>
              <a:spcBef>
                <a:spcPts val="100"/>
              </a:spcBef>
            </a:pP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r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gra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B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l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F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íl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  PBF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2563" y="4284345"/>
            <a:ext cx="147510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Estar</a:t>
            </a:r>
            <a:r>
              <a:rPr sz="500" spc="-5" dirty="0">
                <a:latin typeface="Times New Roman"/>
                <a:cs typeface="Times New Roman"/>
              </a:rPr>
              <a:t> Inscrito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-10" dirty="0">
                <a:latin typeface="Times New Roman"/>
                <a:cs typeface="Times New Roman"/>
              </a:rPr>
              <a:t>Único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Governo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 </a:t>
            </a:r>
            <a:r>
              <a:rPr sz="500" spc="-10" dirty="0">
                <a:latin typeface="Times New Roman"/>
                <a:cs typeface="Times New Roman"/>
              </a:rPr>
              <a:t>Programas Sociais,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-5" dirty="0">
                <a:latin typeface="Times New Roman"/>
                <a:cs typeface="Times New Roman"/>
              </a:rPr>
              <a:t> residente 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Brumadinho, </a:t>
            </a:r>
            <a:r>
              <a:rPr sz="500" spc="-5" dirty="0">
                <a:latin typeface="Times New Roman"/>
                <a:cs typeface="Times New Roman"/>
              </a:rPr>
              <a:t> possuir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renda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</a:t>
            </a:r>
            <a:r>
              <a:rPr sz="500" spc="-5" dirty="0">
                <a:latin typeface="Times New Roman"/>
                <a:cs typeface="Times New Roman"/>
              </a:rPr>
              <a:t> per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capita</a:t>
            </a:r>
            <a:r>
              <a:rPr sz="500" spc="-5" dirty="0">
                <a:latin typeface="Times New Roman"/>
                <a:cs typeface="Times New Roman"/>
              </a:rPr>
              <a:t> até</a:t>
            </a:r>
            <a:r>
              <a:rPr sz="500" dirty="0">
                <a:latin typeface="Times New Roman"/>
                <a:cs typeface="Times New Roman"/>
              </a:rPr>
              <a:t> ½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(meio)</a:t>
            </a:r>
            <a:r>
              <a:rPr sz="500" spc="-5" dirty="0">
                <a:latin typeface="Times New Roman"/>
                <a:cs typeface="Times New Roman"/>
              </a:rPr>
              <a:t> salário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mínimo, comprovada pelos documentos exigidos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CADUNICO,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comprovando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também</a:t>
            </a:r>
            <a:r>
              <a:rPr sz="500" spc="2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cumprimento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0" dirty="0">
                <a:latin typeface="Times New Roman"/>
                <a:cs typeface="Times New Roman"/>
              </a:rPr>
              <a:t>condicionalidade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educação,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filhos </a:t>
            </a:r>
            <a:r>
              <a:rPr sz="500" spc="-5" dirty="0">
                <a:latin typeface="Times New Roman"/>
                <a:cs typeface="Times New Roman"/>
              </a:rPr>
              <a:t>menores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matriculados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frequentes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escolas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saúde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que 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envolvem</a:t>
            </a:r>
            <a:r>
              <a:rPr sz="500" spc="-5" dirty="0">
                <a:latin typeface="Times New Roman"/>
                <a:cs typeface="Times New Roman"/>
              </a:rPr>
              <a:t> vacinas,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pesagens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acompanhamento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pré-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natal,</a:t>
            </a:r>
            <a:r>
              <a:rPr sz="500" spc="-7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puerpério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nutricional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durante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primeira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infância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41496" y="4615053"/>
            <a:ext cx="16097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mp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mi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dim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5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igil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10" dirty="0">
                <a:latin typeface="Times New Roman"/>
                <a:cs typeface="Times New Roman"/>
              </a:rPr>
              <a:t> é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aliz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79319" y="4454398"/>
            <a:ext cx="871219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255" algn="ctr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lm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te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 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tân</a:t>
            </a:r>
            <a:r>
              <a:rPr sz="500" spc="-10" dirty="0">
                <a:latin typeface="Times New Roman"/>
                <a:cs typeface="Times New Roman"/>
              </a:rPr>
              <a:t>ea</a:t>
            </a:r>
            <a:r>
              <a:rPr sz="500" dirty="0">
                <a:latin typeface="Times New Roman"/>
                <a:cs typeface="Times New Roman"/>
              </a:rPr>
              <a:t>;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ami</a:t>
            </a:r>
            <a:r>
              <a:rPr sz="500" spc="10" dirty="0">
                <a:latin typeface="Times New Roman"/>
                <a:cs typeface="Times New Roman"/>
              </a:rPr>
              <a:t>nh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nto  originárioda rede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mais  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9460" y="5649849"/>
            <a:ext cx="4857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 algn="just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Times New Roman"/>
                <a:cs typeface="Times New Roman"/>
              </a:rPr>
              <a:t>Tarifa </a:t>
            </a:r>
            <a:r>
              <a:rPr sz="500" b="1" spc="-5" dirty="0">
                <a:latin typeface="Times New Roman"/>
                <a:cs typeface="Times New Roman"/>
              </a:rPr>
              <a:t>Social de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Energia Elétrica </a:t>
            </a:r>
            <a:r>
              <a:rPr sz="500" b="1" spc="-1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10%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65%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63523" y="5247538"/>
            <a:ext cx="134493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Famílias Inscritas </a:t>
            </a:r>
            <a:r>
              <a:rPr sz="400" spc="-15" dirty="0">
                <a:latin typeface="Times New Roman"/>
                <a:cs typeface="Times New Roman"/>
              </a:rPr>
              <a:t>no </a:t>
            </a:r>
            <a:r>
              <a:rPr sz="400" spc="-5" dirty="0">
                <a:latin typeface="Times New Roman"/>
                <a:cs typeface="Times New Roman"/>
              </a:rPr>
              <a:t>Cadastro </a:t>
            </a:r>
            <a:r>
              <a:rPr sz="400" spc="-10" dirty="0">
                <a:latin typeface="Times New Roman"/>
                <a:cs typeface="Times New Roman"/>
              </a:rPr>
              <a:t>Único do Governo Federal, para 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Programas Sociais,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com renda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 </a:t>
            </a:r>
            <a:r>
              <a:rPr sz="400" dirty="0">
                <a:latin typeface="Times New Roman"/>
                <a:cs typeface="Times New Roman"/>
              </a:rPr>
              <a:t>até </a:t>
            </a:r>
            <a:r>
              <a:rPr sz="400" spc="-10" dirty="0">
                <a:latin typeface="Times New Roman"/>
                <a:cs typeface="Times New Roman"/>
              </a:rPr>
              <a:t>meio </a:t>
            </a:r>
            <a:r>
              <a:rPr sz="400" spc="-5" dirty="0">
                <a:latin typeface="Times New Roman"/>
                <a:cs typeface="Times New Roman"/>
              </a:rPr>
              <a:t>salário </a:t>
            </a:r>
            <a:r>
              <a:rPr sz="400" spc="-10" dirty="0">
                <a:latin typeface="Times New Roman"/>
                <a:cs typeface="Times New Roman"/>
              </a:rPr>
              <a:t>mínimo </a:t>
            </a:r>
            <a:r>
              <a:rPr sz="400" spc="-5" dirty="0">
                <a:latin typeface="Times New Roman"/>
                <a:cs typeface="Times New Roman"/>
              </a:rPr>
              <a:t>por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pessoa</a:t>
            </a:r>
            <a:r>
              <a:rPr sz="400" spc="75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ou</a:t>
            </a:r>
            <a:r>
              <a:rPr sz="400" spc="7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que</a:t>
            </a:r>
            <a:r>
              <a:rPr sz="400" spc="19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tenham</a:t>
            </a:r>
            <a:r>
              <a:rPr sz="400" spc="17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algum</a:t>
            </a:r>
            <a:r>
              <a:rPr sz="400" spc="18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membro</a:t>
            </a:r>
            <a:r>
              <a:rPr sz="400" spc="17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que</a:t>
            </a:r>
            <a:r>
              <a:rPr sz="400" spc="190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receba</a:t>
            </a:r>
            <a:r>
              <a:rPr sz="400" spc="16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o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Benefício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 Prestação Continuada </a:t>
            </a:r>
            <a:r>
              <a:rPr sz="400" spc="-15" dirty="0">
                <a:latin typeface="Times New Roman"/>
                <a:cs typeface="Times New Roman"/>
              </a:rPr>
              <a:t>da </a:t>
            </a:r>
            <a:r>
              <a:rPr sz="400" spc="-10" dirty="0">
                <a:latin typeface="Times New Roman"/>
                <a:cs typeface="Times New Roman"/>
              </a:rPr>
              <a:t>Assistência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Social (BPC) 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devem</a:t>
            </a:r>
            <a:r>
              <a:rPr sz="400" spc="7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levar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folha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resumo.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Também </a:t>
            </a:r>
            <a:r>
              <a:rPr sz="400" spc="-10" dirty="0">
                <a:latin typeface="Times New Roman"/>
                <a:cs typeface="Times New Roman"/>
              </a:rPr>
              <a:t>podem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pedir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o </a:t>
            </a:r>
            <a:r>
              <a:rPr sz="400" spc="-15" dirty="0">
                <a:latin typeface="Times New Roman"/>
                <a:cs typeface="Times New Roman"/>
              </a:rPr>
              <a:t>desconto 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as </a:t>
            </a:r>
            <a:r>
              <a:rPr sz="400" spc="-10" dirty="0">
                <a:latin typeface="Times New Roman"/>
                <a:cs typeface="Times New Roman"/>
              </a:rPr>
              <a:t>famílias com renda </a:t>
            </a:r>
            <a:r>
              <a:rPr sz="400" spc="-15" dirty="0">
                <a:latin typeface="Times New Roman"/>
                <a:cs typeface="Times New Roman"/>
              </a:rPr>
              <a:t>mensal </a:t>
            </a:r>
            <a:r>
              <a:rPr sz="400" spc="-10" dirty="0">
                <a:latin typeface="Times New Roman"/>
                <a:cs typeface="Times New Roman"/>
              </a:rPr>
              <a:t>de </a:t>
            </a:r>
            <a:r>
              <a:rPr sz="400" spc="-5" dirty="0">
                <a:latin typeface="Times New Roman"/>
                <a:cs typeface="Times New Roman"/>
              </a:rPr>
              <a:t>até </a:t>
            </a:r>
            <a:r>
              <a:rPr sz="400" spc="-10" dirty="0">
                <a:latin typeface="Times New Roman"/>
                <a:cs typeface="Times New Roman"/>
              </a:rPr>
              <a:t>três salários mínimos </a:t>
            </a:r>
            <a:r>
              <a:rPr sz="400" spc="-5" dirty="0">
                <a:latin typeface="Times New Roman"/>
                <a:cs typeface="Times New Roman"/>
              </a:rPr>
              <a:t>e que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possuam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membros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portadores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doença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ou</a:t>
            </a:r>
            <a:r>
              <a:rPr sz="400" spc="-10" dirty="0">
                <a:latin typeface="Times New Roman"/>
                <a:cs typeface="Times New Roman"/>
              </a:rPr>
              <a:t> deficiência</a:t>
            </a:r>
            <a:r>
              <a:rPr sz="400" spc="-5" dirty="0">
                <a:latin typeface="Times New Roman"/>
                <a:cs typeface="Times New Roman"/>
              </a:rPr>
              <a:t> cujo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tratamento médico demande </a:t>
            </a:r>
            <a:r>
              <a:rPr sz="400" spc="-5" dirty="0">
                <a:latin typeface="Times New Roman"/>
                <a:cs typeface="Times New Roman"/>
              </a:rPr>
              <a:t>o uso </a:t>
            </a:r>
            <a:r>
              <a:rPr sz="400" spc="-10" dirty="0">
                <a:latin typeface="Times New Roman"/>
                <a:cs typeface="Times New Roman"/>
              </a:rPr>
              <a:t>continuado </a:t>
            </a:r>
            <a:r>
              <a:rPr sz="400" dirty="0">
                <a:latin typeface="Times New Roman"/>
                <a:cs typeface="Times New Roman"/>
              </a:rPr>
              <a:t>de </a:t>
            </a:r>
            <a:r>
              <a:rPr sz="400" spc="-10" dirty="0">
                <a:latin typeface="Times New Roman"/>
                <a:cs typeface="Times New Roman"/>
              </a:rPr>
              <a:t>aparelhos </a:t>
            </a:r>
            <a:r>
              <a:rPr sz="400" spc="-5" dirty="0">
                <a:latin typeface="Times New Roman"/>
                <a:cs typeface="Times New Roman"/>
              </a:rPr>
              <a:t>com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elevado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consumo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energia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elétrica,</a:t>
            </a:r>
            <a:r>
              <a:rPr sz="400" spc="-5" dirty="0">
                <a:latin typeface="Times New Roman"/>
                <a:cs typeface="Times New Roman"/>
              </a:rPr>
              <a:t> as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famílias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indígenas</a:t>
            </a:r>
            <a:r>
              <a:rPr sz="400" spc="-5" dirty="0">
                <a:latin typeface="Times New Roman"/>
                <a:cs typeface="Times New Roman"/>
              </a:rPr>
              <a:t> e 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quilombolas</a:t>
            </a:r>
            <a:r>
              <a:rPr sz="400" spc="17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terão</a:t>
            </a:r>
            <a:r>
              <a:rPr sz="400" spc="18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direito</a:t>
            </a:r>
            <a:r>
              <a:rPr sz="400" spc="17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ao</a:t>
            </a:r>
            <a:r>
              <a:rPr sz="400" spc="90" dirty="0">
                <a:latin typeface="Times New Roman"/>
                <a:cs typeface="Times New Roman"/>
              </a:rPr>
              <a:t>  </a:t>
            </a:r>
            <a:r>
              <a:rPr sz="400" spc="-10" dirty="0">
                <a:latin typeface="Times New Roman"/>
                <a:cs typeface="Times New Roman"/>
              </a:rPr>
              <a:t>desconto</a:t>
            </a:r>
            <a:r>
              <a:rPr sz="400" spc="80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de    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100%     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na 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conta</a:t>
            </a:r>
            <a:r>
              <a:rPr sz="400" spc="-10" dirty="0">
                <a:latin typeface="Times New Roman"/>
                <a:cs typeface="Times New Roman"/>
              </a:rPr>
              <a:t> de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energia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elétrica,</a:t>
            </a:r>
            <a:r>
              <a:rPr sz="400" spc="-5" dirty="0">
                <a:latin typeface="Times New Roman"/>
                <a:cs typeface="Times New Roman"/>
              </a:rPr>
              <a:t> até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o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limite</a:t>
            </a:r>
            <a:r>
              <a:rPr sz="400" spc="8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consumo</a:t>
            </a:r>
            <a:r>
              <a:rPr sz="400" spc="8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</a:t>
            </a:r>
            <a:r>
              <a:rPr sz="400" spc="8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50 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KWh/mês.</a:t>
            </a:r>
            <a:r>
              <a:rPr sz="400" spc="-5" dirty="0">
                <a:latin typeface="Times New Roman"/>
                <a:cs typeface="Times New Roman"/>
              </a:rPr>
              <a:t> O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percentual</a:t>
            </a:r>
            <a:r>
              <a:rPr sz="400" spc="-5" dirty="0">
                <a:latin typeface="Times New Roman"/>
                <a:cs typeface="Times New Roman"/>
              </a:rPr>
              <a:t> é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calculado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com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base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no</a:t>
            </a:r>
            <a:r>
              <a:rPr sz="400" spc="1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consumo 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mensal de energia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elétrica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do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domicílio.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As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famílias </a:t>
            </a:r>
            <a:r>
              <a:rPr sz="400" spc="-5" dirty="0">
                <a:latin typeface="Times New Roman"/>
                <a:cs typeface="Times New Roman"/>
              </a:rPr>
              <a:t>que </a:t>
            </a:r>
            <a:r>
              <a:rPr sz="400" spc="-10" dirty="0">
                <a:latin typeface="Times New Roman"/>
                <a:cs typeface="Times New Roman"/>
              </a:rPr>
              <a:t>gastam </a:t>
            </a:r>
            <a:r>
              <a:rPr sz="400" spc="-5" dirty="0">
                <a:latin typeface="Times New Roman"/>
                <a:cs typeface="Times New Roman"/>
              </a:rPr>
              <a:t> até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30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KWh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recebem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65%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desconto.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31KWh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100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KWh, 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índice</a:t>
            </a:r>
            <a:r>
              <a:rPr sz="400" spc="-5" dirty="0">
                <a:latin typeface="Times New Roman"/>
                <a:cs typeface="Times New Roman"/>
              </a:rPr>
              <a:t> é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15" dirty="0">
                <a:latin typeface="Times New Roman"/>
                <a:cs typeface="Times New Roman"/>
              </a:rPr>
              <a:t>de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40%. </a:t>
            </a:r>
            <a:r>
              <a:rPr sz="400" spc="-5" dirty="0">
                <a:latin typeface="Times New Roman"/>
                <a:cs typeface="Times New Roman"/>
              </a:rPr>
              <a:t>Para </a:t>
            </a:r>
            <a:r>
              <a:rPr sz="400" spc="-10" dirty="0">
                <a:latin typeface="Times New Roman"/>
                <a:cs typeface="Times New Roman"/>
              </a:rPr>
              <a:t>quem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utiliza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entre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101</a:t>
            </a:r>
            <a:r>
              <a:rPr sz="400" spc="1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KWh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e </a:t>
            </a:r>
            <a:r>
              <a:rPr sz="400" dirty="0">
                <a:latin typeface="Times New Roman"/>
                <a:cs typeface="Times New Roman"/>
              </a:rPr>
              <a:t>220 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30" dirty="0">
                <a:latin typeface="Times New Roman"/>
                <a:cs typeface="Times New Roman"/>
              </a:rPr>
              <a:t>K</a:t>
            </a:r>
            <a:r>
              <a:rPr sz="400" spc="-20" dirty="0">
                <a:latin typeface="Times New Roman"/>
                <a:cs typeface="Times New Roman"/>
              </a:rPr>
              <a:t>W</a:t>
            </a:r>
            <a:r>
              <a:rPr sz="400" spc="-25" dirty="0">
                <a:latin typeface="Times New Roman"/>
                <a:cs typeface="Times New Roman"/>
              </a:rPr>
              <a:t>h</a:t>
            </a:r>
            <a:r>
              <a:rPr sz="400" spc="-5" dirty="0">
                <a:latin typeface="Times New Roman"/>
                <a:cs typeface="Times New Roman"/>
              </a:rPr>
              <a:t>,</a:t>
            </a:r>
            <a:r>
              <a:rPr sz="400" spc="4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o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de</a:t>
            </a:r>
            <a:r>
              <a:rPr sz="400" spc="-30" dirty="0">
                <a:latin typeface="Times New Roman"/>
                <a:cs typeface="Times New Roman"/>
              </a:rPr>
              <a:t>s</a:t>
            </a:r>
            <a:r>
              <a:rPr sz="400" spc="-25" dirty="0">
                <a:latin typeface="Times New Roman"/>
                <a:cs typeface="Times New Roman"/>
              </a:rPr>
              <a:t>co</a:t>
            </a:r>
            <a:r>
              <a:rPr sz="400" spc="-15" dirty="0">
                <a:latin typeface="Times New Roman"/>
                <a:cs typeface="Times New Roman"/>
              </a:rPr>
              <a:t>n</a:t>
            </a:r>
            <a:r>
              <a:rPr sz="400" spc="-20" dirty="0">
                <a:latin typeface="Times New Roman"/>
                <a:cs typeface="Times New Roman"/>
              </a:rPr>
              <a:t>t</a:t>
            </a:r>
            <a:r>
              <a:rPr sz="400" spc="-5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 é</a:t>
            </a:r>
            <a:r>
              <a:rPr sz="400" spc="-25" dirty="0">
                <a:latin typeface="Times New Roman"/>
                <a:cs typeface="Times New Roman"/>
              </a:rPr>
              <a:t> d</a:t>
            </a:r>
            <a:r>
              <a:rPr sz="400" spc="-5" dirty="0">
                <a:latin typeface="Times New Roman"/>
                <a:cs typeface="Times New Roman"/>
              </a:rPr>
              <a:t>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10</a:t>
            </a:r>
            <a:r>
              <a:rPr sz="400" spc="-15" dirty="0">
                <a:latin typeface="Times New Roman"/>
                <a:cs typeface="Times New Roman"/>
              </a:rPr>
              <a:t>%</a:t>
            </a:r>
            <a:r>
              <a:rPr sz="400" spc="-5" dirty="0">
                <a:latin typeface="Times New Roman"/>
                <a:cs typeface="Times New Roman"/>
              </a:rPr>
              <a:t>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81097" y="5558790"/>
            <a:ext cx="87249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lm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te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 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tân</a:t>
            </a:r>
            <a:r>
              <a:rPr sz="500" spc="-10" dirty="0">
                <a:latin typeface="Times New Roman"/>
                <a:cs typeface="Times New Roman"/>
              </a:rPr>
              <a:t>ea</a:t>
            </a:r>
            <a:r>
              <a:rPr sz="500" dirty="0">
                <a:latin typeface="Times New Roman"/>
                <a:cs typeface="Times New Roman"/>
              </a:rPr>
              <a:t>;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ami</a:t>
            </a:r>
            <a:r>
              <a:rPr sz="500" spc="10" dirty="0">
                <a:latin typeface="Times New Roman"/>
                <a:cs typeface="Times New Roman"/>
              </a:rPr>
              <a:t>nh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me</a:t>
            </a:r>
            <a:r>
              <a:rPr sz="500" dirty="0">
                <a:latin typeface="Times New Roman"/>
                <a:cs typeface="Times New Roman"/>
              </a:rPr>
              <a:t>nto  originárioda rede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socioassistencial </a:t>
            </a:r>
            <a:r>
              <a:rPr sz="500" dirty="0">
                <a:latin typeface="Times New Roman"/>
                <a:cs typeface="Times New Roman"/>
              </a:rPr>
              <a:t>e demais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50385" y="5757418"/>
            <a:ext cx="16097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mp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mi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dim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5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igil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10" dirty="0">
                <a:latin typeface="Times New Roman"/>
                <a:cs typeface="Times New Roman"/>
              </a:rPr>
              <a:t> é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aliz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99428" y="5680075"/>
            <a:ext cx="4216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(31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)</a:t>
            </a:r>
            <a:r>
              <a:rPr sz="500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97137-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3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05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38825" y="5834608"/>
            <a:ext cx="930910" cy="29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99"/>
              </a:lnSpc>
              <a:spcBef>
                <a:spcPts val="100"/>
              </a:spcBef>
            </a:pPr>
            <a:r>
              <a:rPr sz="500" spc="-25" dirty="0">
                <a:latin typeface="Times New Roman"/>
                <a:cs typeface="Times New Roman"/>
                <a:hlinkClick r:id="rId3"/>
              </a:rPr>
              <a:t>cadastrounico@brumadinho.mg.gov.br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ss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dirty="0">
                <a:latin typeface="Times New Roman"/>
                <a:cs typeface="Times New Roman"/>
              </a:rPr>
              <a:t>7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nh</a:t>
            </a:r>
            <a:r>
              <a:rPr sz="500" spc="2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55028" y="5739765"/>
            <a:ext cx="93091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4970" marR="5080" indent="-382905">
              <a:lnSpc>
                <a:spcPct val="104000"/>
              </a:lnSpc>
              <a:spcBef>
                <a:spcPts val="80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eg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nd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ta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as 0</a:t>
            </a:r>
            <a:r>
              <a:rPr sz="500" b="1" spc="-15" dirty="0">
                <a:latin typeface="Times New Roman"/>
                <a:cs typeface="Times New Roman"/>
              </a:rPr>
              <a:t>8:0</a:t>
            </a:r>
            <a:r>
              <a:rPr sz="500" b="1" dirty="0">
                <a:latin typeface="Times New Roman"/>
                <a:cs typeface="Times New Roman"/>
              </a:rPr>
              <a:t>0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às</a:t>
            </a:r>
            <a:r>
              <a:rPr sz="500" b="1" spc="-60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17:0</a:t>
            </a:r>
            <a:r>
              <a:rPr sz="500" b="1" dirty="0">
                <a:latin typeface="Times New Roman"/>
                <a:cs typeface="Times New Roman"/>
              </a:rPr>
              <a:t>0  </a:t>
            </a:r>
            <a:r>
              <a:rPr sz="500" b="1" spc="-25" dirty="0"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71815" y="5636514"/>
            <a:ext cx="2225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ctr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latin typeface="Times New Roman"/>
                <a:cs typeface="Times New Roman"/>
              </a:rPr>
              <a:t>Não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há,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podendo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perdurar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enquanto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persistir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situação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vulnerabilidade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social,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pobreza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ou </a:t>
            </a:r>
            <a:r>
              <a:rPr sz="500" spc="25" dirty="0">
                <a:latin typeface="Times New Roman"/>
                <a:cs typeface="Times New Roman"/>
              </a:rPr>
              <a:t>extrema </a:t>
            </a:r>
            <a:r>
              <a:rPr sz="500" spc="15" dirty="0">
                <a:latin typeface="Times New Roman"/>
                <a:cs typeface="Times New Roman"/>
              </a:rPr>
              <a:t>pobreza, desde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que </a:t>
            </a:r>
            <a:r>
              <a:rPr sz="500" dirty="0">
                <a:latin typeface="Times New Roman"/>
                <a:cs typeface="Times New Roman"/>
              </a:rPr>
              <a:t>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observe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25" dirty="0">
                <a:latin typeface="Times New Roman"/>
                <a:cs typeface="Times New Roman"/>
              </a:rPr>
              <a:t>cumprimento </a:t>
            </a:r>
            <a:r>
              <a:rPr sz="500" spc="15" dirty="0">
                <a:latin typeface="Times New Roman"/>
                <a:cs typeface="Times New Roman"/>
              </a:rPr>
              <a:t>das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condicionalidades</a:t>
            </a:r>
            <a:r>
              <a:rPr sz="500" spc="5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educação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7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saúde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para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acesso.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4363" y="6745020"/>
            <a:ext cx="62738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latin typeface="Times New Roman"/>
                <a:cs typeface="Times New Roman"/>
              </a:rPr>
              <a:t>Tarifa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cial</a:t>
            </a:r>
            <a:r>
              <a:rPr sz="500" b="1" spc="-4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a</a:t>
            </a:r>
            <a:r>
              <a:rPr sz="500" b="1" spc="-5" dirty="0">
                <a:latin typeface="Times New Roman"/>
                <a:cs typeface="Times New Roman"/>
              </a:rPr>
              <a:t>b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tec</a:t>
            </a:r>
            <a:r>
              <a:rPr sz="500" b="1" spc="5" dirty="0">
                <a:latin typeface="Times New Roman"/>
                <a:cs typeface="Times New Roman"/>
              </a:rPr>
              <a:t>i</a:t>
            </a:r>
            <a:r>
              <a:rPr sz="500" b="1" spc="-2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t</a:t>
            </a:r>
            <a:r>
              <a:rPr sz="500" b="1" spc="60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ág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92809" y="6586525"/>
            <a:ext cx="14947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Famílias</a:t>
            </a:r>
            <a:r>
              <a:rPr sz="500" spc="-5" dirty="0">
                <a:latin typeface="Times New Roman"/>
                <a:cs typeface="Times New Roman"/>
              </a:rPr>
              <a:t> inscritas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Cadastro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Único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Governo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Federal para </a:t>
            </a:r>
            <a:r>
              <a:rPr sz="500" spc="-10" dirty="0">
                <a:latin typeface="Times New Roman"/>
                <a:cs typeface="Times New Roman"/>
              </a:rPr>
              <a:t>Programas Sociais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dirty="0">
                <a:latin typeface="Times New Roman"/>
                <a:cs typeface="Times New Roman"/>
              </a:rPr>
              <a:t>renda mensal de </a:t>
            </a:r>
            <a:r>
              <a:rPr sz="500" spc="-5" dirty="0">
                <a:latin typeface="Times New Roman"/>
                <a:cs typeface="Times New Roman"/>
              </a:rPr>
              <a:t>até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meio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salário </a:t>
            </a:r>
            <a:r>
              <a:rPr sz="500" spc="-5" dirty="0">
                <a:latin typeface="Times New Roman"/>
                <a:cs typeface="Times New Roman"/>
              </a:rPr>
              <a:t>mínimo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pessoa,</a:t>
            </a:r>
            <a:r>
              <a:rPr sz="500" dirty="0">
                <a:latin typeface="Times New Roman"/>
                <a:cs typeface="Times New Roman"/>
              </a:rPr>
              <a:t> 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benefício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10" dirty="0">
                <a:latin typeface="Times New Roman"/>
                <a:cs typeface="Times New Roman"/>
              </a:rPr>
              <a:t>Tarifa </a:t>
            </a:r>
            <a:r>
              <a:rPr sz="500" spc="-5" dirty="0">
                <a:latin typeface="Times New Roman"/>
                <a:cs typeface="Times New Roman"/>
              </a:rPr>
              <a:t> Social só poderá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concedido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uma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única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residência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inscrita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Cadastro </a:t>
            </a:r>
            <a:r>
              <a:rPr sz="500" spc="-15" dirty="0">
                <a:latin typeface="Times New Roman"/>
                <a:cs typeface="Times New Roman"/>
              </a:rPr>
              <a:t>Único.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família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deve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levar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folha </a:t>
            </a:r>
            <a:r>
              <a:rPr sz="500" dirty="0">
                <a:latin typeface="Times New Roman"/>
                <a:cs typeface="Times New Roman"/>
              </a:rPr>
              <a:t>resumo do </a:t>
            </a:r>
            <a:r>
              <a:rPr sz="500" spc="-5" dirty="0">
                <a:latin typeface="Times New Roman"/>
                <a:cs typeface="Times New Roman"/>
              </a:rPr>
              <a:t>CADUNICO </a:t>
            </a:r>
            <a:r>
              <a:rPr sz="500" spc="-10" dirty="0">
                <a:latin typeface="Times New Roman"/>
                <a:cs typeface="Times New Roman"/>
              </a:rPr>
              <a:t>juntamente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documentação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comprovando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residência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composição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familiar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688463" y="6664553"/>
            <a:ext cx="872490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lm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te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 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tân</a:t>
            </a:r>
            <a:r>
              <a:rPr sz="500" spc="-10" dirty="0">
                <a:latin typeface="Times New Roman"/>
                <a:cs typeface="Times New Roman"/>
              </a:rPr>
              <a:t>ea</a:t>
            </a:r>
            <a:r>
              <a:rPr sz="500" dirty="0">
                <a:latin typeface="Times New Roman"/>
                <a:cs typeface="Times New Roman"/>
              </a:rPr>
              <a:t>;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ami</a:t>
            </a:r>
            <a:r>
              <a:rPr sz="500" spc="10" dirty="0">
                <a:latin typeface="Times New Roman"/>
                <a:cs typeface="Times New Roman"/>
              </a:rPr>
              <a:t>nh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me</a:t>
            </a:r>
            <a:r>
              <a:rPr sz="500" dirty="0">
                <a:latin typeface="Times New Roman"/>
                <a:cs typeface="Times New Roman"/>
              </a:rPr>
              <a:t>nto  originárioda rede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socioassistencial </a:t>
            </a:r>
            <a:r>
              <a:rPr sz="500" dirty="0">
                <a:latin typeface="Times New Roman"/>
                <a:cs typeface="Times New Roman"/>
              </a:rPr>
              <a:t>e demais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50385" y="6830060"/>
            <a:ext cx="16097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mp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mi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dim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5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igil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10" dirty="0">
                <a:latin typeface="Times New Roman"/>
                <a:cs typeface="Times New Roman"/>
              </a:rPr>
              <a:t> é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aliz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79997" y="6697167"/>
            <a:ext cx="4216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(31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)</a:t>
            </a:r>
            <a:r>
              <a:rPr sz="500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97137-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3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05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19394" y="6851701"/>
            <a:ext cx="930910" cy="29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99"/>
              </a:lnSpc>
              <a:spcBef>
                <a:spcPts val="100"/>
              </a:spcBef>
            </a:pPr>
            <a:r>
              <a:rPr sz="500" spc="-25" dirty="0">
                <a:latin typeface="Times New Roman"/>
                <a:cs typeface="Times New Roman"/>
                <a:hlinkClick r:id="rId3"/>
              </a:rPr>
              <a:t>cadastrounico@brumadinho.mg.gov.br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ss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dirty="0">
                <a:latin typeface="Times New Roman"/>
                <a:cs typeface="Times New Roman"/>
              </a:rPr>
              <a:t>7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ro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nh</a:t>
            </a:r>
            <a:r>
              <a:rPr sz="500" spc="2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62902" y="6785254"/>
            <a:ext cx="930910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eg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nd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ta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as 0</a:t>
            </a:r>
            <a:r>
              <a:rPr sz="500" b="1" spc="-15" dirty="0">
                <a:latin typeface="Times New Roman"/>
                <a:cs typeface="Times New Roman"/>
              </a:rPr>
              <a:t>8:0</a:t>
            </a:r>
            <a:r>
              <a:rPr sz="500" b="1" dirty="0">
                <a:latin typeface="Times New Roman"/>
                <a:cs typeface="Times New Roman"/>
              </a:rPr>
              <a:t>0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às</a:t>
            </a:r>
            <a:r>
              <a:rPr sz="500" b="1" spc="-60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17:0</a:t>
            </a:r>
            <a:r>
              <a:rPr sz="500" b="1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  <a:p>
            <a:pPr marL="11430" algn="ctr">
              <a:lnSpc>
                <a:spcPct val="100000"/>
              </a:lnSpc>
              <a:spcBef>
                <a:spcPts val="25"/>
              </a:spcBef>
            </a:pPr>
            <a:r>
              <a:rPr sz="500" b="1" spc="-25" dirty="0"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99501" y="6741668"/>
            <a:ext cx="222567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20955" algn="ctr">
              <a:lnSpc>
                <a:spcPct val="100000"/>
              </a:lnSpc>
              <a:spcBef>
                <a:spcPts val="105"/>
              </a:spcBef>
            </a:pPr>
            <a:r>
              <a:rPr sz="500" spc="15" dirty="0">
                <a:latin typeface="Times New Roman"/>
                <a:cs typeface="Times New Roman"/>
              </a:rPr>
              <a:t>Não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há,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podendo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perdurar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enquanto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persistir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situação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vulnerabilidade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social,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pobreza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ou </a:t>
            </a:r>
            <a:r>
              <a:rPr sz="500" spc="25" dirty="0">
                <a:latin typeface="Times New Roman"/>
                <a:cs typeface="Times New Roman"/>
              </a:rPr>
              <a:t>extrema </a:t>
            </a:r>
            <a:r>
              <a:rPr sz="500" spc="15" dirty="0">
                <a:latin typeface="Times New Roman"/>
                <a:cs typeface="Times New Roman"/>
              </a:rPr>
              <a:t>pobreza, desde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que </a:t>
            </a:r>
            <a:r>
              <a:rPr sz="500" dirty="0">
                <a:latin typeface="Times New Roman"/>
                <a:cs typeface="Times New Roman"/>
              </a:rPr>
              <a:t>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observe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25" dirty="0">
                <a:latin typeface="Times New Roman"/>
                <a:cs typeface="Times New Roman"/>
              </a:rPr>
              <a:t>cumprimento </a:t>
            </a:r>
            <a:r>
              <a:rPr sz="500" spc="15" dirty="0">
                <a:latin typeface="Times New Roman"/>
                <a:cs typeface="Times New Roman"/>
              </a:rPr>
              <a:t>das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condicionalidades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de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educação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7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saúde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para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acesso.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1" name="object 67">
            <a:extLst>
              <a:ext uri="{FF2B5EF4-FFF2-40B4-BE49-F238E27FC236}">
                <a16:creationId xmlns:a16="http://schemas.microsoft.com/office/drawing/2014/main" id="{E2BF2DB0-789E-D286-EE0A-D3F4B2008E5C}"/>
              </a:ext>
            </a:extLst>
          </p:cNvPr>
          <p:cNvSpPr txBox="1"/>
          <p:nvPr/>
        </p:nvSpPr>
        <p:spPr>
          <a:xfrm>
            <a:off x="5948362" y="3338394"/>
            <a:ext cx="7600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(31)9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7137-</a:t>
            </a:r>
            <a:r>
              <a:rPr sz="6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3</a:t>
            </a:r>
            <a:r>
              <a:rPr sz="6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05</a:t>
            </a:r>
            <a:r>
              <a:rPr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2</a:t>
            </a:r>
            <a:r>
              <a:rPr lang="pt-BR" sz="6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/ </a:t>
            </a:r>
            <a:r>
              <a:rPr lang="pt-BR" sz="600" dirty="0">
                <a:latin typeface="Verdana" panose="020B0604030504040204" pitchFamily="34" charset="0"/>
                <a:ea typeface="Verdana" panose="020B0604030504040204" pitchFamily="34" charset="0"/>
              </a:rPr>
              <a:t>3987-0247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grpSp>
        <p:nvGrpSpPr>
          <p:cNvPr id="63" name="object 3">
            <a:extLst>
              <a:ext uri="{FF2B5EF4-FFF2-40B4-BE49-F238E27FC236}">
                <a16:creationId xmlns:a16="http://schemas.microsoft.com/office/drawing/2014/main" id="{6DAEE5D7-C815-8F9F-25E7-1356D01A0058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92" name="object 4">
              <a:extLst>
                <a:ext uri="{FF2B5EF4-FFF2-40B4-BE49-F238E27FC236}">
                  <a16:creationId xmlns:a16="http://schemas.microsoft.com/office/drawing/2014/main" id="{0DF6FE6A-87D5-8642-7D9A-9BF8D685B7A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>
              <a:extLst>
                <a:ext uri="{FF2B5EF4-FFF2-40B4-BE49-F238E27FC236}">
                  <a16:creationId xmlns:a16="http://schemas.microsoft.com/office/drawing/2014/main" id="{E5AC2803-C15C-640A-ECC1-6235D7EF1AA7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68">
            <a:extLst>
              <a:ext uri="{FF2B5EF4-FFF2-40B4-BE49-F238E27FC236}">
                <a16:creationId xmlns:a16="http://schemas.microsoft.com/office/drawing/2014/main" id="{4C5DE377-2367-DCA4-C7D3-F1249DBE036E}"/>
              </a:ext>
            </a:extLst>
          </p:cNvPr>
          <p:cNvSpPr txBox="1">
            <a:spLocks/>
          </p:cNvSpPr>
          <p:nvPr/>
        </p:nvSpPr>
        <p:spPr>
          <a:xfrm>
            <a:off x="3040379" y="138175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855" y="1953768"/>
            <a:ext cx="887094" cy="3284220"/>
          </a:xfrm>
          <a:custGeom>
            <a:avLst/>
            <a:gdLst/>
            <a:ahLst/>
            <a:cxnLst/>
            <a:rect l="l" t="t" r="r" b="b"/>
            <a:pathLst>
              <a:path w="887095" h="3284220">
                <a:moveTo>
                  <a:pt x="838199" y="1074165"/>
                </a:moveTo>
                <a:lnTo>
                  <a:pt x="48894" y="1074165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10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10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3810"/>
                </a:lnTo>
                <a:lnTo>
                  <a:pt x="872617" y="14350"/>
                </a:lnTo>
                <a:lnTo>
                  <a:pt x="883157" y="29845"/>
                </a:lnTo>
                <a:lnTo>
                  <a:pt x="886968" y="48768"/>
                </a:lnTo>
                <a:lnTo>
                  <a:pt x="886968" y="1025398"/>
                </a:lnTo>
                <a:lnTo>
                  <a:pt x="883157" y="1044321"/>
                </a:lnTo>
                <a:lnTo>
                  <a:pt x="872617" y="1059814"/>
                </a:lnTo>
                <a:lnTo>
                  <a:pt x="857122" y="1070356"/>
                </a:lnTo>
                <a:lnTo>
                  <a:pt x="838199" y="1074165"/>
                </a:lnTo>
                <a:close/>
              </a:path>
              <a:path w="887095" h="3284220">
                <a:moveTo>
                  <a:pt x="838199" y="2179066"/>
                </a:moveTo>
                <a:lnTo>
                  <a:pt x="48894" y="2179066"/>
                </a:lnTo>
                <a:lnTo>
                  <a:pt x="29844" y="2175256"/>
                </a:lnTo>
                <a:lnTo>
                  <a:pt x="14350" y="2164715"/>
                </a:lnTo>
                <a:lnTo>
                  <a:pt x="3810" y="2149221"/>
                </a:lnTo>
                <a:lnTo>
                  <a:pt x="0" y="2130298"/>
                </a:lnTo>
                <a:lnTo>
                  <a:pt x="0" y="1153668"/>
                </a:lnTo>
                <a:lnTo>
                  <a:pt x="3810" y="1134745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894" y="1104900"/>
                </a:lnTo>
                <a:lnTo>
                  <a:pt x="838199" y="1104900"/>
                </a:lnTo>
                <a:lnTo>
                  <a:pt x="857122" y="1108710"/>
                </a:lnTo>
                <a:lnTo>
                  <a:pt x="872617" y="1119251"/>
                </a:lnTo>
                <a:lnTo>
                  <a:pt x="883157" y="1134745"/>
                </a:lnTo>
                <a:lnTo>
                  <a:pt x="886968" y="1153668"/>
                </a:lnTo>
                <a:lnTo>
                  <a:pt x="886968" y="2130298"/>
                </a:lnTo>
                <a:lnTo>
                  <a:pt x="883157" y="2149221"/>
                </a:lnTo>
                <a:lnTo>
                  <a:pt x="872617" y="2164715"/>
                </a:lnTo>
                <a:lnTo>
                  <a:pt x="857122" y="2175256"/>
                </a:lnTo>
                <a:lnTo>
                  <a:pt x="838199" y="2179066"/>
                </a:lnTo>
                <a:close/>
              </a:path>
              <a:path w="887095" h="3284220">
                <a:moveTo>
                  <a:pt x="838199" y="3283966"/>
                </a:moveTo>
                <a:lnTo>
                  <a:pt x="48894" y="3283966"/>
                </a:lnTo>
                <a:lnTo>
                  <a:pt x="29844" y="3280155"/>
                </a:lnTo>
                <a:lnTo>
                  <a:pt x="14350" y="3269615"/>
                </a:lnTo>
                <a:lnTo>
                  <a:pt x="3810" y="3254121"/>
                </a:lnTo>
                <a:lnTo>
                  <a:pt x="0" y="3235071"/>
                </a:lnTo>
                <a:lnTo>
                  <a:pt x="0" y="2257171"/>
                </a:lnTo>
                <a:lnTo>
                  <a:pt x="3810" y="2238121"/>
                </a:lnTo>
                <a:lnTo>
                  <a:pt x="14350" y="2222627"/>
                </a:lnTo>
                <a:lnTo>
                  <a:pt x="29844" y="2212086"/>
                </a:lnTo>
                <a:lnTo>
                  <a:pt x="48894" y="2208276"/>
                </a:lnTo>
                <a:lnTo>
                  <a:pt x="838199" y="2208276"/>
                </a:lnTo>
                <a:lnTo>
                  <a:pt x="857122" y="2212086"/>
                </a:lnTo>
                <a:lnTo>
                  <a:pt x="872617" y="2222627"/>
                </a:lnTo>
                <a:lnTo>
                  <a:pt x="883157" y="2238121"/>
                </a:lnTo>
                <a:lnTo>
                  <a:pt x="886968" y="2257171"/>
                </a:lnTo>
                <a:lnTo>
                  <a:pt x="886968" y="3235071"/>
                </a:lnTo>
                <a:lnTo>
                  <a:pt x="883157" y="3254121"/>
                </a:lnTo>
                <a:lnTo>
                  <a:pt x="872617" y="3269615"/>
                </a:lnTo>
                <a:lnTo>
                  <a:pt x="857122" y="3280155"/>
                </a:lnTo>
                <a:lnTo>
                  <a:pt x="838199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5959" y="1953768"/>
            <a:ext cx="1005840" cy="3284220"/>
          </a:xfrm>
          <a:custGeom>
            <a:avLst/>
            <a:gdLst/>
            <a:ahLst/>
            <a:cxnLst/>
            <a:rect l="l" t="t" r="r" b="b"/>
            <a:pathLst>
              <a:path w="1005840" h="3284220">
                <a:moveTo>
                  <a:pt x="953008" y="1074165"/>
                </a:moveTo>
                <a:lnTo>
                  <a:pt x="52324" y="1074165"/>
                </a:lnTo>
                <a:lnTo>
                  <a:pt x="32003" y="1070102"/>
                </a:lnTo>
                <a:lnTo>
                  <a:pt x="15366" y="1058926"/>
                </a:lnTo>
                <a:lnTo>
                  <a:pt x="4063" y="1042543"/>
                </a:lnTo>
                <a:lnTo>
                  <a:pt x="0" y="1022476"/>
                </a:lnTo>
                <a:lnTo>
                  <a:pt x="0" y="51688"/>
                </a:lnTo>
                <a:lnTo>
                  <a:pt x="4063" y="31623"/>
                </a:lnTo>
                <a:lnTo>
                  <a:pt x="15366" y="15239"/>
                </a:lnTo>
                <a:lnTo>
                  <a:pt x="32003" y="4063"/>
                </a:lnTo>
                <a:lnTo>
                  <a:pt x="52324" y="0"/>
                </a:lnTo>
                <a:lnTo>
                  <a:pt x="953008" y="0"/>
                </a:lnTo>
                <a:lnTo>
                  <a:pt x="973328" y="4063"/>
                </a:lnTo>
                <a:lnTo>
                  <a:pt x="989964" y="15239"/>
                </a:lnTo>
                <a:lnTo>
                  <a:pt x="1001140" y="31623"/>
                </a:lnTo>
                <a:lnTo>
                  <a:pt x="1005332" y="51688"/>
                </a:lnTo>
                <a:lnTo>
                  <a:pt x="1005332" y="1022476"/>
                </a:lnTo>
                <a:lnTo>
                  <a:pt x="1001140" y="1042543"/>
                </a:lnTo>
                <a:lnTo>
                  <a:pt x="989964" y="1058926"/>
                </a:lnTo>
                <a:lnTo>
                  <a:pt x="973328" y="1070102"/>
                </a:lnTo>
                <a:lnTo>
                  <a:pt x="953008" y="1074165"/>
                </a:lnTo>
                <a:close/>
              </a:path>
              <a:path w="1005840" h="3284220">
                <a:moveTo>
                  <a:pt x="953008" y="2179066"/>
                </a:moveTo>
                <a:lnTo>
                  <a:pt x="52324" y="2179066"/>
                </a:lnTo>
                <a:lnTo>
                  <a:pt x="32003" y="2175002"/>
                </a:lnTo>
                <a:lnTo>
                  <a:pt x="15366" y="2163826"/>
                </a:lnTo>
                <a:lnTo>
                  <a:pt x="4063" y="2147443"/>
                </a:lnTo>
                <a:lnTo>
                  <a:pt x="0" y="2127377"/>
                </a:lnTo>
                <a:lnTo>
                  <a:pt x="0" y="1156589"/>
                </a:lnTo>
                <a:lnTo>
                  <a:pt x="4063" y="1136523"/>
                </a:lnTo>
                <a:lnTo>
                  <a:pt x="15366" y="1120139"/>
                </a:lnTo>
                <a:lnTo>
                  <a:pt x="32003" y="1108964"/>
                </a:lnTo>
                <a:lnTo>
                  <a:pt x="52324" y="1104900"/>
                </a:lnTo>
                <a:lnTo>
                  <a:pt x="953008" y="1104900"/>
                </a:lnTo>
                <a:lnTo>
                  <a:pt x="973328" y="1108964"/>
                </a:lnTo>
                <a:lnTo>
                  <a:pt x="989964" y="1120139"/>
                </a:lnTo>
                <a:lnTo>
                  <a:pt x="1001140" y="1136523"/>
                </a:lnTo>
                <a:lnTo>
                  <a:pt x="1005332" y="1156589"/>
                </a:lnTo>
                <a:lnTo>
                  <a:pt x="1005332" y="2127377"/>
                </a:lnTo>
                <a:lnTo>
                  <a:pt x="1001140" y="2147443"/>
                </a:lnTo>
                <a:lnTo>
                  <a:pt x="989964" y="2163826"/>
                </a:lnTo>
                <a:lnTo>
                  <a:pt x="973328" y="2175002"/>
                </a:lnTo>
                <a:lnTo>
                  <a:pt x="953008" y="2179066"/>
                </a:lnTo>
                <a:close/>
              </a:path>
              <a:path w="1005840" h="3284220">
                <a:moveTo>
                  <a:pt x="953008" y="3283966"/>
                </a:moveTo>
                <a:lnTo>
                  <a:pt x="52324" y="3283966"/>
                </a:lnTo>
                <a:lnTo>
                  <a:pt x="32003" y="3279902"/>
                </a:lnTo>
                <a:lnTo>
                  <a:pt x="15366" y="3268726"/>
                </a:lnTo>
                <a:lnTo>
                  <a:pt x="4063" y="3252216"/>
                </a:lnTo>
                <a:lnTo>
                  <a:pt x="0" y="3232150"/>
                </a:lnTo>
                <a:lnTo>
                  <a:pt x="0" y="2260091"/>
                </a:lnTo>
                <a:lnTo>
                  <a:pt x="4063" y="2239899"/>
                </a:lnTo>
                <a:lnTo>
                  <a:pt x="15366" y="2223516"/>
                </a:lnTo>
                <a:lnTo>
                  <a:pt x="32003" y="2212340"/>
                </a:lnTo>
                <a:lnTo>
                  <a:pt x="52324" y="2208276"/>
                </a:lnTo>
                <a:lnTo>
                  <a:pt x="953008" y="2208276"/>
                </a:lnTo>
                <a:lnTo>
                  <a:pt x="973328" y="2212340"/>
                </a:lnTo>
                <a:lnTo>
                  <a:pt x="989964" y="2223516"/>
                </a:lnTo>
                <a:lnTo>
                  <a:pt x="1001140" y="2239899"/>
                </a:lnTo>
                <a:lnTo>
                  <a:pt x="1005332" y="2260091"/>
                </a:lnTo>
                <a:lnTo>
                  <a:pt x="1005332" y="3232150"/>
                </a:lnTo>
                <a:lnTo>
                  <a:pt x="1001140" y="3252216"/>
                </a:lnTo>
                <a:lnTo>
                  <a:pt x="989964" y="3268726"/>
                </a:lnTo>
                <a:lnTo>
                  <a:pt x="973328" y="3279902"/>
                </a:lnTo>
                <a:lnTo>
                  <a:pt x="953008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0380" y="1953768"/>
            <a:ext cx="1097280" cy="2156460"/>
          </a:xfrm>
          <a:custGeom>
            <a:avLst/>
            <a:gdLst/>
            <a:ahLst/>
            <a:cxnLst/>
            <a:rect l="l" t="t" r="r" b="b"/>
            <a:pathLst>
              <a:path w="1097279" h="2156460">
                <a:moveTo>
                  <a:pt x="1027049" y="1074165"/>
                </a:moveTo>
                <a:lnTo>
                  <a:pt x="83947" y="1074165"/>
                </a:lnTo>
                <a:lnTo>
                  <a:pt x="63119" y="1069975"/>
                </a:lnTo>
                <a:lnTo>
                  <a:pt x="46227" y="1058672"/>
                </a:lnTo>
                <a:lnTo>
                  <a:pt x="34671" y="1041908"/>
                </a:lnTo>
                <a:lnTo>
                  <a:pt x="30479" y="1021334"/>
                </a:lnTo>
                <a:lnTo>
                  <a:pt x="30479" y="52832"/>
                </a:lnTo>
                <a:lnTo>
                  <a:pt x="34671" y="32258"/>
                </a:lnTo>
                <a:lnTo>
                  <a:pt x="46227" y="15494"/>
                </a:lnTo>
                <a:lnTo>
                  <a:pt x="63119" y="4190"/>
                </a:lnTo>
                <a:lnTo>
                  <a:pt x="83947" y="0"/>
                </a:lnTo>
                <a:lnTo>
                  <a:pt x="1027049" y="0"/>
                </a:lnTo>
                <a:lnTo>
                  <a:pt x="1047750" y="4190"/>
                </a:lnTo>
                <a:lnTo>
                  <a:pt x="1064768" y="15494"/>
                </a:lnTo>
                <a:lnTo>
                  <a:pt x="1076325" y="32258"/>
                </a:lnTo>
                <a:lnTo>
                  <a:pt x="1080516" y="52832"/>
                </a:lnTo>
                <a:lnTo>
                  <a:pt x="1080516" y="1021334"/>
                </a:lnTo>
                <a:lnTo>
                  <a:pt x="1076325" y="1041908"/>
                </a:lnTo>
                <a:lnTo>
                  <a:pt x="1064768" y="1058672"/>
                </a:lnTo>
                <a:lnTo>
                  <a:pt x="1047750" y="1069975"/>
                </a:lnTo>
                <a:lnTo>
                  <a:pt x="1027049" y="1074165"/>
                </a:lnTo>
                <a:close/>
              </a:path>
              <a:path w="1097279" h="2156460">
                <a:moveTo>
                  <a:pt x="1041400" y="2156206"/>
                </a:moveTo>
                <a:lnTo>
                  <a:pt x="55879" y="2156206"/>
                </a:lnTo>
                <a:lnTo>
                  <a:pt x="34163" y="2152141"/>
                </a:lnTo>
                <a:lnTo>
                  <a:pt x="16383" y="2140966"/>
                </a:lnTo>
                <a:lnTo>
                  <a:pt x="4445" y="2124583"/>
                </a:lnTo>
                <a:lnTo>
                  <a:pt x="0" y="2104516"/>
                </a:lnTo>
                <a:lnTo>
                  <a:pt x="0" y="1156589"/>
                </a:lnTo>
                <a:lnTo>
                  <a:pt x="4445" y="1136523"/>
                </a:lnTo>
                <a:lnTo>
                  <a:pt x="16383" y="1120139"/>
                </a:lnTo>
                <a:lnTo>
                  <a:pt x="34163" y="1108964"/>
                </a:lnTo>
                <a:lnTo>
                  <a:pt x="55879" y="1104900"/>
                </a:lnTo>
                <a:lnTo>
                  <a:pt x="1041400" y="1104900"/>
                </a:lnTo>
                <a:lnTo>
                  <a:pt x="1063117" y="1108964"/>
                </a:lnTo>
                <a:lnTo>
                  <a:pt x="1080897" y="1120139"/>
                </a:lnTo>
                <a:lnTo>
                  <a:pt x="1092835" y="1136523"/>
                </a:lnTo>
                <a:lnTo>
                  <a:pt x="1097279" y="1156589"/>
                </a:lnTo>
                <a:lnTo>
                  <a:pt x="1097279" y="2104516"/>
                </a:lnTo>
                <a:lnTo>
                  <a:pt x="1092835" y="2124583"/>
                </a:lnTo>
                <a:lnTo>
                  <a:pt x="1080897" y="2140966"/>
                </a:lnTo>
                <a:lnTo>
                  <a:pt x="1063117" y="2152141"/>
                </a:lnTo>
                <a:lnTo>
                  <a:pt x="1041400" y="215620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0859" y="4162044"/>
            <a:ext cx="1066800" cy="1076325"/>
          </a:xfrm>
          <a:custGeom>
            <a:avLst/>
            <a:gdLst/>
            <a:ahLst/>
            <a:cxnLst/>
            <a:rect l="l" t="t" r="r" b="b"/>
            <a:pathLst>
              <a:path w="1066800" h="1076325">
                <a:moveTo>
                  <a:pt x="1012444" y="1075944"/>
                </a:moveTo>
                <a:lnTo>
                  <a:pt x="54356" y="1075944"/>
                </a:lnTo>
                <a:lnTo>
                  <a:pt x="33274" y="1071753"/>
                </a:lnTo>
                <a:lnTo>
                  <a:pt x="16001" y="1060450"/>
                </a:lnTo>
                <a:lnTo>
                  <a:pt x="4318" y="1043559"/>
                </a:lnTo>
                <a:lnTo>
                  <a:pt x="0" y="1022985"/>
                </a:lnTo>
                <a:lnTo>
                  <a:pt x="0" y="52959"/>
                </a:lnTo>
                <a:lnTo>
                  <a:pt x="4318" y="32385"/>
                </a:lnTo>
                <a:lnTo>
                  <a:pt x="16001" y="15494"/>
                </a:lnTo>
                <a:lnTo>
                  <a:pt x="33274" y="4190"/>
                </a:lnTo>
                <a:lnTo>
                  <a:pt x="54356" y="0"/>
                </a:lnTo>
                <a:lnTo>
                  <a:pt x="1012444" y="0"/>
                </a:lnTo>
                <a:lnTo>
                  <a:pt x="1033526" y="4190"/>
                </a:lnTo>
                <a:lnTo>
                  <a:pt x="1050798" y="15494"/>
                </a:lnTo>
                <a:lnTo>
                  <a:pt x="1062482" y="32385"/>
                </a:lnTo>
                <a:lnTo>
                  <a:pt x="1066800" y="52959"/>
                </a:lnTo>
                <a:lnTo>
                  <a:pt x="1066800" y="1022985"/>
                </a:lnTo>
                <a:lnTo>
                  <a:pt x="1062482" y="1043559"/>
                </a:lnTo>
                <a:lnTo>
                  <a:pt x="1050798" y="1060450"/>
                </a:lnTo>
                <a:lnTo>
                  <a:pt x="1033526" y="1071753"/>
                </a:lnTo>
                <a:lnTo>
                  <a:pt x="1012444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2335" y="1953768"/>
            <a:ext cx="2490470" cy="3284220"/>
          </a:xfrm>
          <a:custGeom>
            <a:avLst/>
            <a:gdLst/>
            <a:ahLst/>
            <a:cxnLst/>
            <a:rect l="l" t="t" r="r" b="b"/>
            <a:pathLst>
              <a:path w="2490470" h="3284220">
                <a:moveTo>
                  <a:pt x="2408047" y="1074165"/>
                </a:moveTo>
                <a:lnTo>
                  <a:pt x="81915" y="1074165"/>
                </a:lnTo>
                <a:lnTo>
                  <a:pt x="50038" y="1067689"/>
                </a:lnTo>
                <a:lnTo>
                  <a:pt x="24003" y="1050163"/>
                </a:lnTo>
                <a:lnTo>
                  <a:pt x="6477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7" y="50037"/>
                </a:lnTo>
                <a:lnTo>
                  <a:pt x="24003" y="24002"/>
                </a:lnTo>
                <a:lnTo>
                  <a:pt x="50038" y="6476"/>
                </a:lnTo>
                <a:lnTo>
                  <a:pt x="81915" y="0"/>
                </a:lnTo>
                <a:lnTo>
                  <a:pt x="2408047" y="0"/>
                </a:lnTo>
                <a:lnTo>
                  <a:pt x="2439797" y="6476"/>
                </a:lnTo>
                <a:lnTo>
                  <a:pt x="2465832" y="24002"/>
                </a:lnTo>
                <a:lnTo>
                  <a:pt x="2483485" y="50037"/>
                </a:lnTo>
                <a:lnTo>
                  <a:pt x="2489962" y="81787"/>
                </a:lnTo>
                <a:lnTo>
                  <a:pt x="2489962" y="992377"/>
                </a:lnTo>
                <a:lnTo>
                  <a:pt x="2483485" y="1024127"/>
                </a:lnTo>
                <a:lnTo>
                  <a:pt x="2465832" y="1050163"/>
                </a:lnTo>
                <a:lnTo>
                  <a:pt x="2439797" y="1067689"/>
                </a:lnTo>
                <a:lnTo>
                  <a:pt x="2408047" y="1074165"/>
                </a:lnTo>
                <a:close/>
              </a:path>
              <a:path w="2490470" h="3284220">
                <a:moveTo>
                  <a:pt x="2408047" y="2179066"/>
                </a:moveTo>
                <a:lnTo>
                  <a:pt x="81915" y="2179066"/>
                </a:lnTo>
                <a:lnTo>
                  <a:pt x="50038" y="2172589"/>
                </a:lnTo>
                <a:lnTo>
                  <a:pt x="24003" y="2155063"/>
                </a:lnTo>
                <a:lnTo>
                  <a:pt x="6477" y="2129028"/>
                </a:lnTo>
                <a:lnTo>
                  <a:pt x="0" y="2097278"/>
                </a:lnTo>
                <a:lnTo>
                  <a:pt x="0" y="1186688"/>
                </a:lnTo>
                <a:lnTo>
                  <a:pt x="6477" y="1154938"/>
                </a:lnTo>
                <a:lnTo>
                  <a:pt x="24003" y="1128902"/>
                </a:lnTo>
                <a:lnTo>
                  <a:pt x="50038" y="1111377"/>
                </a:lnTo>
                <a:lnTo>
                  <a:pt x="81915" y="1104900"/>
                </a:lnTo>
                <a:lnTo>
                  <a:pt x="2408047" y="1104900"/>
                </a:lnTo>
                <a:lnTo>
                  <a:pt x="2439797" y="1111377"/>
                </a:lnTo>
                <a:lnTo>
                  <a:pt x="2465832" y="1128902"/>
                </a:lnTo>
                <a:lnTo>
                  <a:pt x="2483485" y="1154938"/>
                </a:lnTo>
                <a:lnTo>
                  <a:pt x="2489962" y="1186688"/>
                </a:lnTo>
                <a:lnTo>
                  <a:pt x="2489962" y="2097278"/>
                </a:lnTo>
                <a:lnTo>
                  <a:pt x="2483485" y="2129028"/>
                </a:lnTo>
                <a:lnTo>
                  <a:pt x="2465832" y="2155063"/>
                </a:lnTo>
                <a:lnTo>
                  <a:pt x="2439797" y="2172589"/>
                </a:lnTo>
                <a:lnTo>
                  <a:pt x="2408047" y="2179066"/>
                </a:lnTo>
                <a:close/>
              </a:path>
              <a:path w="2490470" h="3284220">
                <a:moveTo>
                  <a:pt x="2408047" y="3283966"/>
                </a:moveTo>
                <a:lnTo>
                  <a:pt x="81915" y="3283966"/>
                </a:lnTo>
                <a:lnTo>
                  <a:pt x="50038" y="3277489"/>
                </a:lnTo>
                <a:lnTo>
                  <a:pt x="24003" y="3259836"/>
                </a:lnTo>
                <a:lnTo>
                  <a:pt x="6477" y="3233801"/>
                </a:lnTo>
                <a:lnTo>
                  <a:pt x="0" y="3202051"/>
                </a:lnTo>
                <a:lnTo>
                  <a:pt x="0" y="2290191"/>
                </a:lnTo>
                <a:lnTo>
                  <a:pt x="6477" y="2258441"/>
                </a:lnTo>
                <a:lnTo>
                  <a:pt x="24003" y="2232279"/>
                </a:lnTo>
                <a:lnTo>
                  <a:pt x="50038" y="2214753"/>
                </a:lnTo>
                <a:lnTo>
                  <a:pt x="81915" y="2208276"/>
                </a:lnTo>
                <a:lnTo>
                  <a:pt x="2408047" y="2208276"/>
                </a:lnTo>
                <a:lnTo>
                  <a:pt x="2439797" y="2214753"/>
                </a:lnTo>
                <a:lnTo>
                  <a:pt x="2465832" y="2232279"/>
                </a:lnTo>
                <a:lnTo>
                  <a:pt x="2483485" y="2258441"/>
                </a:lnTo>
                <a:lnTo>
                  <a:pt x="2489962" y="2290191"/>
                </a:lnTo>
                <a:lnTo>
                  <a:pt x="2489962" y="3202051"/>
                </a:lnTo>
                <a:lnTo>
                  <a:pt x="2483485" y="3233801"/>
                </a:lnTo>
                <a:lnTo>
                  <a:pt x="2465832" y="3259836"/>
                </a:lnTo>
                <a:lnTo>
                  <a:pt x="2439797" y="3277489"/>
                </a:lnTo>
                <a:lnTo>
                  <a:pt x="2408047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9500" y="1953768"/>
            <a:ext cx="2082164" cy="3286125"/>
          </a:xfrm>
          <a:custGeom>
            <a:avLst/>
            <a:gdLst/>
            <a:ahLst/>
            <a:cxnLst/>
            <a:rect l="l" t="t" r="r" b="b"/>
            <a:pathLst>
              <a:path w="2082164" h="3286125">
                <a:moveTo>
                  <a:pt x="1989709" y="1074293"/>
                </a:moveTo>
                <a:lnTo>
                  <a:pt x="75311" y="1074293"/>
                </a:lnTo>
                <a:lnTo>
                  <a:pt x="46100" y="1068451"/>
                </a:lnTo>
                <a:lnTo>
                  <a:pt x="22098" y="1052576"/>
                </a:lnTo>
                <a:lnTo>
                  <a:pt x="5969" y="1029208"/>
                </a:lnTo>
                <a:lnTo>
                  <a:pt x="0" y="1000506"/>
                </a:lnTo>
                <a:lnTo>
                  <a:pt x="0" y="73787"/>
                </a:lnTo>
                <a:lnTo>
                  <a:pt x="5969" y="45085"/>
                </a:lnTo>
                <a:lnTo>
                  <a:pt x="22098" y="21716"/>
                </a:lnTo>
                <a:lnTo>
                  <a:pt x="46100" y="5841"/>
                </a:lnTo>
                <a:lnTo>
                  <a:pt x="75311" y="0"/>
                </a:lnTo>
                <a:lnTo>
                  <a:pt x="1989709" y="0"/>
                </a:lnTo>
                <a:lnTo>
                  <a:pt x="2018919" y="5841"/>
                </a:lnTo>
                <a:lnTo>
                  <a:pt x="2042922" y="21716"/>
                </a:lnTo>
                <a:lnTo>
                  <a:pt x="2059051" y="45085"/>
                </a:lnTo>
                <a:lnTo>
                  <a:pt x="2065020" y="73787"/>
                </a:lnTo>
                <a:lnTo>
                  <a:pt x="2065020" y="1000506"/>
                </a:lnTo>
                <a:lnTo>
                  <a:pt x="2059051" y="1029208"/>
                </a:lnTo>
                <a:lnTo>
                  <a:pt x="2042922" y="1052576"/>
                </a:lnTo>
                <a:lnTo>
                  <a:pt x="2018919" y="1068451"/>
                </a:lnTo>
                <a:lnTo>
                  <a:pt x="1989709" y="1074293"/>
                </a:lnTo>
                <a:close/>
              </a:path>
              <a:path w="2082164" h="3286125">
                <a:moveTo>
                  <a:pt x="2006473" y="2162429"/>
                </a:moveTo>
                <a:lnTo>
                  <a:pt x="92075" y="2162429"/>
                </a:lnTo>
                <a:lnTo>
                  <a:pt x="62864" y="2156714"/>
                </a:lnTo>
                <a:lnTo>
                  <a:pt x="38862" y="2141347"/>
                </a:lnTo>
                <a:lnTo>
                  <a:pt x="22733" y="2118487"/>
                </a:lnTo>
                <a:lnTo>
                  <a:pt x="16763" y="2090674"/>
                </a:lnTo>
                <a:lnTo>
                  <a:pt x="16763" y="1188974"/>
                </a:lnTo>
                <a:lnTo>
                  <a:pt x="22733" y="1161161"/>
                </a:lnTo>
                <a:lnTo>
                  <a:pt x="38862" y="1138301"/>
                </a:lnTo>
                <a:lnTo>
                  <a:pt x="62864" y="1122934"/>
                </a:lnTo>
                <a:lnTo>
                  <a:pt x="92075" y="1117219"/>
                </a:lnTo>
                <a:lnTo>
                  <a:pt x="2006473" y="1117219"/>
                </a:lnTo>
                <a:lnTo>
                  <a:pt x="2035683" y="1122934"/>
                </a:lnTo>
                <a:lnTo>
                  <a:pt x="2059686" y="1138301"/>
                </a:lnTo>
                <a:lnTo>
                  <a:pt x="2075814" y="1161161"/>
                </a:lnTo>
                <a:lnTo>
                  <a:pt x="2081784" y="1188974"/>
                </a:lnTo>
                <a:lnTo>
                  <a:pt x="2081784" y="2090674"/>
                </a:lnTo>
                <a:lnTo>
                  <a:pt x="2075814" y="2118487"/>
                </a:lnTo>
                <a:lnTo>
                  <a:pt x="2059686" y="2141347"/>
                </a:lnTo>
                <a:lnTo>
                  <a:pt x="2035683" y="2156714"/>
                </a:lnTo>
                <a:lnTo>
                  <a:pt x="2006473" y="2162429"/>
                </a:lnTo>
                <a:close/>
              </a:path>
              <a:path w="2082164" h="3286125">
                <a:moveTo>
                  <a:pt x="1991740" y="3285744"/>
                </a:moveTo>
                <a:lnTo>
                  <a:pt x="90042" y="3285744"/>
                </a:lnTo>
                <a:lnTo>
                  <a:pt x="60960" y="3279902"/>
                </a:lnTo>
                <a:lnTo>
                  <a:pt x="37211" y="3263900"/>
                </a:lnTo>
                <a:lnTo>
                  <a:pt x="21082" y="3240151"/>
                </a:lnTo>
                <a:lnTo>
                  <a:pt x="15239" y="3211195"/>
                </a:lnTo>
                <a:lnTo>
                  <a:pt x="15239" y="2275205"/>
                </a:lnTo>
                <a:lnTo>
                  <a:pt x="21082" y="2246376"/>
                </a:lnTo>
                <a:lnTo>
                  <a:pt x="37211" y="2222627"/>
                </a:lnTo>
                <a:lnTo>
                  <a:pt x="60960" y="2206625"/>
                </a:lnTo>
                <a:lnTo>
                  <a:pt x="90042" y="2200783"/>
                </a:lnTo>
                <a:lnTo>
                  <a:pt x="1991740" y="2200783"/>
                </a:lnTo>
                <a:lnTo>
                  <a:pt x="2020824" y="2206625"/>
                </a:lnTo>
                <a:lnTo>
                  <a:pt x="2044573" y="2222627"/>
                </a:lnTo>
                <a:lnTo>
                  <a:pt x="2060575" y="2246376"/>
                </a:lnTo>
                <a:lnTo>
                  <a:pt x="2066544" y="2275205"/>
                </a:lnTo>
                <a:lnTo>
                  <a:pt x="2066544" y="3211195"/>
                </a:lnTo>
                <a:lnTo>
                  <a:pt x="2060575" y="3240151"/>
                </a:lnTo>
                <a:lnTo>
                  <a:pt x="2044573" y="3263900"/>
                </a:lnTo>
                <a:lnTo>
                  <a:pt x="2020824" y="3279902"/>
                </a:lnTo>
                <a:lnTo>
                  <a:pt x="1991740" y="32857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9915" y="1319784"/>
            <a:ext cx="2514600" cy="400685"/>
            <a:chOff x="89915" y="1319784"/>
            <a:chExt cx="2514600" cy="400685"/>
          </a:xfrm>
        </p:grpSpPr>
        <p:sp>
          <p:nvSpPr>
            <p:cNvPr id="9" name="object 9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1748" y="131978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3" y="400558"/>
                  </a:lnTo>
                  <a:lnTo>
                    <a:pt x="979297" y="397256"/>
                  </a:lnTo>
                  <a:lnTo>
                    <a:pt x="1042543" y="371729"/>
                  </a:lnTo>
                  <a:lnTo>
                    <a:pt x="1390904" y="37211"/>
                  </a:lnTo>
                  <a:lnTo>
                    <a:pt x="1397254" y="25527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51904" y="1319784"/>
            <a:ext cx="1108075" cy="400685"/>
            <a:chOff x="6851904" y="1319784"/>
            <a:chExt cx="1108075" cy="400685"/>
          </a:xfrm>
        </p:grpSpPr>
        <p:sp>
          <p:nvSpPr>
            <p:cNvPr id="23" name="object 23"/>
            <p:cNvSpPr/>
            <p:nvPr/>
          </p:nvSpPr>
          <p:spPr>
            <a:xfrm>
              <a:off x="6851904" y="131978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6" y="400558"/>
                  </a:lnTo>
                  <a:lnTo>
                    <a:pt x="513079" y="397256"/>
                  </a:lnTo>
                  <a:lnTo>
                    <a:pt x="576326" y="371729"/>
                  </a:lnTo>
                  <a:lnTo>
                    <a:pt x="924687" y="37211"/>
                  </a:lnTo>
                  <a:lnTo>
                    <a:pt x="930910" y="25527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70648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05955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988807" y="1319784"/>
            <a:ext cx="2551430" cy="400685"/>
            <a:chOff x="7988807" y="131978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7988807" y="1319784"/>
              <a:ext cx="2374265" cy="400685"/>
            </a:xfrm>
            <a:custGeom>
              <a:avLst/>
              <a:gdLst/>
              <a:ahLst/>
              <a:cxnLst/>
              <a:rect l="l" t="t" r="r" b="b"/>
              <a:pathLst>
                <a:path w="2374265" h="400685">
                  <a:moveTo>
                    <a:pt x="235178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1637" y="400558"/>
                  </a:lnTo>
                  <a:lnTo>
                    <a:pt x="1956181" y="397256"/>
                  </a:lnTo>
                  <a:lnTo>
                    <a:pt x="2019427" y="371729"/>
                  </a:lnTo>
                  <a:lnTo>
                    <a:pt x="2367661" y="37211"/>
                  </a:lnTo>
                  <a:lnTo>
                    <a:pt x="2373884" y="25527"/>
                  </a:lnTo>
                  <a:lnTo>
                    <a:pt x="2372487" y="13462"/>
                  </a:lnTo>
                  <a:lnTo>
                    <a:pt x="2364613" y="3937"/>
                  </a:lnTo>
                  <a:lnTo>
                    <a:pt x="235178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12719" y="717550"/>
            <a:ext cx="619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SERVIÇOS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BENEFÍCIOS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SÓCIOASSISTENCIAIS: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" y="1943100"/>
            <a:ext cx="916305" cy="5499735"/>
          </a:xfrm>
          <a:custGeom>
            <a:avLst/>
            <a:gdLst/>
            <a:ahLst/>
            <a:cxnLst/>
            <a:rect l="l" t="t" r="r" b="b"/>
            <a:pathLst>
              <a:path w="916305" h="5499734">
                <a:moveTo>
                  <a:pt x="847102" y="1074165"/>
                </a:moveTo>
                <a:lnTo>
                  <a:pt x="59461" y="1074165"/>
                </a:lnTo>
                <a:lnTo>
                  <a:pt x="40513" y="1070355"/>
                </a:lnTo>
                <a:lnTo>
                  <a:pt x="25001" y="1059814"/>
                </a:lnTo>
                <a:lnTo>
                  <a:pt x="14519" y="1044320"/>
                </a:lnTo>
                <a:lnTo>
                  <a:pt x="10670" y="1025398"/>
                </a:lnTo>
                <a:lnTo>
                  <a:pt x="10670" y="48767"/>
                </a:lnTo>
                <a:lnTo>
                  <a:pt x="14519" y="29844"/>
                </a:lnTo>
                <a:lnTo>
                  <a:pt x="25001" y="14350"/>
                </a:lnTo>
                <a:lnTo>
                  <a:pt x="40513" y="3809"/>
                </a:lnTo>
                <a:lnTo>
                  <a:pt x="59461" y="0"/>
                </a:lnTo>
                <a:lnTo>
                  <a:pt x="847102" y="0"/>
                </a:lnTo>
                <a:lnTo>
                  <a:pt x="866051" y="3809"/>
                </a:lnTo>
                <a:lnTo>
                  <a:pt x="881557" y="14350"/>
                </a:lnTo>
                <a:lnTo>
                  <a:pt x="892048" y="29844"/>
                </a:lnTo>
                <a:lnTo>
                  <a:pt x="895896" y="48767"/>
                </a:lnTo>
                <a:lnTo>
                  <a:pt x="895896" y="1025398"/>
                </a:lnTo>
                <a:lnTo>
                  <a:pt x="892048" y="1044320"/>
                </a:lnTo>
                <a:lnTo>
                  <a:pt x="881557" y="1059814"/>
                </a:lnTo>
                <a:lnTo>
                  <a:pt x="866051" y="1070355"/>
                </a:lnTo>
                <a:lnTo>
                  <a:pt x="847102" y="1074165"/>
                </a:lnTo>
                <a:close/>
              </a:path>
              <a:path w="916305" h="5499734">
                <a:moveTo>
                  <a:pt x="847102" y="2189606"/>
                </a:moveTo>
                <a:lnTo>
                  <a:pt x="59461" y="2189606"/>
                </a:lnTo>
                <a:lnTo>
                  <a:pt x="40513" y="2185796"/>
                </a:lnTo>
                <a:lnTo>
                  <a:pt x="25001" y="2175255"/>
                </a:lnTo>
                <a:lnTo>
                  <a:pt x="14519" y="2159762"/>
                </a:lnTo>
                <a:lnTo>
                  <a:pt x="10670" y="2140839"/>
                </a:lnTo>
                <a:lnTo>
                  <a:pt x="10670" y="1164336"/>
                </a:lnTo>
                <a:lnTo>
                  <a:pt x="14519" y="1145413"/>
                </a:lnTo>
                <a:lnTo>
                  <a:pt x="25001" y="1129918"/>
                </a:lnTo>
                <a:lnTo>
                  <a:pt x="40513" y="1119377"/>
                </a:lnTo>
                <a:lnTo>
                  <a:pt x="59461" y="1115567"/>
                </a:lnTo>
                <a:lnTo>
                  <a:pt x="847102" y="1115567"/>
                </a:lnTo>
                <a:lnTo>
                  <a:pt x="866051" y="1119377"/>
                </a:lnTo>
                <a:lnTo>
                  <a:pt x="881557" y="1129918"/>
                </a:lnTo>
                <a:lnTo>
                  <a:pt x="892048" y="1145413"/>
                </a:lnTo>
                <a:lnTo>
                  <a:pt x="895896" y="1164336"/>
                </a:lnTo>
                <a:lnTo>
                  <a:pt x="895896" y="2140839"/>
                </a:lnTo>
                <a:lnTo>
                  <a:pt x="892048" y="2159762"/>
                </a:lnTo>
                <a:lnTo>
                  <a:pt x="881557" y="2175255"/>
                </a:lnTo>
                <a:lnTo>
                  <a:pt x="866051" y="2185796"/>
                </a:lnTo>
                <a:lnTo>
                  <a:pt x="847102" y="2189606"/>
                </a:lnTo>
                <a:close/>
              </a:path>
              <a:path w="916305" h="5499734">
                <a:moveTo>
                  <a:pt x="866495" y="3294506"/>
                </a:moveTo>
                <a:lnTo>
                  <a:pt x="72085" y="3294506"/>
                </a:lnTo>
                <a:lnTo>
                  <a:pt x="52959" y="3290697"/>
                </a:lnTo>
                <a:lnTo>
                  <a:pt x="37320" y="3280155"/>
                </a:lnTo>
                <a:lnTo>
                  <a:pt x="26748" y="3264661"/>
                </a:lnTo>
                <a:lnTo>
                  <a:pt x="22865" y="3245611"/>
                </a:lnTo>
                <a:lnTo>
                  <a:pt x="22865" y="2267712"/>
                </a:lnTo>
                <a:lnTo>
                  <a:pt x="26748" y="2248662"/>
                </a:lnTo>
                <a:lnTo>
                  <a:pt x="37320" y="2233167"/>
                </a:lnTo>
                <a:lnTo>
                  <a:pt x="52959" y="2222627"/>
                </a:lnTo>
                <a:lnTo>
                  <a:pt x="72085" y="2218816"/>
                </a:lnTo>
                <a:lnTo>
                  <a:pt x="866495" y="2218816"/>
                </a:lnTo>
                <a:lnTo>
                  <a:pt x="885596" y="2222627"/>
                </a:lnTo>
                <a:lnTo>
                  <a:pt x="901255" y="2233167"/>
                </a:lnTo>
                <a:lnTo>
                  <a:pt x="911821" y="2248662"/>
                </a:lnTo>
                <a:lnTo>
                  <a:pt x="915708" y="2267712"/>
                </a:lnTo>
                <a:lnTo>
                  <a:pt x="915708" y="3245611"/>
                </a:lnTo>
                <a:lnTo>
                  <a:pt x="911821" y="3264661"/>
                </a:lnTo>
                <a:lnTo>
                  <a:pt x="901255" y="3280155"/>
                </a:lnTo>
                <a:lnTo>
                  <a:pt x="885596" y="3290697"/>
                </a:lnTo>
                <a:lnTo>
                  <a:pt x="866495" y="3294506"/>
                </a:lnTo>
                <a:close/>
              </a:path>
              <a:path w="916305" h="5499734">
                <a:moveTo>
                  <a:pt x="845578" y="4403902"/>
                </a:moveTo>
                <a:lnTo>
                  <a:pt x="57937" y="4403902"/>
                </a:lnTo>
                <a:lnTo>
                  <a:pt x="38988" y="4400054"/>
                </a:lnTo>
                <a:lnTo>
                  <a:pt x="23475" y="4389564"/>
                </a:lnTo>
                <a:lnTo>
                  <a:pt x="12995" y="4374045"/>
                </a:lnTo>
                <a:lnTo>
                  <a:pt x="9145" y="4355083"/>
                </a:lnTo>
                <a:lnTo>
                  <a:pt x="9145" y="3378580"/>
                </a:lnTo>
                <a:lnTo>
                  <a:pt x="12995" y="3359657"/>
                </a:lnTo>
                <a:lnTo>
                  <a:pt x="23475" y="3344164"/>
                </a:lnTo>
                <a:lnTo>
                  <a:pt x="38988" y="3333623"/>
                </a:lnTo>
                <a:lnTo>
                  <a:pt x="57937" y="3329812"/>
                </a:lnTo>
                <a:lnTo>
                  <a:pt x="845578" y="3329812"/>
                </a:lnTo>
                <a:lnTo>
                  <a:pt x="864527" y="3333623"/>
                </a:lnTo>
                <a:lnTo>
                  <a:pt x="880033" y="3344164"/>
                </a:lnTo>
                <a:lnTo>
                  <a:pt x="890524" y="3359657"/>
                </a:lnTo>
                <a:lnTo>
                  <a:pt x="894372" y="3378580"/>
                </a:lnTo>
                <a:lnTo>
                  <a:pt x="894372" y="4355083"/>
                </a:lnTo>
                <a:lnTo>
                  <a:pt x="890524" y="4374045"/>
                </a:lnTo>
                <a:lnTo>
                  <a:pt x="880033" y="4389564"/>
                </a:lnTo>
                <a:lnTo>
                  <a:pt x="864527" y="4400054"/>
                </a:lnTo>
                <a:lnTo>
                  <a:pt x="845578" y="4403902"/>
                </a:lnTo>
                <a:close/>
              </a:path>
              <a:path w="916305" h="5499734">
                <a:moveTo>
                  <a:pt x="836422" y="5499595"/>
                </a:moveTo>
                <a:lnTo>
                  <a:pt x="48788" y="5499595"/>
                </a:lnTo>
                <a:lnTo>
                  <a:pt x="29842" y="5495747"/>
                </a:lnTo>
                <a:lnTo>
                  <a:pt x="14329" y="5485257"/>
                </a:lnTo>
                <a:lnTo>
                  <a:pt x="3849" y="5469737"/>
                </a:lnTo>
                <a:lnTo>
                  <a:pt x="0" y="5450789"/>
                </a:lnTo>
                <a:lnTo>
                  <a:pt x="0" y="4474298"/>
                </a:lnTo>
                <a:lnTo>
                  <a:pt x="3849" y="4455337"/>
                </a:lnTo>
                <a:lnTo>
                  <a:pt x="14329" y="4439831"/>
                </a:lnTo>
                <a:lnTo>
                  <a:pt x="29842" y="4429340"/>
                </a:lnTo>
                <a:lnTo>
                  <a:pt x="48788" y="4425492"/>
                </a:lnTo>
                <a:lnTo>
                  <a:pt x="836422" y="4425492"/>
                </a:lnTo>
                <a:lnTo>
                  <a:pt x="855383" y="4429340"/>
                </a:lnTo>
                <a:lnTo>
                  <a:pt x="870889" y="4439831"/>
                </a:lnTo>
                <a:lnTo>
                  <a:pt x="881367" y="4455337"/>
                </a:lnTo>
                <a:lnTo>
                  <a:pt x="885215" y="4474298"/>
                </a:lnTo>
                <a:lnTo>
                  <a:pt x="885215" y="5450789"/>
                </a:lnTo>
                <a:lnTo>
                  <a:pt x="881367" y="5469737"/>
                </a:lnTo>
                <a:lnTo>
                  <a:pt x="870889" y="5485257"/>
                </a:lnTo>
                <a:lnTo>
                  <a:pt x="855383" y="5495747"/>
                </a:lnTo>
                <a:lnTo>
                  <a:pt x="836422" y="54995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1560" y="1953768"/>
            <a:ext cx="1528445" cy="5481955"/>
          </a:xfrm>
          <a:custGeom>
            <a:avLst/>
            <a:gdLst/>
            <a:ahLst/>
            <a:cxnLst/>
            <a:rect l="l" t="t" r="r" b="b"/>
            <a:pathLst>
              <a:path w="1528445" h="5481955">
                <a:moveTo>
                  <a:pt x="1462532" y="3276219"/>
                </a:moveTo>
                <a:lnTo>
                  <a:pt x="55359" y="3276219"/>
                </a:lnTo>
                <a:lnTo>
                  <a:pt x="33870" y="3270377"/>
                </a:lnTo>
                <a:lnTo>
                  <a:pt x="16268" y="3254502"/>
                </a:lnTo>
                <a:lnTo>
                  <a:pt x="4368" y="3231007"/>
                </a:lnTo>
                <a:lnTo>
                  <a:pt x="0" y="3202305"/>
                </a:lnTo>
                <a:lnTo>
                  <a:pt x="0" y="2274570"/>
                </a:lnTo>
                <a:lnTo>
                  <a:pt x="4368" y="2245868"/>
                </a:lnTo>
                <a:lnTo>
                  <a:pt x="16268" y="2222373"/>
                </a:lnTo>
                <a:lnTo>
                  <a:pt x="33870" y="2206498"/>
                </a:lnTo>
                <a:lnTo>
                  <a:pt x="55359" y="2200656"/>
                </a:lnTo>
                <a:lnTo>
                  <a:pt x="1462532" y="2200656"/>
                </a:lnTo>
                <a:lnTo>
                  <a:pt x="1483995" y="2206498"/>
                </a:lnTo>
                <a:lnTo>
                  <a:pt x="1501521" y="2222373"/>
                </a:lnTo>
                <a:lnTo>
                  <a:pt x="1513459" y="2245868"/>
                </a:lnTo>
                <a:lnTo>
                  <a:pt x="1517777" y="2274570"/>
                </a:lnTo>
                <a:lnTo>
                  <a:pt x="1517777" y="3202305"/>
                </a:lnTo>
                <a:lnTo>
                  <a:pt x="1513459" y="3231007"/>
                </a:lnTo>
                <a:lnTo>
                  <a:pt x="1501521" y="3254502"/>
                </a:lnTo>
                <a:lnTo>
                  <a:pt x="1483995" y="3270377"/>
                </a:lnTo>
                <a:lnTo>
                  <a:pt x="1462532" y="3276219"/>
                </a:lnTo>
                <a:close/>
              </a:path>
              <a:path w="1528445" h="5481955">
                <a:moveTo>
                  <a:pt x="1464056" y="2171446"/>
                </a:moveTo>
                <a:lnTo>
                  <a:pt x="56883" y="2171446"/>
                </a:lnTo>
                <a:lnTo>
                  <a:pt x="35394" y="2165604"/>
                </a:lnTo>
                <a:lnTo>
                  <a:pt x="17792" y="2149729"/>
                </a:lnTo>
                <a:lnTo>
                  <a:pt x="5892" y="2126234"/>
                </a:lnTo>
                <a:lnTo>
                  <a:pt x="1524" y="2097532"/>
                </a:lnTo>
                <a:lnTo>
                  <a:pt x="1524" y="1169670"/>
                </a:lnTo>
                <a:lnTo>
                  <a:pt x="5892" y="1140968"/>
                </a:lnTo>
                <a:lnTo>
                  <a:pt x="17792" y="1117473"/>
                </a:lnTo>
                <a:lnTo>
                  <a:pt x="35394" y="1101598"/>
                </a:lnTo>
                <a:lnTo>
                  <a:pt x="56883" y="1095756"/>
                </a:lnTo>
                <a:lnTo>
                  <a:pt x="1464056" y="1095756"/>
                </a:lnTo>
                <a:lnTo>
                  <a:pt x="1485519" y="1101598"/>
                </a:lnTo>
                <a:lnTo>
                  <a:pt x="1503045" y="1117473"/>
                </a:lnTo>
                <a:lnTo>
                  <a:pt x="1514983" y="1140968"/>
                </a:lnTo>
                <a:lnTo>
                  <a:pt x="1519301" y="1169670"/>
                </a:lnTo>
                <a:lnTo>
                  <a:pt x="1519301" y="2097532"/>
                </a:lnTo>
                <a:lnTo>
                  <a:pt x="1514983" y="2126234"/>
                </a:lnTo>
                <a:lnTo>
                  <a:pt x="1503045" y="2149729"/>
                </a:lnTo>
                <a:lnTo>
                  <a:pt x="1485519" y="2165604"/>
                </a:lnTo>
                <a:lnTo>
                  <a:pt x="1464056" y="2171446"/>
                </a:lnTo>
                <a:close/>
              </a:path>
              <a:path w="1528445" h="5481955">
                <a:moveTo>
                  <a:pt x="1462532" y="1074165"/>
                </a:moveTo>
                <a:lnTo>
                  <a:pt x="55359" y="1074165"/>
                </a:lnTo>
                <a:lnTo>
                  <a:pt x="33870" y="1068324"/>
                </a:lnTo>
                <a:lnTo>
                  <a:pt x="16268" y="1052449"/>
                </a:lnTo>
                <a:lnTo>
                  <a:pt x="4368" y="1029081"/>
                </a:lnTo>
                <a:lnTo>
                  <a:pt x="0" y="1000378"/>
                </a:lnTo>
                <a:lnTo>
                  <a:pt x="0" y="73787"/>
                </a:lnTo>
                <a:lnTo>
                  <a:pt x="4368" y="45085"/>
                </a:lnTo>
                <a:lnTo>
                  <a:pt x="16268" y="21716"/>
                </a:lnTo>
                <a:lnTo>
                  <a:pt x="33870" y="5841"/>
                </a:lnTo>
                <a:lnTo>
                  <a:pt x="55359" y="0"/>
                </a:lnTo>
                <a:lnTo>
                  <a:pt x="1462532" y="0"/>
                </a:lnTo>
                <a:lnTo>
                  <a:pt x="1483995" y="5841"/>
                </a:lnTo>
                <a:lnTo>
                  <a:pt x="1501521" y="21716"/>
                </a:lnTo>
                <a:lnTo>
                  <a:pt x="1513459" y="45085"/>
                </a:lnTo>
                <a:lnTo>
                  <a:pt x="1517777" y="73787"/>
                </a:lnTo>
                <a:lnTo>
                  <a:pt x="1517777" y="1000378"/>
                </a:lnTo>
                <a:lnTo>
                  <a:pt x="1513459" y="1029081"/>
                </a:lnTo>
                <a:lnTo>
                  <a:pt x="1501521" y="1052449"/>
                </a:lnTo>
                <a:lnTo>
                  <a:pt x="1483995" y="1068324"/>
                </a:lnTo>
                <a:lnTo>
                  <a:pt x="1462532" y="1074165"/>
                </a:lnTo>
                <a:close/>
              </a:path>
              <a:path w="1528445" h="5481955">
                <a:moveTo>
                  <a:pt x="1471548" y="5481447"/>
                </a:moveTo>
                <a:lnTo>
                  <a:pt x="63042" y="5481447"/>
                </a:lnTo>
                <a:lnTo>
                  <a:pt x="41516" y="5475630"/>
                </a:lnTo>
                <a:lnTo>
                  <a:pt x="23901" y="5459780"/>
                </a:lnTo>
                <a:lnTo>
                  <a:pt x="11988" y="5436323"/>
                </a:lnTo>
                <a:lnTo>
                  <a:pt x="7620" y="5407685"/>
                </a:lnTo>
                <a:lnTo>
                  <a:pt x="7620" y="4481055"/>
                </a:lnTo>
                <a:lnTo>
                  <a:pt x="11988" y="4452429"/>
                </a:lnTo>
                <a:lnTo>
                  <a:pt x="23901" y="4428972"/>
                </a:lnTo>
                <a:lnTo>
                  <a:pt x="41516" y="4413123"/>
                </a:lnTo>
                <a:lnTo>
                  <a:pt x="63042" y="4407306"/>
                </a:lnTo>
                <a:lnTo>
                  <a:pt x="1471548" y="4407306"/>
                </a:lnTo>
                <a:lnTo>
                  <a:pt x="1493139" y="4413123"/>
                </a:lnTo>
                <a:lnTo>
                  <a:pt x="1510665" y="4428972"/>
                </a:lnTo>
                <a:lnTo>
                  <a:pt x="1522603" y="4452429"/>
                </a:lnTo>
                <a:lnTo>
                  <a:pt x="1526921" y="4481055"/>
                </a:lnTo>
                <a:lnTo>
                  <a:pt x="1526921" y="5407685"/>
                </a:lnTo>
                <a:lnTo>
                  <a:pt x="1522603" y="5436323"/>
                </a:lnTo>
                <a:lnTo>
                  <a:pt x="1510665" y="5459780"/>
                </a:lnTo>
                <a:lnTo>
                  <a:pt x="1493139" y="5475630"/>
                </a:lnTo>
                <a:lnTo>
                  <a:pt x="1471548" y="5481447"/>
                </a:lnTo>
                <a:close/>
              </a:path>
              <a:path w="1528445" h="5481955">
                <a:moveTo>
                  <a:pt x="1473073" y="4376572"/>
                </a:moveTo>
                <a:lnTo>
                  <a:pt x="64566" y="4376572"/>
                </a:lnTo>
                <a:lnTo>
                  <a:pt x="43040" y="4370755"/>
                </a:lnTo>
                <a:lnTo>
                  <a:pt x="25425" y="4354906"/>
                </a:lnTo>
                <a:lnTo>
                  <a:pt x="13512" y="4331462"/>
                </a:lnTo>
                <a:lnTo>
                  <a:pt x="9143" y="4302760"/>
                </a:lnTo>
                <a:lnTo>
                  <a:pt x="9143" y="3376168"/>
                </a:lnTo>
                <a:lnTo>
                  <a:pt x="13512" y="3347466"/>
                </a:lnTo>
                <a:lnTo>
                  <a:pt x="25425" y="3324098"/>
                </a:lnTo>
                <a:lnTo>
                  <a:pt x="43040" y="3308223"/>
                </a:lnTo>
                <a:lnTo>
                  <a:pt x="64566" y="3302380"/>
                </a:lnTo>
                <a:lnTo>
                  <a:pt x="1473073" y="3302380"/>
                </a:lnTo>
                <a:lnTo>
                  <a:pt x="1494663" y="3308223"/>
                </a:lnTo>
                <a:lnTo>
                  <a:pt x="1512189" y="3324098"/>
                </a:lnTo>
                <a:lnTo>
                  <a:pt x="1524127" y="3347466"/>
                </a:lnTo>
                <a:lnTo>
                  <a:pt x="1528445" y="3376168"/>
                </a:lnTo>
                <a:lnTo>
                  <a:pt x="1528445" y="4302760"/>
                </a:lnTo>
                <a:lnTo>
                  <a:pt x="1524127" y="4331462"/>
                </a:lnTo>
                <a:lnTo>
                  <a:pt x="1512189" y="4354906"/>
                </a:lnTo>
                <a:lnTo>
                  <a:pt x="1494663" y="4370755"/>
                </a:lnTo>
                <a:lnTo>
                  <a:pt x="1473073" y="437657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7000" y="5263896"/>
            <a:ext cx="885190" cy="2179320"/>
          </a:xfrm>
          <a:custGeom>
            <a:avLst/>
            <a:gdLst/>
            <a:ahLst/>
            <a:cxnLst/>
            <a:rect l="l" t="t" r="r" b="b"/>
            <a:pathLst>
              <a:path w="885189" h="2179320">
                <a:moveTo>
                  <a:pt x="836422" y="1075689"/>
                </a:moveTo>
                <a:lnTo>
                  <a:pt x="48768" y="1075689"/>
                </a:lnTo>
                <a:lnTo>
                  <a:pt x="29844" y="1071829"/>
                </a:lnTo>
                <a:lnTo>
                  <a:pt x="14350" y="1061338"/>
                </a:lnTo>
                <a:lnTo>
                  <a:pt x="3810" y="104579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09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794"/>
                </a:lnTo>
                <a:lnTo>
                  <a:pt x="870838" y="1061338"/>
                </a:lnTo>
                <a:lnTo>
                  <a:pt x="855345" y="1071829"/>
                </a:lnTo>
                <a:lnTo>
                  <a:pt x="836422" y="1075689"/>
                </a:lnTo>
                <a:close/>
              </a:path>
              <a:path w="885189" h="2179320">
                <a:moveTo>
                  <a:pt x="836422" y="2179053"/>
                </a:moveTo>
                <a:lnTo>
                  <a:pt x="48768" y="2179053"/>
                </a:lnTo>
                <a:lnTo>
                  <a:pt x="29844" y="2175205"/>
                </a:lnTo>
                <a:lnTo>
                  <a:pt x="14350" y="2164714"/>
                </a:lnTo>
                <a:lnTo>
                  <a:pt x="3810" y="2149195"/>
                </a:lnTo>
                <a:lnTo>
                  <a:pt x="0" y="2130247"/>
                </a:lnTo>
                <a:lnTo>
                  <a:pt x="0" y="1153706"/>
                </a:lnTo>
                <a:lnTo>
                  <a:pt x="3810" y="1134744"/>
                </a:lnTo>
                <a:lnTo>
                  <a:pt x="14350" y="1119238"/>
                </a:lnTo>
                <a:lnTo>
                  <a:pt x="29844" y="1108748"/>
                </a:lnTo>
                <a:lnTo>
                  <a:pt x="48768" y="1104899"/>
                </a:lnTo>
                <a:lnTo>
                  <a:pt x="836422" y="1104899"/>
                </a:lnTo>
                <a:lnTo>
                  <a:pt x="855345" y="1108748"/>
                </a:lnTo>
                <a:lnTo>
                  <a:pt x="870838" y="1119238"/>
                </a:lnTo>
                <a:lnTo>
                  <a:pt x="881379" y="1134744"/>
                </a:lnTo>
                <a:lnTo>
                  <a:pt x="885189" y="1153706"/>
                </a:lnTo>
                <a:lnTo>
                  <a:pt x="885189" y="2130247"/>
                </a:lnTo>
                <a:lnTo>
                  <a:pt x="881379" y="2149195"/>
                </a:lnTo>
                <a:lnTo>
                  <a:pt x="870838" y="2164714"/>
                </a:lnTo>
                <a:lnTo>
                  <a:pt x="855345" y="2175205"/>
                </a:lnTo>
                <a:lnTo>
                  <a:pt x="836422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85103" y="5263896"/>
            <a:ext cx="1004569" cy="2179320"/>
          </a:xfrm>
          <a:custGeom>
            <a:avLst/>
            <a:gdLst/>
            <a:ahLst/>
            <a:cxnLst/>
            <a:rect l="l" t="t" r="r" b="b"/>
            <a:pathLst>
              <a:path w="1004570" h="2179320">
                <a:moveTo>
                  <a:pt x="951992" y="1075689"/>
                </a:moveTo>
                <a:lnTo>
                  <a:pt x="52197" y="1075689"/>
                </a:lnTo>
                <a:lnTo>
                  <a:pt x="31876" y="1071600"/>
                </a:lnTo>
                <a:lnTo>
                  <a:pt x="15367" y="1060475"/>
                </a:lnTo>
                <a:lnTo>
                  <a:pt x="4063" y="1044003"/>
                </a:lnTo>
                <a:lnTo>
                  <a:pt x="0" y="1023873"/>
                </a:lnTo>
                <a:lnTo>
                  <a:pt x="0" y="51815"/>
                </a:lnTo>
                <a:lnTo>
                  <a:pt x="4063" y="31622"/>
                </a:lnTo>
                <a:lnTo>
                  <a:pt x="15367" y="15239"/>
                </a:lnTo>
                <a:lnTo>
                  <a:pt x="31876" y="4063"/>
                </a:lnTo>
                <a:lnTo>
                  <a:pt x="52197" y="0"/>
                </a:lnTo>
                <a:lnTo>
                  <a:pt x="951992" y="0"/>
                </a:lnTo>
                <a:lnTo>
                  <a:pt x="972185" y="4063"/>
                </a:lnTo>
                <a:lnTo>
                  <a:pt x="988822" y="15239"/>
                </a:lnTo>
                <a:lnTo>
                  <a:pt x="999998" y="31622"/>
                </a:lnTo>
                <a:lnTo>
                  <a:pt x="1004189" y="51815"/>
                </a:lnTo>
                <a:lnTo>
                  <a:pt x="1004189" y="1023873"/>
                </a:lnTo>
                <a:lnTo>
                  <a:pt x="999998" y="1044003"/>
                </a:lnTo>
                <a:lnTo>
                  <a:pt x="988822" y="1060475"/>
                </a:lnTo>
                <a:lnTo>
                  <a:pt x="972185" y="1071600"/>
                </a:lnTo>
                <a:lnTo>
                  <a:pt x="951992" y="1075689"/>
                </a:lnTo>
                <a:close/>
              </a:path>
              <a:path w="1004570" h="2179320">
                <a:moveTo>
                  <a:pt x="951992" y="2179053"/>
                </a:moveTo>
                <a:lnTo>
                  <a:pt x="52197" y="2179053"/>
                </a:lnTo>
                <a:lnTo>
                  <a:pt x="31876" y="2174976"/>
                </a:lnTo>
                <a:lnTo>
                  <a:pt x="15367" y="2163864"/>
                </a:lnTo>
                <a:lnTo>
                  <a:pt x="4063" y="2147417"/>
                </a:lnTo>
                <a:lnTo>
                  <a:pt x="0" y="2127326"/>
                </a:lnTo>
                <a:lnTo>
                  <a:pt x="0" y="1156627"/>
                </a:lnTo>
                <a:lnTo>
                  <a:pt x="4063" y="1136535"/>
                </a:lnTo>
                <a:lnTo>
                  <a:pt x="15367" y="1120089"/>
                </a:lnTo>
                <a:lnTo>
                  <a:pt x="31876" y="1108976"/>
                </a:lnTo>
                <a:lnTo>
                  <a:pt x="52197" y="1104899"/>
                </a:lnTo>
                <a:lnTo>
                  <a:pt x="951992" y="1104899"/>
                </a:lnTo>
                <a:lnTo>
                  <a:pt x="972185" y="1108976"/>
                </a:lnTo>
                <a:lnTo>
                  <a:pt x="988822" y="1120089"/>
                </a:lnTo>
                <a:lnTo>
                  <a:pt x="999998" y="1136535"/>
                </a:lnTo>
                <a:lnTo>
                  <a:pt x="1004189" y="1156627"/>
                </a:lnTo>
                <a:lnTo>
                  <a:pt x="1004189" y="2127326"/>
                </a:lnTo>
                <a:lnTo>
                  <a:pt x="999998" y="2147417"/>
                </a:lnTo>
                <a:lnTo>
                  <a:pt x="988822" y="2163864"/>
                </a:lnTo>
                <a:lnTo>
                  <a:pt x="972185" y="2174976"/>
                </a:lnTo>
                <a:lnTo>
                  <a:pt x="951992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64095" y="5263896"/>
            <a:ext cx="1096010" cy="2179320"/>
          </a:xfrm>
          <a:custGeom>
            <a:avLst/>
            <a:gdLst/>
            <a:ahLst/>
            <a:cxnLst/>
            <a:rect l="l" t="t" r="r" b="b"/>
            <a:pathLst>
              <a:path w="1096009" h="2179320">
                <a:moveTo>
                  <a:pt x="1019809" y="1075689"/>
                </a:moveTo>
                <a:lnTo>
                  <a:pt x="60451" y="1075689"/>
                </a:lnTo>
                <a:lnTo>
                  <a:pt x="39370" y="1071511"/>
                </a:lnTo>
                <a:lnTo>
                  <a:pt x="22098" y="1060145"/>
                </a:lnTo>
                <a:lnTo>
                  <a:pt x="10413" y="1043317"/>
                </a:lnTo>
                <a:lnTo>
                  <a:pt x="6096" y="1022730"/>
                </a:lnTo>
                <a:lnTo>
                  <a:pt x="6096" y="52958"/>
                </a:lnTo>
                <a:lnTo>
                  <a:pt x="10413" y="32384"/>
                </a:lnTo>
                <a:lnTo>
                  <a:pt x="22098" y="15493"/>
                </a:lnTo>
                <a:lnTo>
                  <a:pt x="39370" y="4190"/>
                </a:lnTo>
                <a:lnTo>
                  <a:pt x="60451" y="0"/>
                </a:lnTo>
                <a:lnTo>
                  <a:pt x="1019809" y="0"/>
                </a:lnTo>
                <a:lnTo>
                  <a:pt x="1040892" y="4190"/>
                </a:lnTo>
                <a:lnTo>
                  <a:pt x="1058163" y="15493"/>
                </a:lnTo>
                <a:lnTo>
                  <a:pt x="1069848" y="32384"/>
                </a:lnTo>
                <a:lnTo>
                  <a:pt x="1074165" y="52958"/>
                </a:lnTo>
                <a:lnTo>
                  <a:pt x="1074165" y="1022730"/>
                </a:lnTo>
                <a:lnTo>
                  <a:pt x="1069848" y="1043317"/>
                </a:lnTo>
                <a:lnTo>
                  <a:pt x="1058163" y="1060145"/>
                </a:lnTo>
                <a:lnTo>
                  <a:pt x="1040892" y="1071511"/>
                </a:lnTo>
                <a:lnTo>
                  <a:pt x="1019809" y="1075689"/>
                </a:lnTo>
                <a:close/>
              </a:path>
              <a:path w="1096009" h="2179320">
                <a:moveTo>
                  <a:pt x="1039749" y="2179053"/>
                </a:moveTo>
                <a:lnTo>
                  <a:pt x="55752" y="2179053"/>
                </a:lnTo>
                <a:lnTo>
                  <a:pt x="34162" y="2174862"/>
                </a:lnTo>
                <a:lnTo>
                  <a:pt x="16382" y="2163444"/>
                </a:lnTo>
                <a:lnTo>
                  <a:pt x="4445" y="2146553"/>
                </a:lnTo>
                <a:lnTo>
                  <a:pt x="0" y="2125929"/>
                </a:lnTo>
                <a:lnTo>
                  <a:pt x="0" y="1151928"/>
                </a:lnTo>
                <a:lnTo>
                  <a:pt x="4445" y="1131303"/>
                </a:lnTo>
                <a:lnTo>
                  <a:pt x="16382" y="1114412"/>
                </a:lnTo>
                <a:lnTo>
                  <a:pt x="34162" y="1102994"/>
                </a:lnTo>
                <a:lnTo>
                  <a:pt x="55752" y="1098803"/>
                </a:lnTo>
                <a:lnTo>
                  <a:pt x="1039749" y="1098803"/>
                </a:lnTo>
                <a:lnTo>
                  <a:pt x="1061338" y="1102994"/>
                </a:lnTo>
                <a:lnTo>
                  <a:pt x="1079119" y="1114412"/>
                </a:lnTo>
                <a:lnTo>
                  <a:pt x="1091056" y="1131303"/>
                </a:lnTo>
                <a:lnTo>
                  <a:pt x="1095502" y="1151928"/>
                </a:lnTo>
                <a:lnTo>
                  <a:pt x="1095502" y="2125929"/>
                </a:lnTo>
                <a:lnTo>
                  <a:pt x="1091056" y="2146553"/>
                </a:lnTo>
                <a:lnTo>
                  <a:pt x="1079119" y="2163444"/>
                </a:lnTo>
                <a:lnTo>
                  <a:pt x="1061338" y="2174862"/>
                </a:lnTo>
                <a:lnTo>
                  <a:pt x="1039749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1480" y="5263896"/>
            <a:ext cx="2488565" cy="2171700"/>
          </a:xfrm>
          <a:custGeom>
            <a:avLst/>
            <a:gdLst/>
            <a:ahLst/>
            <a:cxnLst/>
            <a:rect l="l" t="t" r="r" b="b"/>
            <a:pathLst>
              <a:path w="2488565" h="2171700">
                <a:moveTo>
                  <a:pt x="2406269" y="1083309"/>
                </a:moveTo>
                <a:lnTo>
                  <a:pt x="81788" y="1083309"/>
                </a:lnTo>
                <a:lnTo>
                  <a:pt x="50038" y="1076794"/>
                </a:lnTo>
                <a:lnTo>
                  <a:pt x="24002" y="1059078"/>
                </a:lnTo>
                <a:lnTo>
                  <a:pt x="6476" y="1032890"/>
                </a:lnTo>
                <a:lnTo>
                  <a:pt x="0" y="1000759"/>
                </a:lnTo>
                <a:lnTo>
                  <a:pt x="0" y="82549"/>
                </a:lnTo>
                <a:lnTo>
                  <a:pt x="6476" y="50418"/>
                </a:lnTo>
                <a:lnTo>
                  <a:pt x="24002" y="24256"/>
                </a:lnTo>
                <a:lnTo>
                  <a:pt x="50038" y="6476"/>
                </a:lnTo>
                <a:lnTo>
                  <a:pt x="81788" y="0"/>
                </a:lnTo>
                <a:lnTo>
                  <a:pt x="2406269" y="0"/>
                </a:lnTo>
                <a:lnTo>
                  <a:pt x="2438146" y="6476"/>
                </a:lnTo>
                <a:lnTo>
                  <a:pt x="2464180" y="24256"/>
                </a:lnTo>
                <a:lnTo>
                  <a:pt x="2481706" y="50418"/>
                </a:lnTo>
                <a:lnTo>
                  <a:pt x="2488184" y="82549"/>
                </a:lnTo>
                <a:lnTo>
                  <a:pt x="2488184" y="1000759"/>
                </a:lnTo>
                <a:lnTo>
                  <a:pt x="2481706" y="1032890"/>
                </a:lnTo>
                <a:lnTo>
                  <a:pt x="2464180" y="1059078"/>
                </a:lnTo>
                <a:lnTo>
                  <a:pt x="2438146" y="1076794"/>
                </a:lnTo>
                <a:lnTo>
                  <a:pt x="2406269" y="1083309"/>
                </a:lnTo>
                <a:close/>
              </a:path>
              <a:path w="2488565" h="2171700">
                <a:moveTo>
                  <a:pt x="2407030" y="2171433"/>
                </a:moveTo>
                <a:lnTo>
                  <a:pt x="100965" y="2171433"/>
                </a:lnTo>
                <a:lnTo>
                  <a:pt x="69469" y="2165032"/>
                </a:lnTo>
                <a:lnTo>
                  <a:pt x="43688" y="2147582"/>
                </a:lnTo>
                <a:lnTo>
                  <a:pt x="26162" y="2121750"/>
                </a:lnTo>
                <a:lnTo>
                  <a:pt x="19812" y="2090216"/>
                </a:lnTo>
                <a:lnTo>
                  <a:pt x="19812" y="1186116"/>
                </a:lnTo>
                <a:lnTo>
                  <a:pt x="26162" y="1154582"/>
                </a:lnTo>
                <a:lnTo>
                  <a:pt x="43688" y="1128763"/>
                </a:lnTo>
                <a:lnTo>
                  <a:pt x="69469" y="1111313"/>
                </a:lnTo>
                <a:lnTo>
                  <a:pt x="100965" y="1104899"/>
                </a:lnTo>
                <a:lnTo>
                  <a:pt x="2407030" y="1104899"/>
                </a:lnTo>
                <a:lnTo>
                  <a:pt x="2438527" y="1111313"/>
                </a:lnTo>
                <a:lnTo>
                  <a:pt x="2464308" y="1128763"/>
                </a:lnTo>
                <a:lnTo>
                  <a:pt x="2481706" y="1154582"/>
                </a:lnTo>
                <a:lnTo>
                  <a:pt x="2488184" y="1186116"/>
                </a:lnTo>
                <a:lnTo>
                  <a:pt x="2488184" y="2090216"/>
                </a:lnTo>
                <a:lnTo>
                  <a:pt x="2481706" y="2121750"/>
                </a:lnTo>
                <a:lnTo>
                  <a:pt x="2464308" y="2147582"/>
                </a:lnTo>
                <a:lnTo>
                  <a:pt x="2438527" y="2165032"/>
                </a:lnTo>
                <a:lnTo>
                  <a:pt x="2407030" y="217143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28644" y="5263896"/>
            <a:ext cx="2065020" cy="2179320"/>
          </a:xfrm>
          <a:custGeom>
            <a:avLst/>
            <a:gdLst/>
            <a:ahLst/>
            <a:cxnLst/>
            <a:rect l="l" t="t" r="r" b="b"/>
            <a:pathLst>
              <a:path w="2065020" h="2179320">
                <a:moveTo>
                  <a:pt x="1989454" y="1075689"/>
                </a:moveTo>
                <a:lnTo>
                  <a:pt x="75310" y="1075689"/>
                </a:lnTo>
                <a:lnTo>
                  <a:pt x="46100" y="1069860"/>
                </a:lnTo>
                <a:lnTo>
                  <a:pt x="22097" y="1053998"/>
                </a:lnTo>
                <a:lnTo>
                  <a:pt x="5968" y="1030477"/>
                </a:lnTo>
                <a:lnTo>
                  <a:pt x="0" y="1001775"/>
                </a:lnTo>
                <a:lnTo>
                  <a:pt x="0" y="73913"/>
                </a:lnTo>
                <a:lnTo>
                  <a:pt x="5968" y="45211"/>
                </a:lnTo>
                <a:lnTo>
                  <a:pt x="22097" y="21716"/>
                </a:lnTo>
                <a:lnTo>
                  <a:pt x="46100" y="5841"/>
                </a:lnTo>
                <a:lnTo>
                  <a:pt x="75310" y="0"/>
                </a:lnTo>
                <a:lnTo>
                  <a:pt x="1989454" y="0"/>
                </a:lnTo>
                <a:lnTo>
                  <a:pt x="2018664" y="5841"/>
                </a:lnTo>
                <a:lnTo>
                  <a:pt x="2042667" y="21716"/>
                </a:lnTo>
                <a:lnTo>
                  <a:pt x="2058796" y="45211"/>
                </a:lnTo>
                <a:lnTo>
                  <a:pt x="2064765" y="73913"/>
                </a:lnTo>
                <a:lnTo>
                  <a:pt x="2064765" y="1001775"/>
                </a:lnTo>
                <a:lnTo>
                  <a:pt x="2058796" y="1030477"/>
                </a:lnTo>
                <a:lnTo>
                  <a:pt x="2042667" y="1053998"/>
                </a:lnTo>
                <a:lnTo>
                  <a:pt x="2018664" y="1069860"/>
                </a:lnTo>
                <a:lnTo>
                  <a:pt x="1989454" y="1075689"/>
                </a:lnTo>
                <a:close/>
              </a:path>
              <a:path w="2065020" h="2179320">
                <a:moveTo>
                  <a:pt x="1989454" y="2179053"/>
                </a:moveTo>
                <a:lnTo>
                  <a:pt x="75310" y="2179053"/>
                </a:lnTo>
                <a:lnTo>
                  <a:pt x="46100" y="2173236"/>
                </a:lnTo>
                <a:lnTo>
                  <a:pt x="22097" y="2157387"/>
                </a:lnTo>
                <a:lnTo>
                  <a:pt x="5968" y="2133942"/>
                </a:lnTo>
                <a:lnTo>
                  <a:pt x="0" y="2105291"/>
                </a:lnTo>
                <a:lnTo>
                  <a:pt x="0" y="1178648"/>
                </a:lnTo>
                <a:lnTo>
                  <a:pt x="5968" y="1150010"/>
                </a:lnTo>
                <a:lnTo>
                  <a:pt x="22097" y="1126553"/>
                </a:lnTo>
                <a:lnTo>
                  <a:pt x="46100" y="1110716"/>
                </a:lnTo>
                <a:lnTo>
                  <a:pt x="75310" y="1104899"/>
                </a:lnTo>
                <a:lnTo>
                  <a:pt x="1989454" y="1104899"/>
                </a:lnTo>
                <a:lnTo>
                  <a:pt x="2018664" y="1110716"/>
                </a:lnTo>
                <a:lnTo>
                  <a:pt x="2042667" y="1126553"/>
                </a:lnTo>
                <a:lnTo>
                  <a:pt x="2058796" y="1150010"/>
                </a:lnTo>
                <a:lnTo>
                  <a:pt x="2064765" y="1178648"/>
                </a:lnTo>
                <a:lnTo>
                  <a:pt x="2064765" y="2105291"/>
                </a:lnTo>
                <a:lnTo>
                  <a:pt x="2058796" y="2133942"/>
                </a:lnTo>
                <a:lnTo>
                  <a:pt x="2042667" y="2157387"/>
                </a:lnTo>
                <a:lnTo>
                  <a:pt x="2018664" y="2173236"/>
                </a:lnTo>
                <a:lnTo>
                  <a:pt x="1989454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12852" y="2352802"/>
            <a:ext cx="648970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spc="-5" dirty="0">
                <a:latin typeface="Times New Roman"/>
                <a:cs typeface="Times New Roman"/>
              </a:rPr>
              <a:t>AI</a:t>
            </a:r>
            <a:r>
              <a:rPr sz="500" b="1" dirty="0">
                <a:latin typeface="Times New Roman"/>
                <a:cs typeface="Times New Roman"/>
              </a:rPr>
              <a:t>F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r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gra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te</a:t>
            </a:r>
            <a:r>
              <a:rPr sz="500" b="1" spc="-5" dirty="0">
                <a:latin typeface="Times New Roman"/>
                <a:cs typeface="Times New Roman"/>
              </a:rPr>
              <a:t>nd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2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</a:t>
            </a:r>
            <a:r>
              <a:rPr sz="500" b="1" dirty="0">
                <a:latin typeface="Times New Roman"/>
                <a:cs typeface="Times New Roman"/>
              </a:rPr>
              <a:t>tegral</a:t>
            </a:r>
            <a:r>
              <a:rPr sz="500" b="1" spc="-4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  </a:t>
            </a:r>
            <a:r>
              <a:rPr sz="500" b="1" spc="-5" dirty="0">
                <a:latin typeface="Times New Roman"/>
                <a:cs typeface="Times New Roman"/>
              </a:rPr>
              <a:t>Famílias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5539" y="2177923"/>
            <a:ext cx="1324610" cy="711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Documentação</a:t>
            </a:r>
            <a:r>
              <a:rPr sz="500" dirty="0">
                <a:latin typeface="Times New Roman"/>
                <a:cs typeface="Times New Roman"/>
              </a:rPr>
              <a:t> 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composição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completa </a:t>
            </a:r>
            <a:r>
              <a:rPr sz="500" spc="-5" dirty="0">
                <a:latin typeface="Times New Roman"/>
                <a:cs typeface="Times New Roman"/>
              </a:rPr>
              <a:t> (RG,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CPF,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Título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Eleitor,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Comprovante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Endereço,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CTPS,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Comprovante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Renda)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estar </a:t>
            </a:r>
            <a:r>
              <a:rPr sz="500" spc="-5" dirty="0">
                <a:latin typeface="Times New Roman"/>
                <a:cs typeface="Times New Roman"/>
              </a:rPr>
              <a:t> inscrito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-10" dirty="0">
                <a:latin typeface="Times New Roman"/>
                <a:cs typeface="Times New Roman"/>
              </a:rPr>
              <a:t>Único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Governo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Sociais,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falta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documentos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usuário será </a:t>
            </a:r>
            <a:r>
              <a:rPr sz="500" spc="-10" dirty="0">
                <a:latin typeface="Times New Roman"/>
                <a:cs typeface="Times New Roman"/>
              </a:rPr>
              <a:t>atendido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orientado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providenciá- </a:t>
            </a:r>
            <a:r>
              <a:rPr sz="500" spc="-5" dirty="0">
                <a:latin typeface="Times New Roman"/>
                <a:cs typeface="Times New Roman"/>
              </a:rPr>
              <a:t> los,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sejam</a:t>
            </a:r>
            <a:r>
              <a:rPr sz="500" spc="-5" dirty="0">
                <a:latin typeface="Times New Roman"/>
                <a:cs typeface="Times New Roman"/>
              </a:rPr>
              <a:t> realizados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procedimentos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técnicos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e/ou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administrativos </a:t>
            </a:r>
            <a:r>
              <a:rPr sz="500" spc="-5" dirty="0">
                <a:latin typeface="Times New Roman"/>
                <a:cs typeface="Times New Roman"/>
              </a:rPr>
              <a:t> futuros.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33548" y="2124202"/>
            <a:ext cx="69913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09600" algn="l"/>
              </a:tabLst>
            </a:pP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te	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  am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as     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      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33548" y="2276602"/>
            <a:ext cx="711200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CRAS,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demanda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espontânea;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por</a:t>
            </a:r>
            <a:r>
              <a:rPr sz="500" spc="-10" dirty="0">
                <a:latin typeface="Times New Roman"/>
                <a:cs typeface="Times New Roman"/>
              </a:rPr>
              <a:t> iniciativa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técnica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busca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ativa;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33548" y="2505583"/>
            <a:ext cx="6978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3365" algn="l"/>
              </a:tabLst>
            </a:pPr>
            <a:r>
              <a:rPr sz="500" spc="-5" dirty="0">
                <a:latin typeface="Times New Roman"/>
                <a:cs typeface="Times New Roman"/>
              </a:rPr>
              <a:t>por	encaminhamento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33548" y="2581783"/>
            <a:ext cx="711200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originário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socioassistencial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demais </a:t>
            </a:r>
            <a:r>
              <a:rPr sz="500" dirty="0">
                <a:latin typeface="Times New Roman"/>
                <a:cs typeface="Times New Roman"/>
              </a:rPr>
              <a:t> 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65346" y="2057781"/>
            <a:ext cx="2019300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1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Serviço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territorializado,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ofertado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munícipes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domiciliados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dentro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das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regiões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cobertura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CRAS,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busca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prevenir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ruptura</a:t>
            </a:r>
            <a:r>
              <a:rPr sz="500" spc="-5" dirty="0">
                <a:latin typeface="Times New Roman"/>
                <a:cs typeface="Times New Roman"/>
              </a:rPr>
              <a:t> 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vínculo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familiares;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potencializar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protagonismo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autonomia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comunidades;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promover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acesso </a:t>
            </a:r>
            <a:r>
              <a:rPr sz="500" spc="-5" dirty="0">
                <a:latin typeface="Times New Roman"/>
                <a:cs typeface="Times New Roman"/>
              </a:rPr>
              <a:t>aos </a:t>
            </a:r>
            <a:r>
              <a:rPr sz="500" spc="-10" dirty="0">
                <a:latin typeface="Times New Roman"/>
                <a:cs typeface="Times New Roman"/>
              </a:rPr>
              <a:t>serviços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setoriais,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contribuindo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promoção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direitos; reduzir </a:t>
            </a:r>
            <a:r>
              <a:rPr sz="500" dirty="0">
                <a:latin typeface="Times New Roman"/>
                <a:cs typeface="Times New Roman"/>
              </a:rPr>
              <a:t>as </a:t>
            </a:r>
            <a:r>
              <a:rPr sz="500" spc="-10" dirty="0">
                <a:latin typeface="Times New Roman"/>
                <a:cs typeface="Times New Roman"/>
              </a:rPr>
              <a:t>vulnerabilidades etc. através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10" dirty="0">
                <a:latin typeface="Times New Roman"/>
                <a:cs typeface="Times New Roman"/>
              </a:rPr>
              <a:t>acolhida,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escuta </a:t>
            </a:r>
            <a:r>
              <a:rPr sz="500" spc="-10" dirty="0">
                <a:latin typeface="Times New Roman"/>
                <a:cs typeface="Times New Roman"/>
              </a:rPr>
              <a:t>qualificada,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oficinas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dirty="0">
                <a:latin typeface="Times New Roman"/>
                <a:cs typeface="Times New Roman"/>
              </a:rPr>
              <a:t>as </a:t>
            </a:r>
            <a:r>
              <a:rPr sz="500" spc="-10" dirty="0">
                <a:latin typeface="Times New Roman"/>
                <a:cs typeface="Times New Roman"/>
              </a:rPr>
              <a:t>famílias, da promoção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campanhas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ações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comunitárias,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da</a:t>
            </a:r>
            <a:r>
              <a:rPr sz="500" spc="-5" dirty="0">
                <a:latin typeface="Times New Roman"/>
                <a:cs typeface="Times New Roman"/>
              </a:rPr>
              <a:t> realização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atendimentos,</a:t>
            </a:r>
            <a:r>
              <a:rPr sz="500" spc="-5" dirty="0">
                <a:latin typeface="Times New Roman"/>
                <a:cs typeface="Times New Roman"/>
              </a:rPr>
              <a:t> 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acompanhamentos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individuais,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particularizados;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encaminhamentos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socioassistencial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demais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equipamentos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responsáveis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pelas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ações,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projetos,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serviços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0" dirty="0">
                <a:latin typeface="Times New Roman"/>
                <a:cs typeface="Times New Roman"/>
              </a:rPr>
              <a:t>políticas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setoriais,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seguindo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protocolos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Assistência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23584" y="2014220"/>
            <a:ext cx="85026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CRAS</a:t>
            </a:r>
            <a:r>
              <a:rPr sz="500" b="1" dirty="0">
                <a:latin typeface="Times New Roman"/>
                <a:cs typeface="Times New Roman"/>
              </a:rPr>
              <a:t>/</a:t>
            </a:r>
            <a:r>
              <a:rPr sz="500" b="1" spc="-5" dirty="0">
                <a:latin typeface="Times New Roman"/>
                <a:cs typeface="Times New Roman"/>
              </a:rPr>
              <a:t>CENTR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(31)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99580-</a:t>
            </a:r>
            <a:endParaRPr sz="500">
              <a:latin typeface="Times New Roman"/>
              <a:cs typeface="Times New Roman"/>
            </a:endParaRPr>
          </a:p>
          <a:p>
            <a:pPr marL="12700" marR="15875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5377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167,  C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umad</a:t>
            </a:r>
            <a:r>
              <a:rPr sz="500" spc="5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27014" y="2358644"/>
            <a:ext cx="93980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CRAS</a:t>
            </a:r>
            <a:r>
              <a:rPr sz="500" b="1" dirty="0">
                <a:latin typeface="Times New Roman"/>
                <a:cs typeface="Times New Roman"/>
              </a:rPr>
              <a:t>/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OH</a:t>
            </a:r>
            <a:r>
              <a:rPr sz="500" b="1" spc="-20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B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(31)9975</a:t>
            </a:r>
            <a:r>
              <a:rPr sz="500" spc="-5" dirty="0">
                <a:latin typeface="Times New Roman"/>
                <a:cs typeface="Times New Roman"/>
              </a:rPr>
              <a:t>8</a:t>
            </a:r>
            <a:r>
              <a:rPr sz="500" dirty="0">
                <a:latin typeface="Times New Roman"/>
                <a:cs typeface="Times New Roman"/>
              </a:rPr>
              <a:t>-8003</a:t>
            </a:r>
            <a:r>
              <a:rPr lang="pt-BR" sz="500" dirty="0">
                <a:latin typeface="Times New Roman"/>
                <a:cs typeface="Times New Roman"/>
              </a:rPr>
              <a:t> / (31) </a:t>
            </a:r>
            <a:r>
              <a:rPr lang="pt-BR" sz="600" dirty="0"/>
              <a:t>3987-0290</a:t>
            </a:r>
            <a:r>
              <a:rPr sz="600" dirty="0">
                <a:latin typeface="Times New Roman"/>
                <a:cs typeface="Times New Roman"/>
              </a:rPr>
              <a:t>,</a:t>
            </a:r>
          </a:p>
          <a:p>
            <a:pPr marL="12700" marR="53340">
              <a:lnSpc>
                <a:spcPct val="100000"/>
              </a:lnSpc>
            </a:pPr>
            <a:r>
              <a:rPr sz="500" spc="-2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lmi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5" dirty="0">
                <a:latin typeface="Times New Roman"/>
                <a:cs typeface="Times New Roman"/>
              </a:rPr>
              <a:t> S</a:t>
            </a:r>
            <a:r>
              <a:rPr sz="500" dirty="0">
                <a:latin typeface="Times New Roman"/>
                <a:cs typeface="Times New Roman"/>
              </a:rPr>
              <a:t>il</a:t>
            </a:r>
            <a:r>
              <a:rPr sz="500" spc="-2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a,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85,  </a:t>
            </a:r>
            <a:r>
              <a:rPr sz="500" spc="-5" dirty="0">
                <a:latin typeface="Times New Roman"/>
                <a:cs typeface="Times New Roman"/>
              </a:rPr>
              <a:t>Cohab–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5" dirty="0" err="1">
                <a:latin typeface="Times New Roman"/>
                <a:cs typeface="Times New Roman"/>
              </a:rPr>
              <a:t>BrumadinhoMG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09638" y="2429637"/>
            <a:ext cx="76962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das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08:00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  17:00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h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55356" y="2236470"/>
            <a:ext cx="243395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prazo para inserção </a:t>
            </a:r>
            <a:r>
              <a:rPr sz="500" dirty="0">
                <a:latin typeface="Times New Roman"/>
                <a:cs typeface="Times New Roman"/>
              </a:rPr>
              <a:t>e permanência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PAIF se </a:t>
            </a:r>
            <a:r>
              <a:rPr sz="500" dirty="0">
                <a:latin typeface="Times New Roman"/>
                <a:cs typeface="Times New Roman"/>
              </a:rPr>
              <a:t>dá </a:t>
            </a:r>
            <a:r>
              <a:rPr sz="500" spc="-5" dirty="0">
                <a:latin typeface="Times New Roman"/>
                <a:cs typeface="Times New Roman"/>
              </a:rPr>
              <a:t>através </a:t>
            </a:r>
            <a:r>
              <a:rPr sz="500" dirty="0">
                <a:latin typeface="Times New Roman"/>
                <a:cs typeface="Times New Roman"/>
              </a:rPr>
              <a:t>de plano de </a:t>
            </a:r>
            <a:r>
              <a:rPr sz="500" spc="-5" dirty="0">
                <a:latin typeface="Times New Roman"/>
                <a:cs typeface="Times New Roman"/>
              </a:rPr>
              <a:t>acompanhamento </a:t>
            </a:r>
            <a:r>
              <a:rPr sz="500" dirty="0">
                <a:latin typeface="Times New Roman"/>
                <a:cs typeface="Times New Roman"/>
              </a:rPr>
              <a:t>nos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quais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acordos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estabelecido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entre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e/ou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individuo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técnico,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decisão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perpassa </a:t>
            </a:r>
            <a:r>
              <a:rPr sz="500" dirty="0">
                <a:latin typeface="Times New Roman"/>
                <a:cs typeface="Times New Roman"/>
              </a:rPr>
              <a:t> o </a:t>
            </a:r>
            <a:r>
              <a:rPr sz="500" spc="-5" dirty="0">
                <a:latin typeface="Times New Roman"/>
                <a:cs typeface="Times New Roman"/>
              </a:rPr>
              <a:t>cumprimentos 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objetivos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estabelecidos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entres ambos</a:t>
            </a:r>
            <a:r>
              <a:rPr sz="500" b="1" spc="-10" dirty="0">
                <a:latin typeface="Times New Roman"/>
                <a:cs typeface="Times New Roman"/>
              </a:rPr>
              <a:t>.</a:t>
            </a:r>
            <a:r>
              <a:rPr sz="500" b="1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desligamento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usuário se </a:t>
            </a:r>
            <a:r>
              <a:rPr sz="500" spc="-15" dirty="0">
                <a:latin typeface="Times New Roman"/>
                <a:cs typeface="Times New Roman"/>
              </a:rPr>
              <a:t>dá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após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5" dirty="0">
                <a:latin typeface="Times New Roman"/>
                <a:cs typeface="Times New Roman"/>
              </a:rPr>
              <a:t>superação </a:t>
            </a: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0" dirty="0">
                <a:latin typeface="Times New Roman"/>
                <a:cs typeface="Times New Roman"/>
              </a:rPr>
              <a:t>vulnerabilidades </a:t>
            </a:r>
            <a:r>
              <a:rPr sz="500" spc="-5" dirty="0">
                <a:latin typeface="Times New Roman"/>
                <a:cs typeface="Times New Roman"/>
              </a:rPr>
              <a:t>apresentadas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5" dirty="0">
                <a:latin typeface="Times New Roman"/>
                <a:cs typeface="Times New Roman"/>
              </a:rPr>
              <a:t>ou </a:t>
            </a:r>
            <a:r>
              <a:rPr sz="500" dirty="0">
                <a:latin typeface="Times New Roman"/>
                <a:cs typeface="Times New Roman"/>
              </a:rPr>
              <a:t>esgotando </a:t>
            </a:r>
            <a:r>
              <a:rPr sz="500" spc="-5" dirty="0">
                <a:latin typeface="Times New Roman"/>
                <a:cs typeface="Times New Roman"/>
              </a:rPr>
              <a:t>dos recursos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10" dirty="0">
                <a:latin typeface="Times New Roman"/>
                <a:cs typeface="Times New Roman"/>
              </a:rPr>
              <a:t>Proteção </a:t>
            </a:r>
            <a:r>
              <a:rPr sz="500" spc="-5" dirty="0">
                <a:latin typeface="Times New Roman"/>
                <a:cs typeface="Times New Roman"/>
              </a:rPr>
              <a:t> Social </a:t>
            </a:r>
            <a:r>
              <a:rPr sz="500" spc="-10" dirty="0">
                <a:latin typeface="Times New Roman"/>
                <a:cs typeface="Times New Roman"/>
              </a:rPr>
              <a:t>Básica,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podendo,</a:t>
            </a:r>
            <a:r>
              <a:rPr sz="500" spc="-5" dirty="0">
                <a:latin typeface="Times New Roman"/>
                <a:cs typeface="Times New Roman"/>
              </a:rPr>
              <a:t> se necessário, </a:t>
            </a: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encaminhado para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Proteção Social Especial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Média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Alta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Complexidade.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52561" y="3477005"/>
            <a:ext cx="2400935" cy="254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30480" algn="just">
              <a:lnSpc>
                <a:spcPts val="600"/>
              </a:lnSpc>
              <a:spcBef>
                <a:spcPts val="12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Observados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critérios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perfis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acesso,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atendimento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é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imediato,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bem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como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acompanh</a:t>
            </a:r>
            <a:r>
              <a:rPr sz="825" spc="-15" baseline="-15151" dirty="0">
                <a:latin typeface="Verdana"/>
                <a:cs typeface="Verdana"/>
              </a:rPr>
              <a:t>.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amento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socioassistencial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sua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família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por</a:t>
            </a:r>
            <a:r>
              <a:rPr sz="500" spc="10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toda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infância,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observando</a:t>
            </a:r>
            <a:r>
              <a:rPr sz="500" spc="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teto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idade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programa,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0-3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3-6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anos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idade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da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criança.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3624" y="4498975"/>
            <a:ext cx="508634" cy="328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8700"/>
              </a:lnSpc>
              <a:spcBef>
                <a:spcPts val="110"/>
              </a:spcBef>
            </a:pP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er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iço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 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ê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cia</a:t>
            </a:r>
            <a:r>
              <a:rPr sz="500" b="1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  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F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rt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l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ime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to</a:t>
            </a:r>
            <a:r>
              <a:rPr sz="500" b="1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  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lo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-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 SCF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57732" y="4343781"/>
            <a:ext cx="133794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Voltado para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famílias </a:t>
            </a:r>
            <a:r>
              <a:rPr sz="500" spc="-5" dirty="0">
                <a:latin typeface="Times New Roman"/>
                <a:cs typeface="Times New Roman"/>
              </a:rPr>
              <a:t>inscritas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Cadastro </a:t>
            </a:r>
            <a:r>
              <a:rPr sz="500" spc="-10" dirty="0">
                <a:latin typeface="Times New Roman"/>
                <a:cs typeface="Times New Roman"/>
              </a:rPr>
              <a:t>Único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Governo </a:t>
            </a:r>
            <a:r>
              <a:rPr sz="500" spc="-5" dirty="0">
                <a:latin typeface="Times New Roman"/>
                <a:cs typeface="Times New Roman"/>
              </a:rPr>
              <a:t>Federal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Sociais,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em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Brumadinho,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</a:t>
            </a:r>
            <a:r>
              <a:rPr sz="500" spc="-5" dirty="0">
                <a:latin typeface="Times New Roman"/>
                <a:cs typeface="Times New Roman"/>
              </a:rPr>
              <a:t> atualmente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assiste</a:t>
            </a:r>
            <a:r>
              <a:rPr sz="500" dirty="0">
                <a:latin typeface="Times New Roman"/>
                <a:cs typeface="Times New Roman"/>
              </a:rPr>
              <a:t> 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Crianças e </a:t>
            </a:r>
            <a:r>
              <a:rPr sz="500" spc="-5" dirty="0">
                <a:latin typeface="Times New Roman"/>
                <a:cs typeface="Times New Roman"/>
              </a:rPr>
              <a:t>Adolescentes,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idades </a:t>
            </a:r>
            <a:r>
              <a:rPr sz="500" dirty="0">
                <a:latin typeface="Times New Roman"/>
                <a:cs typeface="Times New Roman"/>
              </a:rPr>
              <a:t>entre 6 </a:t>
            </a:r>
            <a:r>
              <a:rPr sz="500" spc="-5" dirty="0">
                <a:latin typeface="Times New Roman"/>
                <a:cs typeface="Times New Roman"/>
              </a:rPr>
              <a:t>(seis)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17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(dezessete)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anos,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estejam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regularmente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matriculados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frequentes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escola,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entretanto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</a:t>
            </a:r>
            <a:r>
              <a:rPr sz="500" spc="-5" dirty="0">
                <a:latin typeface="Times New Roman"/>
                <a:cs typeface="Times New Roman"/>
              </a:rPr>
              <a:t> pode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ampliado,</a:t>
            </a:r>
            <a:r>
              <a:rPr sz="500" spc="-5" dirty="0">
                <a:latin typeface="Times New Roman"/>
                <a:cs typeface="Times New Roman"/>
              </a:rPr>
              <a:t> sob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demanda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atender</a:t>
            </a:r>
            <a:r>
              <a:rPr sz="500" dirty="0">
                <a:latin typeface="Times New Roman"/>
                <a:cs typeface="Times New Roman"/>
              </a:rPr>
              <a:t> ao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público</a:t>
            </a:r>
            <a:r>
              <a:rPr sz="500" spc="-5" dirty="0">
                <a:latin typeface="Times New Roman"/>
                <a:cs typeface="Times New Roman"/>
              </a:rPr>
              <a:t> idoso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mais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60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</a:t>
            </a:r>
            <a:r>
              <a:rPr sz="500" spc="-10" dirty="0">
                <a:latin typeface="Times New Roman"/>
                <a:cs typeface="Times New Roman"/>
              </a:rPr>
              <a:t>sesse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ta)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68600" y="5454777"/>
            <a:ext cx="1270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46551" y="5454777"/>
            <a:ext cx="30988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Munícipes,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68600" y="5530977"/>
            <a:ext cx="68707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,	p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68600" y="5607177"/>
            <a:ext cx="6750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demanda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espontânea;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por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68600" y="5683377"/>
            <a:ext cx="6908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3530" algn="l"/>
                <a:tab pos="593090" algn="l"/>
                <a:tab pos="649605" algn="l"/>
              </a:tabLst>
            </a:pP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2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     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éc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    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 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	ati</a:t>
            </a:r>
            <a:r>
              <a:rPr sz="500" spc="-2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a;	p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  </a:t>
            </a:r>
            <a:r>
              <a:rPr sz="500" spc="-5" dirty="0">
                <a:latin typeface="Times New Roman"/>
                <a:cs typeface="Times New Roman"/>
              </a:rPr>
              <a:t>encaminhamento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á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o      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a       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de 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ial		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68600" y="6065266"/>
            <a:ext cx="67119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mais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5582" y="3507790"/>
            <a:ext cx="537845" cy="1898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Programa</a:t>
            </a:r>
            <a:r>
              <a:rPr sz="500" b="1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endParaRPr sz="5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  <a:spcBef>
                <a:spcPts val="45"/>
              </a:spcBef>
            </a:pP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Feliz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51940" y="3227273"/>
            <a:ext cx="1338580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Famílias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10" dirty="0">
                <a:latin typeface="Times New Roman"/>
                <a:cs typeface="Times New Roman"/>
              </a:rPr>
              <a:t>gestantes, e/ou </a:t>
            </a:r>
            <a:r>
              <a:rPr sz="500" dirty="0">
                <a:latin typeface="Times New Roman"/>
                <a:cs typeface="Times New Roman"/>
              </a:rPr>
              <a:t>crianças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5" dirty="0">
                <a:latin typeface="Times New Roman"/>
                <a:cs typeface="Times New Roman"/>
              </a:rPr>
              <a:t>primeira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infância,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0 </a:t>
            </a:r>
            <a:r>
              <a:rPr sz="500" spc="-5" dirty="0">
                <a:latin typeface="Times New Roman"/>
                <a:cs typeface="Times New Roman"/>
              </a:rPr>
              <a:t>(zero) </a:t>
            </a:r>
            <a:r>
              <a:rPr sz="500" dirty="0">
                <a:latin typeface="Times New Roman"/>
                <a:cs typeface="Times New Roman"/>
              </a:rPr>
              <a:t>até 3 </a:t>
            </a:r>
            <a:r>
              <a:rPr sz="500" spc="-10" dirty="0">
                <a:latin typeface="Times New Roman"/>
                <a:cs typeface="Times New Roman"/>
              </a:rPr>
              <a:t>(três)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anos,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crianças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até 6 </a:t>
            </a:r>
            <a:r>
              <a:rPr sz="500" spc="-5" dirty="0">
                <a:latin typeface="Times New Roman"/>
                <a:cs typeface="Times New Roman"/>
              </a:rPr>
              <a:t>(seis) anos </a:t>
            </a:r>
            <a:r>
              <a:rPr sz="500" spc="-10" dirty="0">
                <a:latin typeface="Times New Roman"/>
                <a:cs typeface="Times New Roman"/>
              </a:rPr>
              <a:t>beneficiárias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10" dirty="0">
                <a:latin typeface="Times New Roman"/>
                <a:cs typeface="Times New Roman"/>
              </a:rPr>
              <a:t>Benefício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Prestação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Continuada,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também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podem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assistidas as </a:t>
            </a:r>
            <a:r>
              <a:rPr sz="500" spc="-5" dirty="0">
                <a:latin typeface="Times New Roman"/>
                <a:cs typeface="Times New Roman"/>
              </a:rPr>
              <a:t>crianças </a:t>
            </a:r>
            <a:r>
              <a:rPr sz="500" dirty="0">
                <a:latin typeface="Times New Roman"/>
                <a:cs typeface="Times New Roman"/>
              </a:rPr>
              <a:t>de até </a:t>
            </a:r>
            <a:r>
              <a:rPr sz="500" spc="-5" dirty="0">
                <a:latin typeface="Times New Roman"/>
                <a:cs typeface="Times New Roman"/>
              </a:rPr>
              <a:t>seis </a:t>
            </a:r>
            <a:r>
              <a:rPr sz="500" spc="-10" dirty="0">
                <a:latin typeface="Times New Roman"/>
                <a:cs typeface="Times New Roman"/>
              </a:rPr>
              <a:t>anos, </a:t>
            </a:r>
            <a:r>
              <a:rPr sz="500" spc="-5" dirty="0">
                <a:latin typeface="Times New Roman"/>
                <a:cs typeface="Times New Roman"/>
              </a:rPr>
              <a:t>afastadas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convívio familiar em </a:t>
            </a:r>
            <a:r>
              <a:rPr sz="500" spc="-5" dirty="0">
                <a:latin typeface="Times New Roman"/>
                <a:cs typeface="Times New Roman"/>
              </a:rPr>
              <a:t>razão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5" dirty="0">
                <a:latin typeface="Times New Roman"/>
                <a:cs typeface="Times New Roman"/>
              </a:rPr>
              <a:t>aplicação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medida </a:t>
            </a:r>
            <a:r>
              <a:rPr sz="500" dirty="0">
                <a:latin typeface="Times New Roman"/>
                <a:cs typeface="Times New Roman"/>
              </a:rPr>
              <a:t> de </a:t>
            </a:r>
            <a:r>
              <a:rPr sz="500" spc="-5" dirty="0">
                <a:latin typeface="Times New Roman"/>
                <a:cs typeface="Times New Roman"/>
              </a:rPr>
              <a:t>proteção </a:t>
            </a:r>
            <a:r>
              <a:rPr sz="500" spc="-10" dirty="0">
                <a:latin typeface="Times New Roman"/>
                <a:cs typeface="Times New Roman"/>
              </a:rPr>
              <a:t>prevista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artigo 101 </a:t>
            </a:r>
            <a:r>
              <a:rPr sz="500" spc="-10" dirty="0">
                <a:latin typeface="Times New Roman"/>
                <a:cs typeface="Times New Roman"/>
              </a:rPr>
              <a:t>da Lei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nº8.069,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13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julho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1990,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todos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precisam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estar </a:t>
            </a:r>
            <a:r>
              <a:rPr sz="500" spc="-5" dirty="0">
                <a:latin typeface="Times New Roman"/>
                <a:cs typeface="Times New Roman"/>
              </a:rPr>
              <a:t> inscritos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-5" dirty="0">
                <a:latin typeface="Times New Roman"/>
                <a:cs typeface="Times New Roman"/>
              </a:rPr>
              <a:t>Único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Governo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88790" y="3303524"/>
            <a:ext cx="178562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Visitas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domiciliares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periódicas,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objetivo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orientar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as 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famílias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cultura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cuidado,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afeto,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comunicação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positiva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brincar,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favorecendo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exercício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parentalidade. </a:t>
            </a:r>
            <a:r>
              <a:rPr sz="500" spc="-1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intersetorialidade,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promover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integração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de 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políticas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públicas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fortalecimento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promoção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dos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direitos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da 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Primeira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Infância,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seguindo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protocolos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Assistência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48350" y="3353537"/>
            <a:ext cx="877569" cy="4584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219"/>
              </a:spcBef>
            </a:pP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RA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r>
              <a:rPr sz="500" b="1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CO</a:t>
            </a:r>
            <a:r>
              <a:rPr sz="500" b="1" spc="-3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endParaRPr sz="5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(31)99758-8003</a:t>
            </a:r>
            <a:endParaRPr sz="500">
              <a:latin typeface="Times New Roman"/>
              <a:cs typeface="Times New Roman"/>
            </a:endParaRPr>
          </a:p>
          <a:p>
            <a:pPr marL="17145" marR="5080" indent="-5080" algn="r">
              <a:lnSpc>
                <a:spcPts val="680"/>
              </a:lnSpc>
              <a:spcBef>
                <a:spcPts val="15"/>
              </a:spcBef>
            </a:pP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  <a:hlinkClick r:id="rId2"/>
              </a:rPr>
              <a:t>criancafeliz@brumadinho.mg.gov.br </a:t>
            </a:r>
            <a:r>
              <a:rPr sz="500" spc="-1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Rua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Belmira</a:t>
            </a:r>
            <a:r>
              <a:rPr sz="500" spc="-7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Silva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Moreira,85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endParaRPr sz="500">
              <a:latin typeface="Times New Roman"/>
              <a:cs typeface="Times New Roman"/>
            </a:endParaRPr>
          </a:p>
          <a:p>
            <a:pPr marR="67945" algn="r">
              <a:lnSpc>
                <a:spcPts val="590"/>
              </a:lnSpc>
            </a:pP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6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56501" y="3474211"/>
            <a:ext cx="6330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17</a:t>
            </a:r>
            <a:r>
              <a:rPr sz="500" spc="-25" dirty="0">
                <a:latin typeface="Times New Roman"/>
                <a:cs typeface="Times New Roman"/>
              </a:rPr>
              <a:t>:</a:t>
            </a:r>
            <a:r>
              <a:rPr sz="500" spc="-30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h</a:t>
            </a:r>
            <a:r>
              <a:rPr sz="500" spc="-5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r</a:t>
            </a:r>
            <a:r>
              <a:rPr sz="500" spc="-25" dirty="0">
                <a:latin typeface="Times New Roman"/>
                <a:cs typeface="Times New Roman"/>
              </a:rPr>
              <a:t>a</a:t>
            </a:r>
            <a:r>
              <a:rPr sz="500" spc="-4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59710" y="4259961"/>
            <a:ext cx="692785" cy="85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Times New Roman"/>
                <a:cs typeface="Times New Roman"/>
              </a:rPr>
              <a:t>Às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crianças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adolescentes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residentes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município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Identificação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do </a:t>
            </a:r>
            <a:r>
              <a:rPr sz="450" spc="-10" dirty="0">
                <a:latin typeface="Times New Roman"/>
                <a:cs typeface="Times New Roman"/>
              </a:rPr>
              <a:t>perfil</a:t>
            </a:r>
            <a:r>
              <a:rPr sz="450" spc="-5" dirty="0">
                <a:latin typeface="Times New Roman"/>
                <a:cs typeface="Times New Roman"/>
              </a:rPr>
              <a:t> pode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acontecer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durante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visita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domiciliar,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presencialmente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CRAS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Cohab,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por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demanda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espontânea;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por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iniciativa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técnica</a:t>
            </a:r>
            <a:r>
              <a:rPr sz="450" spc="-5" dirty="0">
                <a:latin typeface="Times New Roman"/>
                <a:cs typeface="Times New Roman"/>
              </a:rPr>
              <a:t> de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busca </a:t>
            </a:r>
            <a:r>
              <a:rPr sz="450" spc="-5" dirty="0">
                <a:latin typeface="Times New Roman"/>
                <a:cs typeface="Times New Roman"/>
              </a:rPr>
              <a:t> ativa;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por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encaminhamento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originário</a:t>
            </a:r>
            <a:r>
              <a:rPr sz="450" spc="-5" dirty="0">
                <a:latin typeface="Times New Roman"/>
                <a:cs typeface="Times New Roman"/>
              </a:rPr>
              <a:t> da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rede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socioassistencial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demais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</a:t>
            </a:r>
            <a:r>
              <a:rPr sz="450" spc="-25" dirty="0">
                <a:latin typeface="Times New Roman"/>
                <a:cs typeface="Times New Roman"/>
              </a:rPr>
              <a:t>o</a:t>
            </a:r>
            <a:r>
              <a:rPr sz="450" spc="5" dirty="0">
                <a:latin typeface="Times New Roman"/>
                <a:cs typeface="Times New Roman"/>
              </a:rPr>
              <a:t>líti</a:t>
            </a:r>
            <a:r>
              <a:rPr sz="450" spc="-25" dirty="0">
                <a:latin typeface="Times New Roman"/>
                <a:cs typeface="Times New Roman"/>
              </a:rPr>
              <a:t>c</a:t>
            </a:r>
            <a:r>
              <a:rPr sz="450" dirty="0">
                <a:latin typeface="Times New Roman"/>
                <a:cs typeface="Times New Roman"/>
              </a:rPr>
              <a:t>as</a:t>
            </a:r>
            <a:r>
              <a:rPr sz="450" spc="-5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públ</a:t>
            </a:r>
            <a:r>
              <a:rPr sz="450" spc="5" dirty="0">
                <a:latin typeface="Times New Roman"/>
                <a:cs typeface="Times New Roman"/>
              </a:rPr>
              <a:t>i</a:t>
            </a:r>
            <a:r>
              <a:rPr sz="450" spc="-25" dirty="0">
                <a:latin typeface="Times New Roman"/>
                <a:cs typeface="Times New Roman"/>
              </a:rPr>
              <a:t>c</a:t>
            </a:r>
            <a:r>
              <a:rPr sz="450" dirty="0">
                <a:latin typeface="Times New Roman"/>
                <a:cs typeface="Times New Roman"/>
              </a:rPr>
              <a:t>as.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72027" y="4407154"/>
            <a:ext cx="17843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dirty="0">
                <a:latin typeface="Times New Roman"/>
                <a:cs typeface="Times New Roman"/>
              </a:rPr>
              <a:t> é </a:t>
            </a:r>
            <a:r>
              <a:rPr sz="500" spc="-5" dirty="0">
                <a:latin typeface="Times New Roman"/>
                <a:cs typeface="Times New Roman"/>
              </a:rPr>
              <a:t>realizado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através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grupos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acordo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ciclo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vida,</a:t>
            </a:r>
            <a:r>
              <a:rPr sz="500" spc="-5" dirty="0">
                <a:latin typeface="Times New Roman"/>
                <a:cs typeface="Times New Roman"/>
              </a:rPr>
              <a:t> observando sempre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10" dirty="0">
                <a:latin typeface="Times New Roman"/>
                <a:cs typeface="Times New Roman"/>
              </a:rPr>
              <a:t>eixos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orientadores;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Convivência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Social, </a:t>
            </a:r>
            <a:r>
              <a:rPr sz="500" spc="-5" dirty="0">
                <a:latin typeface="Times New Roman"/>
                <a:cs typeface="Times New Roman"/>
              </a:rPr>
              <a:t> Direito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Ser,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Participação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considerando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especificidades</a:t>
            </a:r>
            <a:r>
              <a:rPr sz="500" spc="-5" dirty="0">
                <a:latin typeface="Times New Roman"/>
                <a:cs typeface="Times New Roman"/>
              </a:rPr>
              <a:t> relacionadas</a:t>
            </a:r>
            <a:r>
              <a:rPr sz="500" dirty="0">
                <a:latin typeface="Times New Roman"/>
                <a:cs typeface="Times New Roman"/>
              </a:rPr>
              <a:t> 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potencialidades,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vulnerabilidades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riscos</a:t>
            </a:r>
            <a:r>
              <a:rPr sz="500" spc="-5" dirty="0">
                <a:latin typeface="Times New Roman"/>
                <a:cs typeface="Times New Roman"/>
              </a:rPr>
              <a:t> sociais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cada</a:t>
            </a:r>
            <a:r>
              <a:rPr sz="500" spc="-5" dirty="0">
                <a:latin typeface="Times New Roman"/>
                <a:cs typeface="Times New Roman"/>
              </a:rPr>
              <a:t> usuário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território.</a:t>
            </a:r>
            <a:r>
              <a:rPr sz="500" spc="-5" dirty="0">
                <a:latin typeface="Times New Roman"/>
                <a:cs typeface="Times New Roman"/>
              </a:rPr>
              <a:t> Os </a:t>
            </a:r>
            <a:r>
              <a:rPr sz="500" spc="-10" dirty="0">
                <a:latin typeface="Times New Roman"/>
                <a:cs typeface="Times New Roman"/>
              </a:rPr>
              <a:t>grupos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são </a:t>
            </a:r>
            <a:r>
              <a:rPr sz="500" spc="-5" dirty="0">
                <a:latin typeface="Times New Roman"/>
                <a:cs typeface="Times New Roman"/>
              </a:rPr>
              <a:t>realizados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crianças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adolescentes,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1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cortes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etários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próximos,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duranteo</a:t>
            </a:r>
            <a:r>
              <a:rPr sz="500" dirty="0">
                <a:latin typeface="Times New Roman"/>
                <a:cs typeface="Times New Roman"/>
              </a:rPr>
              <a:t> contra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turnoescolar.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19013" y="4471263"/>
            <a:ext cx="879475" cy="4584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219"/>
              </a:spcBef>
            </a:pP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RA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-</a:t>
            </a:r>
            <a:r>
              <a:rPr sz="500" b="1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CO</a:t>
            </a:r>
            <a:r>
              <a:rPr sz="500" b="1" spc="-3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endParaRPr sz="500">
              <a:latin typeface="Times New Roman"/>
              <a:cs typeface="Times New Roman"/>
            </a:endParaRPr>
          </a:p>
          <a:p>
            <a:pPr marL="33655" algn="ctr">
              <a:lnSpc>
                <a:spcPct val="100000"/>
              </a:lnSpc>
              <a:spcBef>
                <a:spcPts val="120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(31)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99758-80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3</a:t>
            </a:r>
            <a:endParaRPr sz="50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109200"/>
              </a:lnSpc>
            </a:pP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  <a:hlinkClick r:id="rId2"/>
              </a:rPr>
              <a:t>criancafeliz@brumadinho.mg.gov.br </a:t>
            </a:r>
            <a:r>
              <a:rPr sz="500" spc="-1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Rua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Belmira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da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Silva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Moreira,85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 </a:t>
            </a:r>
            <a:r>
              <a:rPr sz="500" spc="-1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6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3457" y="4586478"/>
            <a:ext cx="6330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17</a:t>
            </a:r>
            <a:r>
              <a:rPr sz="500" spc="-20" dirty="0">
                <a:latin typeface="Times New Roman"/>
                <a:cs typeface="Times New Roman"/>
              </a:rPr>
              <a:t>:</a:t>
            </a:r>
            <a:r>
              <a:rPr sz="500" spc="-2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-5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spc="-4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17840" y="4559300"/>
            <a:ext cx="23107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Observados os critérios e perfis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acesso,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 atendimento é imediato,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bem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como 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acompanhamento socioassistencial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criança/adolescente e sua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família,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observando 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teto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idade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programa,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6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(seis)</a:t>
            </a:r>
            <a:r>
              <a:rPr sz="500" spc="6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17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(dezessete)</a:t>
            </a:r>
            <a:r>
              <a:rPr sz="500" spc="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anos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idade.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8701" y="5652262"/>
            <a:ext cx="617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0" dirty="0">
                <a:latin typeface="Times New Roman"/>
                <a:cs typeface="Times New Roman"/>
              </a:rPr>
              <a:t>F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3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–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r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gra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spc="60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Atendimento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Esp</a:t>
            </a:r>
            <a:r>
              <a:rPr sz="500" b="1" dirty="0">
                <a:latin typeface="Times New Roman"/>
                <a:cs typeface="Times New Roman"/>
              </a:rPr>
              <a:t>ecializa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8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à  </a:t>
            </a:r>
            <a:r>
              <a:rPr sz="500" b="1" spc="-20" dirty="0">
                <a:latin typeface="Times New Roman"/>
                <a:cs typeface="Times New Roman"/>
              </a:rPr>
              <a:t>F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2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ílias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Ind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2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í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spc="-25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64437" y="5434711"/>
            <a:ext cx="13246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Documentação</a:t>
            </a:r>
            <a:r>
              <a:rPr sz="500" dirty="0">
                <a:latin typeface="Times New Roman"/>
                <a:cs typeface="Times New Roman"/>
              </a:rPr>
              <a:t> 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composição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completa </a:t>
            </a:r>
            <a:r>
              <a:rPr sz="500" spc="-5" dirty="0">
                <a:latin typeface="Times New Roman"/>
                <a:cs typeface="Times New Roman"/>
              </a:rPr>
              <a:t> (RG,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CPF,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Título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Eleitor,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Comprovante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Endereço,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CTPS,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Comprovante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Renda)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estar </a:t>
            </a:r>
            <a:r>
              <a:rPr sz="500" spc="-5" dirty="0">
                <a:latin typeface="Times New Roman"/>
                <a:cs typeface="Times New Roman"/>
              </a:rPr>
              <a:t> inscrito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-10" dirty="0">
                <a:latin typeface="Times New Roman"/>
                <a:cs typeface="Times New Roman"/>
              </a:rPr>
              <a:t>Único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Governo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Sociais,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falta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documentos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usuário será </a:t>
            </a:r>
            <a:r>
              <a:rPr sz="500" spc="-10" dirty="0">
                <a:latin typeface="Times New Roman"/>
                <a:cs typeface="Times New Roman"/>
              </a:rPr>
              <a:t>atendido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orientado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providenciá- </a:t>
            </a:r>
            <a:r>
              <a:rPr sz="500" spc="-5" dirty="0">
                <a:latin typeface="Times New Roman"/>
                <a:cs typeface="Times New Roman"/>
              </a:rPr>
              <a:t> los,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sejam</a:t>
            </a:r>
            <a:r>
              <a:rPr sz="500" spc="-5" dirty="0">
                <a:latin typeface="Times New Roman"/>
                <a:cs typeface="Times New Roman"/>
              </a:rPr>
              <a:t> realizados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procedimentos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técnicos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e/ou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administrativos </a:t>
            </a:r>
            <a:r>
              <a:rPr sz="500" spc="-5" dirty="0">
                <a:latin typeface="Times New Roman"/>
                <a:cs typeface="Times New Roman"/>
              </a:rPr>
              <a:t> futuros.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45484" y="5327396"/>
            <a:ext cx="1861820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 algn="just">
              <a:lnSpc>
                <a:spcPct val="100000"/>
              </a:lnSpc>
              <a:spcBef>
                <a:spcPts val="105"/>
              </a:spcBef>
            </a:pPr>
            <a:r>
              <a:rPr sz="450" spc="-10" dirty="0">
                <a:latin typeface="Times New Roman"/>
                <a:cs typeface="Times New Roman"/>
              </a:rPr>
              <a:t>Acolhida; escuta; </a:t>
            </a:r>
            <a:r>
              <a:rPr sz="450" spc="-5" dirty="0">
                <a:latin typeface="Times New Roman"/>
                <a:cs typeface="Times New Roman"/>
              </a:rPr>
              <a:t>estudo social; </a:t>
            </a:r>
            <a:r>
              <a:rPr sz="450" spc="-10" dirty="0">
                <a:latin typeface="Times New Roman"/>
                <a:cs typeface="Times New Roman"/>
              </a:rPr>
              <a:t>diagnóstico socioeconômico; monitoramento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avaliação;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orientação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encaminhamentos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para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rede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serviços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locais; </a:t>
            </a:r>
            <a:r>
              <a:rPr sz="450" spc="-5" dirty="0">
                <a:latin typeface="Times New Roman"/>
                <a:cs typeface="Times New Roman"/>
              </a:rPr>
              <a:t> construção</a:t>
            </a:r>
            <a:r>
              <a:rPr sz="450" dirty="0">
                <a:latin typeface="Times New Roman"/>
                <a:cs typeface="Times New Roman"/>
              </a:rPr>
              <a:t> 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plano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individual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e/ou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familiar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atendimento;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orientação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sociofamiliar;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atendimento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psicossocial;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orientação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jurídico-social; referência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contrarreferência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à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rede</a:t>
            </a:r>
            <a:r>
              <a:rPr sz="450" dirty="0">
                <a:latin typeface="Times New Roman"/>
                <a:cs typeface="Times New Roman"/>
              </a:rPr>
              <a:t> 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demais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políticas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públicas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setoriais;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informação,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comunicação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defesa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direitos;</a:t>
            </a:r>
            <a:r>
              <a:rPr sz="450" spc="-5" dirty="0">
                <a:latin typeface="Times New Roman"/>
                <a:cs typeface="Times New Roman"/>
              </a:rPr>
              <a:t> apoio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à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família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na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sua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função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protetiva;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acesso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à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documentação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pessoal;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mobilização,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identificação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da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spc="-15" dirty="0">
                <a:latin typeface="Times New Roman"/>
                <a:cs typeface="Times New Roman"/>
              </a:rPr>
              <a:t>família</a:t>
            </a:r>
            <a:r>
              <a:rPr sz="450" spc="8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extensa </a:t>
            </a:r>
            <a:r>
              <a:rPr sz="450" spc="-5" dirty="0">
                <a:latin typeface="Times New Roman"/>
                <a:cs typeface="Times New Roman"/>
              </a:rPr>
              <a:t> ou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ampliada;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articulação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rede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serviços</a:t>
            </a:r>
            <a:r>
              <a:rPr sz="450" spc="1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socioassistenciais;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articulação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com</a:t>
            </a:r>
            <a:r>
              <a:rPr sz="450" spc="-5" dirty="0">
                <a:latin typeface="Times New Roman"/>
                <a:cs typeface="Times New Roman"/>
              </a:rPr>
              <a:t> os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serviços</a:t>
            </a:r>
            <a:r>
              <a:rPr sz="450" spc="-5" dirty="0">
                <a:latin typeface="Times New Roman"/>
                <a:cs typeface="Times New Roman"/>
              </a:rPr>
              <a:t> de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outras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políticas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públicas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setoriais;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articulação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interinstitucional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5" dirty="0">
                <a:latin typeface="Times New Roman"/>
                <a:cs typeface="Times New Roman"/>
              </a:rPr>
              <a:t>com</a:t>
            </a:r>
            <a:r>
              <a:rPr sz="450" spc="-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demais</a:t>
            </a:r>
            <a:r>
              <a:rPr sz="450" spc="-5" dirty="0">
                <a:latin typeface="Times New Roman"/>
                <a:cs typeface="Times New Roman"/>
              </a:rPr>
              <a:t> órgãos</a:t>
            </a:r>
            <a:r>
              <a:rPr sz="450" dirty="0">
                <a:latin typeface="Times New Roman"/>
                <a:cs typeface="Times New Roman"/>
              </a:rPr>
              <a:t> do </a:t>
            </a:r>
            <a:r>
              <a:rPr sz="450" spc="-10" dirty="0">
                <a:latin typeface="Times New Roman"/>
                <a:cs typeface="Times New Roman"/>
              </a:rPr>
              <a:t>Sistema</a:t>
            </a:r>
            <a:r>
              <a:rPr sz="450" spc="-5" dirty="0">
                <a:latin typeface="Times New Roman"/>
                <a:cs typeface="Times New Roman"/>
              </a:rPr>
              <a:t> de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Garantia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Direitos;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mobilização</a:t>
            </a:r>
            <a:r>
              <a:rPr sz="450" spc="-5" dirty="0">
                <a:latin typeface="Times New Roman"/>
                <a:cs typeface="Times New Roman"/>
              </a:rPr>
              <a:t> para</a:t>
            </a:r>
            <a:r>
              <a:rPr sz="450" dirty="0">
                <a:latin typeface="Times New Roman"/>
                <a:cs typeface="Times New Roman"/>
              </a:rPr>
              <a:t> o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exercício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cidadania;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trabalho </a:t>
            </a:r>
            <a:r>
              <a:rPr sz="450" spc="-10" dirty="0">
                <a:latin typeface="Times New Roman"/>
                <a:cs typeface="Times New Roman"/>
              </a:rPr>
              <a:t>interdisciplinar;</a:t>
            </a:r>
            <a:r>
              <a:rPr sz="450" spc="9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elaboração </a:t>
            </a:r>
            <a:r>
              <a:rPr sz="450" spc="-10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 </a:t>
            </a:r>
            <a:r>
              <a:rPr sz="450" spc="-10" dirty="0">
                <a:latin typeface="Times New Roman"/>
                <a:cs typeface="Times New Roman"/>
              </a:rPr>
              <a:t>relatórios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e/ou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prontuários; estímulo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ao </a:t>
            </a:r>
            <a:r>
              <a:rPr sz="450" spc="-10" dirty="0">
                <a:latin typeface="Times New Roman"/>
                <a:cs typeface="Times New Roman"/>
              </a:rPr>
              <a:t>convívio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familiar,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grupal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-5" dirty="0">
                <a:latin typeface="Times New Roman"/>
                <a:cs typeface="Times New Roman"/>
              </a:rPr>
              <a:t>social;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mobilização</a:t>
            </a:r>
            <a:r>
              <a:rPr sz="450" spc="-5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-5" dirty="0">
                <a:latin typeface="Times New Roman"/>
                <a:cs typeface="Times New Roman"/>
              </a:rPr>
              <a:t> fortalecimentodo convívio</a:t>
            </a:r>
            <a:r>
              <a:rPr sz="450" spc="-2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de</a:t>
            </a:r>
            <a:r>
              <a:rPr sz="450" spc="-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redes</a:t>
            </a:r>
            <a:r>
              <a:rPr sz="450" spc="-2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sociaisde </a:t>
            </a:r>
            <a:r>
              <a:rPr sz="450" spc="-5" dirty="0">
                <a:latin typeface="Times New Roman"/>
                <a:cs typeface="Times New Roman"/>
              </a:rPr>
              <a:t>apoio.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80157" y="3114802"/>
            <a:ext cx="671195" cy="918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Times New Roman"/>
                <a:cs typeface="Times New Roman"/>
              </a:rPr>
              <a:t>Às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crianças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-10" dirty="0">
                <a:latin typeface="Times New Roman"/>
                <a:cs typeface="Times New Roman"/>
              </a:rPr>
              <a:t>adolescentes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residentes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município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Identificação </a:t>
            </a:r>
            <a:r>
              <a:rPr sz="450" dirty="0">
                <a:latin typeface="Times New Roman"/>
                <a:cs typeface="Times New Roman"/>
              </a:rPr>
              <a:t>do </a:t>
            </a:r>
            <a:r>
              <a:rPr sz="450" spc="-10" dirty="0">
                <a:latin typeface="Times New Roman"/>
                <a:cs typeface="Times New Roman"/>
              </a:rPr>
              <a:t>perfil </a:t>
            </a:r>
            <a:r>
              <a:rPr sz="450" spc="-5" dirty="0">
                <a:latin typeface="Times New Roman"/>
                <a:cs typeface="Times New Roman"/>
              </a:rPr>
              <a:t>pode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acontecer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durante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visita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domiciliar,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mas</a:t>
            </a:r>
            <a:r>
              <a:rPr sz="450" spc="-5" dirty="0">
                <a:latin typeface="Times New Roman"/>
                <a:cs typeface="Times New Roman"/>
              </a:rPr>
              <a:t> também </a:t>
            </a:r>
            <a:r>
              <a:rPr sz="450" dirty="0">
                <a:latin typeface="Times New Roman"/>
                <a:cs typeface="Times New Roman"/>
              </a:rPr>
              <a:t> atende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presencialmente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CRAS</a:t>
            </a:r>
            <a:r>
              <a:rPr sz="450" spc="21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Cohab,</a:t>
            </a:r>
            <a:r>
              <a:rPr sz="450" spc="20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por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demanda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espontânea;</a:t>
            </a:r>
            <a:r>
              <a:rPr sz="450" spc="-5" dirty="0">
                <a:latin typeface="Times New Roman"/>
                <a:cs typeface="Times New Roman"/>
              </a:rPr>
              <a:t> por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iniciativa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técnica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busca </a:t>
            </a:r>
            <a:r>
              <a:rPr sz="450" spc="-5" dirty="0">
                <a:latin typeface="Times New Roman"/>
                <a:cs typeface="Times New Roman"/>
              </a:rPr>
              <a:t> ativa;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por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encaminhamento </a:t>
            </a:r>
            <a:r>
              <a:rPr sz="450" spc="-1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originário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rede </a:t>
            </a:r>
            <a:r>
              <a:rPr sz="450" spc="-1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socioassistencial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demais 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</a:t>
            </a:r>
            <a:r>
              <a:rPr sz="450" spc="-25" dirty="0">
                <a:latin typeface="Times New Roman"/>
                <a:cs typeface="Times New Roman"/>
              </a:rPr>
              <a:t>o</a:t>
            </a:r>
            <a:r>
              <a:rPr sz="450" spc="5" dirty="0">
                <a:latin typeface="Times New Roman"/>
                <a:cs typeface="Times New Roman"/>
              </a:rPr>
              <a:t>líti</a:t>
            </a:r>
            <a:r>
              <a:rPr sz="450" spc="-25" dirty="0">
                <a:latin typeface="Times New Roman"/>
                <a:cs typeface="Times New Roman"/>
              </a:rPr>
              <a:t>c</a:t>
            </a:r>
            <a:r>
              <a:rPr sz="450" dirty="0">
                <a:latin typeface="Times New Roman"/>
                <a:cs typeface="Times New Roman"/>
              </a:rPr>
              <a:t>as</a:t>
            </a:r>
            <a:r>
              <a:rPr sz="450" spc="-5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públ</a:t>
            </a:r>
            <a:r>
              <a:rPr sz="450" spc="5" dirty="0">
                <a:latin typeface="Times New Roman"/>
                <a:cs typeface="Times New Roman"/>
              </a:rPr>
              <a:t>i</a:t>
            </a:r>
            <a:r>
              <a:rPr sz="450" spc="-25" dirty="0">
                <a:latin typeface="Times New Roman"/>
                <a:cs typeface="Times New Roman"/>
              </a:rPr>
              <a:t>c</a:t>
            </a:r>
            <a:r>
              <a:rPr sz="450" dirty="0">
                <a:latin typeface="Times New Roman"/>
                <a:cs typeface="Times New Roman"/>
              </a:rPr>
              <a:t>as.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07404" y="5560288"/>
            <a:ext cx="755650" cy="5270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04"/>
              </a:spcBef>
            </a:pPr>
            <a:r>
              <a:rPr sz="500" b="1" spc="-15" dirty="0">
                <a:latin typeface="Times New Roman"/>
                <a:cs typeface="Times New Roman"/>
              </a:rPr>
              <a:t>CREAS</a:t>
            </a:r>
            <a:endParaRPr sz="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500" spc="-40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99760-</a:t>
            </a:r>
            <a:r>
              <a:rPr sz="500" spc="-25" dirty="0">
                <a:latin typeface="Times New Roman"/>
                <a:cs typeface="Times New Roman"/>
              </a:rPr>
              <a:t>9</a:t>
            </a:r>
            <a:r>
              <a:rPr sz="500" spc="-15" dirty="0">
                <a:latin typeface="Times New Roman"/>
                <a:cs typeface="Times New Roman"/>
              </a:rPr>
              <a:t>72</a:t>
            </a:r>
            <a:r>
              <a:rPr sz="500" dirty="0"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20" dirty="0">
                <a:latin typeface="Times New Roman"/>
                <a:cs typeface="Times New Roman"/>
                <a:hlinkClick r:id="rId3"/>
              </a:rPr>
              <a:t>creas@brumadinho.mg.gov.br</a:t>
            </a:r>
            <a:endParaRPr sz="500">
              <a:latin typeface="Times New Roman"/>
              <a:cs typeface="Times New Roman"/>
            </a:endParaRPr>
          </a:p>
          <a:p>
            <a:pPr marL="21590" marR="6350" indent="-1270" algn="ctr">
              <a:lnSpc>
                <a:spcPct val="104000"/>
              </a:lnSpc>
              <a:spcBef>
                <a:spcPts val="60"/>
              </a:spcBef>
            </a:pP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J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é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 </a:t>
            </a:r>
            <a:r>
              <a:rPr sz="500" spc="-15" dirty="0">
                <a:latin typeface="Times New Roman"/>
                <a:cs typeface="Times New Roman"/>
              </a:rPr>
              <a:t>381</a:t>
            </a:r>
            <a:r>
              <a:rPr sz="500" dirty="0">
                <a:latin typeface="Times New Roman"/>
                <a:cs typeface="Times New Roman"/>
              </a:rPr>
              <a:t>, 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40" dirty="0">
                <a:latin typeface="Times New Roman"/>
                <a:cs typeface="Times New Roman"/>
              </a:rPr>
              <a:t>f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35" dirty="0">
                <a:latin typeface="Times New Roman"/>
                <a:cs typeface="Times New Roman"/>
              </a:rPr>
              <a:t>ê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nho  </a:t>
            </a:r>
            <a:r>
              <a:rPr sz="500" spc="-30" dirty="0">
                <a:latin typeface="Times New Roman"/>
                <a:cs typeface="Times New Roman"/>
              </a:rPr>
              <a:t>MG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00061" y="5694934"/>
            <a:ext cx="6330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17</a:t>
            </a:r>
            <a:r>
              <a:rPr sz="500" spc="-20" dirty="0">
                <a:latin typeface="Times New Roman"/>
                <a:cs typeface="Times New Roman"/>
              </a:rPr>
              <a:t>:</a:t>
            </a:r>
            <a:r>
              <a:rPr sz="500" spc="-2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-5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spc="-4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116951" y="5640070"/>
            <a:ext cx="23348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prazo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ingresso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permanência</a:t>
            </a:r>
            <a:r>
              <a:rPr sz="500" spc="5" dirty="0">
                <a:latin typeface="Times New Roman"/>
                <a:cs typeface="Times New Roman"/>
              </a:rPr>
              <a:t> no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PAEFI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</a:t>
            </a:r>
            <a:r>
              <a:rPr sz="500" dirty="0">
                <a:latin typeface="Times New Roman"/>
                <a:cs typeface="Times New Roman"/>
              </a:rPr>
              <a:t> da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através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plano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acompanhamento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5" dirty="0">
                <a:latin typeface="Times New Roman"/>
                <a:cs typeface="Times New Roman"/>
              </a:rPr>
              <a:t>acordos estabelecido entre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família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5" dirty="0">
                <a:latin typeface="Times New Roman"/>
                <a:cs typeface="Times New Roman"/>
              </a:rPr>
              <a:t>ou </a:t>
            </a:r>
            <a:r>
              <a:rPr sz="500" spc="-5" dirty="0">
                <a:latin typeface="Times New Roman"/>
                <a:cs typeface="Times New Roman"/>
              </a:rPr>
              <a:t>individuo </a:t>
            </a:r>
            <a:r>
              <a:rPr sz="500" dirty="0">
                <a:latin typeface="Times New Roman"/>
                <a:cs typeface="Times New Roman"/>
              </a:rPr>
              <a:t>e o </a:t>
            </a:r>
            <a:r>
              <a:rPr sz="500" spc="-5" dirty="0">
                <a:latin typeface="Times New Roman"/>
                <a:cs typeface="Times New Roman"/>
              </a:rPr>
              <a:t>técnico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perpassa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pelos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cumprimentos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objetivos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estabelecidos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entre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ambos.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Acontecendo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assim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superação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violação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direitos</a:t>
            </a:r>
            <a:r>
              <a:rPr sz="500" spc="-5" dirty="0">
                <a:latin typeface="Times New Roman"/>
                <a:cs typeface="Times New Roman"/>
              </a:rPr>
              <a:t> apresentadas,</a:t>
            </a:r>
            <a:r>
              <a:rPr sz="500" dirty="0">
                <a:latin typeface="Times New Roman"/>
                <a:cs typeface="Times New Roman"/>
              </a:rPr>
              <a:t> 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ocasionar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desligamentodo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usuário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serviço.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95490" y="6797446"/>
            <a:ext cx="636270" cy="19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59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ts val="710"/>
              </a:lnSpc>
            </a:pP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17</a:t>
            </a:r>
            <a:r>
              <a:rPr sz="500" spc="-20" dirty="0">
                <a:latin typeface="Times New Roman"/>
                <a:cs typeface="Times New Roman"/>
              </a:rPr>
              <a:t>:</a:t>
            </a:r>
            <a:r>
              <a:rPr sz="500" spc="-2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-5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spc="-45" dirty="0">
                <a:latin typeface="Times New Roman"/>
                <a:cs typeface="Times New Roman"/>
              </a:rPr>
              <a:t>s</a:t>
            </a:r>
            <a:r>
              <a:rPr sz="600" dirty="0"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49676" y="6596583"/>
            <a:ext cx="7200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Ao</a:t>
            </a:r>
            <a:r>
              <a:rPr sz="500" spc="2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adolescente</a:t>
            </a:r>
            <a:r>
              <a:rPr sz="500" spc="2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residente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749676" y="6672783"/>
            <a:ext cx="72072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5430" algn="l"/>
              </a:tabLst>
            </a:pP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o	</a:t>
            </a:r>
            <a:r>
              <a:rPr sz="500" spc="-10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ni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spc="-10" dirty="0">
                <a:latin typeface="Times New Roman"/>
                <a:cs typeface="Times New Roman"/>
              </a:rPr>
              <a:t>í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     </a:t>
            </a:r>
            <a:r>
              <a:rPr sz="500" spc="-15" dirty="0">
                <a:latin typeface="Times New Roman"/>
                <a:cs typeface="Times New Roman"/>
              </a:rPr>
              <a:t> p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49676" y="6748983"/>
            <a:ext cx="7200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encaminhamento</a:t>
            </a:r>
            <a:r>
              <a:rPr sz="500" spc="18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da</a:t>
            </a:r>
            <a:r>
              <a:rPr sz="500" spc="19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Vara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49676" y="6825183"/>
            <a:ext cx="7213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10" dirty="0">
                <a:latin typeface="Times New Roman"/>
                <a:cs typeface="Times New Roman"/>
              </a:rPr>
              <a:t>Infância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da </a:t>
            </a:r>
            <a:r>
              <a:rPr sz="500" spc="-5" dirty="0">
                <a:latin typeface="Times New Roman"/>
                <a:cs typeface="Times New Roman"/>
              </a:rPr>
              <a:t>Juventude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ou,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5" dirty="0">
                <a:latin typeface="Times New Roman"/>
                <a:cs typeface="Times New Roman"/>
              </a:rPr>
              <a:t>ausência desta, pela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2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il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0" dirty="0">
                <a:latin typeface="Times New Roman"/>
                <a:cs typeface="Times New Roman"/>
              </a:rPr>
              <a:t>rr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23534" y="6655104"/>
            <a:ext cx="755650" cy="5270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04"/>
              </a:spcBef>
            </a:pPr>
            <a:r>
              <a:rPr sz="500" b="1" spc="-15" dirty="0">
                <a:latin typeface="Times New Roman"/>
                <a:cs typeface="Times New Roman"/>
              </a:rPr>
              <a:t>CREAS</a:t>
            </a:r>
            <a:endParaRPr sz="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99760-97</a:t>
            </a:r>
            <a:r>
              <a:rPr sz="500" spc="-25" dirty="0">
                <a:latin typeface="Times New Roman"/>
                <a:cs typeface="Times New Roman"/>
              </a:rPr>
              <a:t>2</a:t>
            </a:r>
            <a:r>
              <a:rPr sz="500" dirty="0"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20" dirty="0">
                <a:latin typeface="Times New Roman"/>
                <a:cs typeface="Times New Roman"/>
                <a:hlinkClick r:id="rId3"/>
              </a:rPr>
              <a:t>creas@brumadinho.mg.gov.br</a:t>
            </a:r>
            <a:endParaRPr sz="500">
              <a:latin typeface="Times New Roman"/>
              <a:cs typeface="Times New Roman"/>
            </a:endParaRPr>
          </a:p>
          <a:p>
            <a:pPr marL="21590" marR="6350" indent="-1270" algn="ctr">
              <a:lnSpc>
                <a:spcPct val="104000"/>
              </a:lnSpc>
              <a:spcBef>
                <a:spcPts val="60"/>
              </a:spcBef>
            </a:pP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J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é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 </a:t>
            </a:r>
            <a:r>
              <a:rPr sz="500" spc="-15" dirty="0">
                <a:latin typeface="Times New Roman"/>
                <a:cs typeface="Times New Roman"/>
              </a:rPr>
              <a:t>381</a:t>
            </a:r>
            <a:r>
              <a:rPr sz="500" dirty="0">
                <a:latin typeface="Times New Roman"/>
                <a:cs typeface="Times New Roman"/>
              </a:rPr>
              <a:t>, 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40" dirty="0">
                <a:latin typeface="Times New Roman"/>
                <a:cs typeface="Times New Roman"/>
              </a:rPr>
              <a:t>f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35" dirty="0">
                <a:latin typeface="Times New Roman"/>
                <a:cs typeface="Times New Roman"/>
              </a:rPr>
              <a:t>ê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nho  </a:t>
            </a:r>
            <a:r>
              <a:rPr sz="500" spc="-30" dirty="0">
                <a:latin typeface="Times New Roman"/>
                <a:cs typeface="Times New Roman"/>
              </a:rPr>
              <a:t>MG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17416" y="6536232"/>
            <a:ext cx="1904364" cy="711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serviço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finalidade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prover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socioassistencial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acompanhamento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5" dirty="0">
                <a:latin typeface="Times New Roman"/>
                <a:cs typeface="Times New Roman"/>
              </a:rPr>
              <a:t>adolescentes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jovens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situação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conflito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lei,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precisem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cumprir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medidas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socioeducativas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</a:t>
            </a:r>
            <a:r>
              <a:rPr sz="500" spc="-5" dirty="0">
                <a:latin typeface="Times New Roman"/>
                <a:cs typeface="Times New Roman"/>
              </a:rPr>
              <a:t> meio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aberto, </a:t>
            </a:r>
            <a:r>
              <a:rPr sz="500" spc="-5" dirty="0">
                <a:latin typeface="Times New Roman"/>
                <a:cs typeface="Times New Roman"/>
              </a:rPr>
              <a:t> determinadas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judicialmente.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Deve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contribuir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acesso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direitos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ressignificação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valores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vida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pessoal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adolescentes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jovens.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Para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oferta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serviço</a:t>
            </a:r>
            <a:r>
              <a:rPr sz="500" spc="-5" dirty="0">
                <a:latin typeface="Times New Roman"/>
                <a:cs typeface="Times New Roman"/>
              </a:rPr>
              <a:t> faz-se</a:t>
            </a:r>
            <a:r>
              <a:rPr sz="500" dirty="0">
                <a:latin typeface="Times New Roman"/>
                <a:cs typeface="Times New Roman"/>
              </a:rPr>
              <a:t> necessário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observância da responsabilização face </a:t>
            </a:r>
            <a:r>
              <a:rPr sz="500" dirty="0">
                <a:latin typeface="Times New Roman"/>
                <a:cs typeface="Times New Roman"/>
              </a:rPr>
              <a:t>ao ato </a:t>
            </a:r>
            <a:r>
              <a:rPr sz="500" spc="-10" dirty="0">
                <a:latin typeface="Times New Roman"/>
                <a:cs typeface="Times New Roman"/>
              </a:rPr>
              <a:t>infracional praticado, cujos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direitos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obrigações</a:t>
            </a:r>
            <a:r>
              <a:rPr sz="500" spc="-5" dirty="0">
                <a:latin typeface="Times New Roman"/>
                <a:cs typeface="Times New Roman"/>
              </a:rPr>
              <a:t> devem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ser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assegurados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acordo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legislações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-5" dirty="0">
                <a:latin typeface="Times New Roman"/>
                <a:cs typeface="Times New Roman"/>
              </a:rPr>
              <a:t> normativas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específicas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cumprimentoda medida.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55940" y="6784950"/>
            <a:ext cx="21501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período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cumprimento </a:t>
            </a:r>
            <a:r>
              <a:rPr sz="500" dirty="0">
                <a:latin typeface="Times New Roman"/>
                <a:cs typeface="Times New Roman"/>
              </a:rPr>
              <a:t>é de </a:t>
            </a:r>
            <a:r>
              <a:rPr sz="500" spc="-5" dirty="0">
                <a:latin typeface="Times New Roman"/>
                <a:cs typeface="Times New Roman"/>
              </a:rPr>
              <a:t>acordo </a:t>
            </a:r>
            <a:r>
              <a:rPr sz="500" spc="-10" dirty="0">
                <a:latin typeface="Times New Roman"/>
                <a:cs typeface="Times New Roman"/>
              </a:rPr>
              <a:t>com </a:t>
            </a:r>
            <a:r>
              <a:rPr sz="500" spc="-5" dirty="0">
                <a:latin typeface="Times New Roman"/>
                <a:cs typeface="Times New Roman"/>
              </a:rPr>
              <a:t>decisão Judicial podendo perdurar</a:t>
            </a:r>
            <a:r>
              <a:rPr sz="500" dirty="0">
                <a:latin typeface="Times New Roman"/>
                <a:cs typeface="Times New Roman"/>
              </a:rPr>
              <a:t> de 6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(seis)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meses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(três)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anos,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avaliação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semestral.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1444" y="6554520"/>
            <a:ext cx="614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r>
              <a:rPr sz="500" b="1" spc="-15" dirty="0">
                <a:latin typeface="Times New Roman"/>
                <a:cs typeface="Times New Roman"/>
              </a:rPr>
              <a:t>om</a:t>
            </a:r>
            <a:r>
              <a:rPr sz="500" b="1" spc="-5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nh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spc="-10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Medida 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ci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ca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M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de</a:t>
            </a:r>
            <a:endParaRPr sz="500">
              <a:latin typeface="Times New Roman"/>
              <a:cs typeface="Times New Roman"/>
            </a:endParaRPr>
          </a:p>
          <a:p>
            <a:pPr marL="19685" marR="7620" algn="ctr">
              <a:lnSpc>
                <a:spcPct val="100000"/>
              </a:lnSpc>
            </a:pPr>
            <a:r>
              <a:rPr sz="500" b="1" dirty="0">
                <a:latin typeface="Times New Roman"/>
                <a:cs typeface="Times New Roman"/>
              </a:rPr>
              <a:t>Li</a:t>
            </a:r>
            <a:r>
              <a:rPr sz="500" b="1" spc="-5" dirty="0">
                <a:latin typeface="Times New Roman"/>
                <a:cs typeface="Times New Roman"/>
              </a:rPr>
              <a:t>b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Ass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ti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  LA e Prestação </a:t>
            </a:r>
            <a:r>
              <a:rPr sz="500" b="1" spc="-5" dirty="0">
                <a:latin typeface="Times New Roman"/>
                <a:cs typeface="Times New Roman"/>
              </a:rPr>
              <a:t>de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1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iç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3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 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spc="-15" dirty="0">
                <a:latin typeface="Times New Roman"/>
                <a:cs typeface="Times New Roman"/>
              </a:rPr>
              <a:t>om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51940" y="6554520"/>
            <a:ext cx="131254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Se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apresentar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responsável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legal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portanto </a:t>
            </a:r>
            <a:r>
              <a:rPr sz="500" spc="-5" dirty="0">
                <a:latin typeface="Times New Roman"/>
                <a:cs typeface="Times New Roman"/>
              </a:rPr>
              <a:t> documentação pessoal </a:t>
            </a:r>
            <a:r>
              <a:rPr sz="500" dirty="0">
                <a:latin typeface="Times New Roman"/>
                <a:cs typeface="Times New Roman"/>
              </a:rPr>
              <a:t>e do </a:t>
            </a:r>
            <a:r>
              <a:rPr sz="500" spc="-5" dirty="0">
                <a:latin typeface="Times New Roman"/>
                <a:cs typeface="Times New Roman"/>
              </a:rPr>
              <a:t>responsável, </a:t>
            </a:r>
            <a:r>
              <a:rPr sz="500" spc="-10" dirty="0">
                <a:latin typeface="Times New Roman"/>
                <a:cs typeface="Times New Roman"/>
              </a:rPr>
              <a:t>sentença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judicial,</a:t>
            </a:r>
            <a:r>
              <a:rPr sz="500" spc="-5" dirty="0">
                <a:latin typeface="Times New Roman"/>
                <a:cs typeface="Times New Roman"/>
              </a:rPr>
              <a:t> ata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termo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audiência,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falta</a:t>
            </a:r>
            <a:r>
              <a:rPr sz="500" spc="-5" dirty="0">
                <a:latin typeface="Times New Roman"/>
                <a:cs typeface="Times New Roman"/>
              </a:rPr>
              <a:t> dos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documentos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usuário será atendido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orientado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providenciá-los</a:t>
            </a:r>
            <a:r>
              <a:rPr sz="500" spc="-5" dirty="0">
                <a:latin typeface="Times New Roman"/>
                <a:cs typeface="Times New Roman"/>
              </a:rPr>
              <a:t> em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um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segundo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encontro,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sejam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realizados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procedimentos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éc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 e</a:t>
            </a:r>
            <a:r>
              <a:rPr sz="500" dirty="0">
                <a:latin typeface="Times New Roman"/>
                <a:cs typeface="Times New Roman"/>
              </a:rPr>
              <a:t>/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adm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ti</a:t>
            </a:r>
            <a:r>
              <a:rPr sz="500" spc="-15" dirty="0">
                <a:latin typeface="Times New Roman"/>
                <a:cs typeface="Times New Roman"/>
              </a:rPr>
              <a:t>vo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f</a:t>
            </a:r>
            <a:r>
              <a:rPr sz="500" dirty="0">
                <a:latin typeface="Times New Roman"/>
                <a:cs typeface="Times New Roman"/>
              </a:rPr>
              <a:t>utu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04661" y="2695448"/>
            <a:ext cx="937260" cy="1801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5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CRAS/ARANHA</a:t>
            </a:r>
            <a:r>
              <a:rPr sz="500" spc="-5" dirty="0">
                <a:latin typeface="Times New Roman"/>
                <a:cs typeface="Times New Roman"/>
              </a:rPr>
              <a:t>–(31)99848-6298</a:t>
            </a:r>
            <a:endParaRPr sz="500" dirty="0">
              <a:latin typeface="Times New Roman"/>
              <a:cs typeface="Times New Roman"/>
            </a:endParaRPr>
          </a:p>
        </p:txBody>
      </p:sp>
      <p:grpSp>
        <p:nvGrpSpPr>
          <p:cNvPr id="96" name="object 3">
            <a:extLst>
              <a:ext uri="{FF2B5EF4-FFF2-40B4-BE49-F238E27FC236}">
                <a16:creationId xmlns:a16="http://schemas.microsoft.com/office/drawing/2014/main" id="{BEA080B7-7FB5-FE2B-9977-7CEB7E583E45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97" name="object 4">
              <a:extLst>
                <a:ext uri="{FF2B5EF4-FFF2-40B4-BE49-F238E27FC236}">
                  <a16:creationId xmlns:a16="http://schemas.microsoft.com/office/drawing/2014/main" id="{E15F207F-F5F1-1ED0-0575-89B47B989BC3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">
              <a:extLst>
                <a:ext uri="{FF2B5EF4-FFF2-40B4-BE49-F238E27FC236}">
                  <a16:creationId xmlns:a16="http://schemas.microsoft.com/office/drawing/2014/main" id="{385D31E7-002E-008A-616D-AE8B9996FF52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68">
            <a:extLst>
              <a:ext uri="{FF2B5EF4-FFF2-40B4-BE49-F238E27FC236}">
                <a16:creationId xmlns:a16="http://schemas.microsoft.com/office/drawing/2014/main" id="{E4144C64-98B8-D9C5-3662-BE65523D18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2799" y="4284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537" y="1985899"/>
            <a:ext cx="9265920" cy="491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Verdana"/>
                <a:cs typeface="Verdana"/>
              </a:rPr>
              <a:t>APRESENTAÇÃO</a:t>
            </a:r>
            <a:endParaRPr sz="15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b="1" dirty="0">
              <a:latin typeface="Verdana"/>
              <a:cs typeface="Verdana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latin typeface="Verdana"/>
                <a:cs typeface="Verdana"/>
              </a:rPr>
              <a:t>Com </a:t>
            </a:r>
            <a:r>
              <a:rPr sz="1500" b="1" dirty="0">
                <a:latin typeface="Verdana"/>
                <a:cs typeface="Verdana"/>
              </a:rPr>
              <a:t>o </a:t>
            </a:r>
            <a:r>
              <a:rPr sz="1500" b="1" spc="-10" dirty="0">
                <a:latin typeface="Verdana"/>
                <a:cs typeface="Verdana"/>
              </a:rPr>
              <a:t>objetivo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5" dirty="0">
                <a:latin typeface="Verdana"/>
                <a:cs typeface="Verdana"/>
              </a:rPr>
              <a:t>dar </a:t>
            </a:r>
            <a:r>
              <a:rPr sz="1500" b="1" spc="-10" dirty="0">
                <a:latin typeface="Verdana"/>
                <a:cs typeface="Verdana"/>
              </a:rPr>
              <a:t>visibilidade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10" dirty="0">
                <a:latin typeface="Verdana"/>
                <a:cs typeface="Verdana"/>
              </a:rPr>
              <a:t>transparência </a:t>
            </a:r>
            <a:r>
              <a:rPr sz="1500" b="1" spc="-5" dirty="0">
                <a:latin typeface="Verdana"/>
                <a:cs typeface="Verdana"/>
              </a:rPr>
              <a:t>às ações </a:t>
            </a:r>
            <a:r>
              <a:rPr sz="1500" b="1" dirty="0">
                <a:latin typeface="Verdana"/>
                <a:cs typeface="Verdana"/>
              </a:rPr>
              <a:t>e com </a:t>
            </a:r>
            <a:r>
              <a:rPr sz="1500" b="1" spc="-10" dirty="0">
                <a:latin typeface="Verdana"/>
                <a:cs typeface="Verdana"/>
              </a:rPr>
              <a:t>fundamento </a:t>
            </a:r>
            <a:r>
              <a:rPr sz="1500" b="1" spc="-5" dirty="0">
                <a:latin typeface="Verdana"/>
                <a:cs typeface="Verdana"/>
              </a:rPr>
              <a:t>na </a:t>
            </a:r>
            <a:r>
              <a:rPr sz="1500" b="1" spc="-10" dirty="0">
                <a:latin typeface="Verdana"/>
                <a:cs typeface="Verdana"/>
              </a:rPr>
              <a:t>Lei 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20" dirty="0">
                <a:latin typeface="Verdana"/>
                <a:cs typeface="Verdana"/>
              </a:rPr>
              <a:t>Federal </a:t>
            </a:r>
            <a:r>
              <a:rPr sz="1500" b="1" spc="-10" dirty="0">
                <a:latin typeface="Verdana"/>
                <a:cs typeface="Verdana"/>
              </a:rPr>
              <a:t>nº </a:t>
            </a:r>
            <a:r>
              <a:rPr sz="1500" b="1" spc="-15" dirty="0">
                <a:latin typeface="Verdana"/>
                <a:cs typeface="Verdana"/>
              </a:rPr>
              <a:t>13.460/2017, </a:t>
            </a:r>
            <a:r>
              <a:rPr sz="1500" b="1" spc="-5" dirty="0">
                <a:latin typeface="Verdana"/>
                <a:cs typeface="Verdana"/>
              </a:rPr>
              <a:t>que </a:t>
            </a:r>
            <a:r>
              <a:rPr sz="1500" b="1" spc="-15" dirty="0">
                <a:latin typeface="Verdana"/>
                <a:cs typeface="Verdana"/>
              </a:rPr>
              <a:t>trata </a:t>
            </a:r>
            <a:r>
              <a:rPr sz="1500" b="1" spc="-10" dirty="0">
                <a:latin typeface="Verdana"/>
                <a:cs typeface="Verdana"/>
              </a:rPr>
              <a:t>de questões </a:t>
            </a:r>
            <a:r>
              <a:rPr sz="1500" b="1" spc="-15" dirty="0">
                <a:latin typeface="Verdana"/>
                <a:cs typeface="Verdana"/>
              </a:rPr>
              <a:t>relativas </a:t>
            </a:r>
            <a:r>
              <a:rPr sz="1500" b="1" spc="-5" dirty="0">
                <a:latin typeface="Verdana"/>
                <a:cs typeface="Verdana"/>
              </a:rPr>
              <a:t>ao </a:t>
            </a:r>
            <a:r>
              <a:rPr sz="1500" b="1" spc="-10" dirty="0">
                <a:latin typeface="Verdana"/>
                <a:cs typeface="Verdana"/>
              </a:rPr>
              <a:t>atendimento </a:t>
            </a:r>
            <a:r>
              <a:rPr sz="1500" b="1" spc="-5" dirty="0">
                <a:latin typeface="Verdana"/>
                <a:cs typeface="Verdana"/>
              </a:rPr>
              <a:t>aos </a:t>
            </a:r>
            <a:r>
              <a:rPr sz="1500" b="1" spc="-10" dirty="0">
                <a:latin typeface="Verdana"/>
                <a:cs typeface="Verdana"/>
              </a:rPr>
              <a:t>usuários </a:t>
            </a:r>
            <a:r>
              <a:rPr sz="1500" b="1" dirty="0">
                <a:latin typeface="Verdana"/>
                <a:cs typeface="Verdana"/>
              </a:rPr>
              <a:t>dos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serviços </a:t>
            </a:r>
            <a:r>
              <a:rPr sz="1500" b="1" spc="-10" dirty="0">
                <a:latin typeface="Verdana"/>
                <a:cs typeface="Verdana"/>
              </a:rPr>
              <a:t>públicos </a:t>
            </a:r>
            <a:r>
              <a:rPr sz="1500" b="1" spc="-5" dirty="0">
                <a:latin typeface="Verdana"/>
                <a:cs typeface="Verdana"/>
              </a:rPr>
              <a:t>no </a:t>
            </a:r>
            <a:r>
              <a:rPr sz="1500" b="1" spc="-10" dirty="0">
                <a:latin typeface="Verdana"/>
                <a:cs typeface="Verdana"/>
              </a:rPr>
              <a:t>âmbito do </a:t>
            </a:r>
            <a:r>
              <a:rPr sz="1500" b="1" spc="-15" dirty="0">
                <a:latin typeface="Verdana"/>
                <a:cs typeface="Verdana"/>
              </a:rPr>
              <a:t>Poder Executivo </a:t>
            </a:r>
            <a:r>
              <a:rPr sz="1500" b="1" spc="-10" dirty="0">
                <a:latin typeface="Verdana"/>
                <a:cs typeface="Verdana"/>
              </a:rPr>
              <a:t>Municipal, </a:t>
            </a: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10" dirty="0">
                <a:latin typeface="Verdana"/>
                <a:cs typeface="Verdana"/>
              </a:rPr>
              <a:t>Controladoria Interna Município </a:t>
            </a:r>
            <a:r>
              <a:rPr sz="1500" b="1" spc="-5" dirty="0">
                <a:latin typeface="Verdana"/>
                <a:cs typeface="Verdana"/>
              </a:rPr>
              <a:t> apresenta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Carta</a:t>
            </a:r>
            <a:r>
              <a:rPr sz="1500" b="1" spc="-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Serviços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ao</a:t>
            </a:r>
            <a:r>
              <a:rPr sz="1500" b="1" spc="-10" dirty="0">
                <a:latin typeface="Verdana"/>
                <a:cs typeface="Verdana"/>
              </a:rPr>
              <a:t> Usuário </a:t>
            </a:r>
            <a:r>
              <a:rPr sz="1500" b="1" dirty="0">
                <a:latin typeface="Verdana"/>
                <a:cs typeface="Verdana"/>
              </a:rPr>
              <a:t>da</a:t>
            </a:r>
            <a:r>
              <a:rPr sz="1500" b="1" spc="-1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Prefeitura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Municipal</a:t>
            </a:r>
            <a:r>
              <a:rPr sz="1500" b="1" spc="-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Brumadinho.</a:t>
            </a:r>
            <a:endParaRPr sz="1500" b="1" dirty="0">
              <a:latin typeface="Verdana"/>
              <a:cs typeface="Verdana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95"/>
              </a:spcBef>
            </a:pP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10" dirty="0">
                <a:latin typeface="Verdana"/>
                <a:cs typeface="Verdana"/>
              </a:rPr>
              <a:t>Carta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10" dirty="0">
                <a:latin typeface="Verdana"/>
                <a:cs typeface="Verdana"/>
              </a:rPr>
              <a:t>Serviços </a:t>
            </a:r>
            <a:r>
              <a:rPr sz="1500" b="1" spc="-5" dirty="0">
                <a:latin typeface="Verdana"/>
                <a:cs typeface="Verdana"/>
              </a:rPr>
              <a:t>ao Usuário </a:t>
            </a:r>
            <a:r>
              <a:rPr sz="1500" b="1" dirty="0">
                <a:latin typeface="Verdana"/>
                <a:cs typeface="Verdana"/>
              </a:rPr>
              <a:t>é o </a:t>
            </a:r>
            <a:r>
              <a:rPr sz="1500" b="1" spc="-10" dirty="0">
                <a:latin typeface="Verdana"/>
                <a:cs typeface="Verdana"/>
              </a:rPr>
              <a:t>instrumento </a:t>
            </a:r>
            <a:r>
              <a:rPr sz="1500" b="1" spc="-5" dirty="0">
                <a:latin typeface="Verdana"/>
                <a:cs typeface="Verdana"/>
              </a:rPr>
              <a:t>que </a:t>
            </a:r>
            <a:r>
              <a:rPr sz="1500" b="1" spc="-10" dirty="0">
                <a:latin typeface="Verdana"/>
                <a:cs typeface="Verdana"/>
              </a:rPr>
              <a:t>informa </a:t>
            </a:r>
            <a:r>
              <a:rPr sz="1500" b="1" dirty="0">
                <a:latin typeface="Verdana"/>
                <a:cs typeface="Verdana"/>
              </a:rPr>
              <a:t>os </a:t>
            </a:r>
            <a:r>
              <a:rPr sz="1500" b="1" spc="-5" dirty="0">
                <a:latin typeface="Verdana"/>
                <a:cs typeface="Verdana"/>
              </a:rPr>
              <a:t>cidadãos </a:t>
            </a:r>
            <a:r>
              <a:rPr sz="1500" b="1" dirty="0">
                <a:latin typeface="Verdana"/>
                <a:cs typeface="Verdana"/>
              </a:rPr>
              <a:t>sobre os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serviços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prestados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pela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5" dirty="0">
                <a:latin typeface="Verdana"/>
                <a:cs typeface="Verdana"/>
              </a:rPr>
              <a:t>Prefeitura</a:t>
            </a:r>
            <a:r>
              <a:rPr sz="1500" b="1" spc="-10" dirty="0">
                <a:latin typeface="Verdana"/>
                <a:cs typeface="Verdana"/>
              </a:rPr>
              <a:t> Municipal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Brumadinho.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Neste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documento,</a:t>
            </a:r>
            <a:r>
              <a:rPr sz="1500" b="1" spc="50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o</a:t>
            </a:r>
            <a:r>
              <a:rPr sz="1500" b="1" spc="52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cidadão 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poderá conferir diversas </a:t>
            </a:r>
            <a:r>
              <a:rPr sz="1500" b="1" spc="-5" dirty="0">
                <a:latin typeface="Verdana"/>
                <a:cs typeface="Verdana"/>
              </a:rPr>
              <a:t>informações, </a:t>
            </a:r>
            <a:r>
              <a:rPr sz="1500" b="1" spc="-10" dirty="0">
                <a:latin typeface="Verdana"/>
                <a:cs typeface="Verdana"/>
              </a:rPr>
              <a:t>entre </a:t>
            </a:r>
            <a:r>
              <a:rPr sz="1500" b="1" spc="-15" dirty="0">
                <a:latin typeface="Verdana"/>
                <a:cs typeface="Verdana"/>
              </a:rPr>
              <a:t>elas </a:t>
            </a:r>
            <a:r>
              <a:rPr sz="1500" b="1" dirty="0">
                <a:latin typeface="Verdana"/>
                <a:cs typeface="Verdana"/>
              </a:rPr>
              <a:t>os </a:t>
            </a:r>
            <a:r>
              <a:rPr sz="1500" b="1" spc="-10" dirty="0">
                <a:latin typeface="Verdana"/>
                <a:cs typeface="Verdana"/>
              </a:rPr>
              <a:t>serviços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5" dirty="0">
                <a:latin typeface="Verdana"/>
                <a:cs typeface="Verdana"/>
              </a:rPr>
              <a:t>seu </a:t>
            </a:r>
            <a:r>
              <a:rPr sz="1500" b="1" spc="-10" dirty="0">
                <a:latin typeface="Verdana"/>
                <a:cs typeface="Verdana"/>
              </a:rPr>
              <a:t>interesse, </a:t>
            </a:r>
            <a:r>
              <a:rPr sz="1500" b="1" dirty="0">
                <a:latin typeface="Verdana"/>
                <a:cs typeface="Verdana"/>
              </a:rPr>
              <a:t>a </a:t>
            </a:r>
            <a:r>
              <a:rPr sz="1500" b="1" spc="-5" dirty="0">
                <a:latin typeface="Verdana"/>
                <a:cs typeface="Verdana"/>
              </a:rPr>
              <a:t>sua descrição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finalidade, as formas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5" dirty="0">
                <a:latin typeface="Verdana"/>
                <a:cs typeface="Verdana"/>
              </a:rPr>
              <a:t>acesso </a:t>
            </a:r>
            <a:r>
              <a:rPr sz="1500" b="1" spc="-10" dirty="0">
                <a:latin typeface="Verdana"/>
                <a:cs typeface="Verdana"/>
              </a:rPr>
              <a:t>disponíveis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10" dirty="0">
                <a:latin typeface="Verdana"/>
                <a:cs typeface="Verdana"/>
              </a:rPr>
              <a:t>respectivos compromissos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-5" dirty="0">
                <a:latin typeface="Verdana"/>
                <a:cs typeface="Verdana"/>
              </a:rPr>
              <a:t>padrões </a:t>
            </a:r>
            <a:r>
              <a:rPr sz="1500" b="1" dirty="0">
                <a:latin typeface="Verdana"/>
                <a:cs typeface="Verdana"/>
              </a:rPr>
              <a:t>de </a:t>
            </a:r>
            <a:r>
              <a:rPr sz="1500" b="1" spc="-10" dirty="0">
                <a:latin typeface="Verdana"/>
                <a:cs typeface="Verdana"/>
              </a:rPr>
              <a:t>qualidade 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2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atendimento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ao</a:t>
            </a:r>
            <a:r>
              <a:rPr sz="1500" b="1" spc="-2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público.</a:t>
            </a:r>
            <a:endParaRPr sz="1500" b="1" dirty="0">
              <a:latin typeface="Verdana"/>
              <a:cs typeface="Verdana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95"/>
              </a:spcBef>
            </a:pP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24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sua</a:t>
            </a:r>
            <a:r>
              <a:rPr sz="1500" b="1" spc="240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prática</a:t>
            </a:r>
            <a:r>
              <a:rPr sz="1500" b="1" spc="240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implica</a:t>
            </a:r>
            <a:r>
              <a:rPr sz="1500" b="1" spc="250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para</a:t>
            </a:r>
            <a:r>
              <a:rPr sz="1500" b="1" spc="24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229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organização</a:t>
            </a:r>
            <a:r>
              <a:rPr sz="1500" b="1" spc="229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um</a:t>
            </a:r>
            <a:r>
              <a:rPr sz="1500" b="1" spc="240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processo</a:t>
            </a:r>
            <a:r>
              <a:rPr sz="1500" b="1" spc="24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de</a:t>
            </a:r>
            <a:r>
              <a:rPr sz="1500" b="1" spc="229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transformação</a:t>
            </a:r>
            <a:r>
              <a:rPr sz="1500" b="1" spc="229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sustentada </a:t>
            </a:r>
            <a:r>
              <a:rPr sz="1500" b="1" spc="-5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em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princípios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fundamentais,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participação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comprometimento,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informação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transparência, </a:t>
            </a:r>
            <a:r>
              <a:rPr sz="1500" b="1" spc="-51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aprendizagem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participação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do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cidadão.</a:t>
            </a:r>
            <a:r>
              <a:rPr sz="1500" b="1" spc="-5" dirty="0">
                <a:latin typeface="Verdana"/>
                <a:cs typeface="Verdana"/>
              </a:rPr>
              <a:t> Esses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princípios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têm</a:t>
            </a:r>
            <a:r>
              <a:rPr sz="1500" b="1" spc="-5" dirty="0">
                <a:latin typeface="Verdana"/>
                <a:cs typeface="Verdana"/>
              </a:rPr>
              <a:t> como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premissas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o</a:t>
            </a:r>
            <a:r>
              <a:rPr sz="1500" b="1" spc="5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foco</a:t>
            </a:r>
            <a:r>
              <a:rPr sz="1500" b="1" spc="525" dirty="0">
                <a:latin typeface="Verdana"/>
                <a:cs typeface="Verdana"/>
              </a:rPr>
              <a:t> </a:t>
            </a:r>
            <a:r>
              <a:rPr sz="1500" b="1" spc="-15" dirty="0">
                <a:latin typeface="Verdana"/>
                <a:cs typeface="Verdana"/>
              </a:rPr>
              <a:t>no </a:t>
            </a:r>
            <a:r>
              <a:rPr sz="1500" b="1" spc="-5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cidadão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2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indução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do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controle</a:t>
            </a:r>
            <a:r>
              <a:rPr sz="1500" b="1" spc="-3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social.</a:t>
            </a:r>
            <a:endParaRPr sz="1500" b="1" dirty="0">
              <a:latin typeface="Verdana"/>
              <a:cs typeface="Verdana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115"/>
              </a:spcBef>
            </a:pPr>
            <a:r>
              <a:rPr sz="1500" b="1" spc="-5" dirty="0">
                <a:latin typeface="Verdana"/>
                <a:cs typeface="Verdana"/>
              </a:rPr>
              <a:t>Nesse</a:t>
            </a:r>
            <a:r>
              <a:rPr sz="1500" b="1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sentido,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convidamos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os</a:t>
            </a:r>
            <a:r>
              <a:rPr sz="1500" b="1" spc="-5" dirty="0">
                <a:latin typeface="Verdana"/>
                <a:cs typeface="Verdana"/>
              </a:rPr>
              <a:t> cidadãos</a:t>
            </a:r>
            <a:r>
              <a:rPr sz="1500" b="1" dirty="0">
                <a:latin typeface="Verdana"/>
                <a:cs typeface="Verdana"/>
              </a:rPr>
              <a:t> a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conhecer</a:t>
            </a:r>
            <a:r>
              <a:rPr sz="1500" b="1" dirty="0">
                <a:latin typeface="Verdana"/>
                <a:cs typeface="Verdana"/>
              </a:rPr>
              <a:t> nossa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Carta</a:t>
            </a:r>
            <a:r>
              <a:rPr sz="1500" b="1" spc="-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de</a:t>
            </a:r>
            <a:r>
              <a:rPr sz="1500" b="1" spc="50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Serviços</a:t>
            </a:r>
            <a:r>
              <a:rPr sz="1500" b="1" spc="50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 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descobrir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o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que</a:t>
            </a:r>
            <a:r>
              <a:rPr sz="1500" b="1" spc="-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5" dirty="0">
                <a:latin typeface="Verdana"/>
                <a:cs typeface="Verdana"/>
              </a:rPr>
              <a:t> </a:t>
            </a:r>
            <a:r>
              <a:rPr sz="1500" b="1" spc="-10" dirty="0">
                <a:latin typeface="Verdana"/>
                <a:cs typeface="Verdana"/>
              </a:rPr>
              <a:t>Prefeitura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Municipal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de</a:t>
            </a:r>
            <a:r>
              <a:rPr sz="1500" b="1" spc="-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Brumadinho</a:t>
            </a:r>
            <a:r>
              <a:rPr sz="1500" b="1" spc="-4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tem</a:t>
            </a:r>
            <a:r>
              <a:rPr sz="1500" b="1" spc="-3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5" dirty="0">
                <a:latin typeface="Verdana"/>
                <a:cs typeface="Verdana"/>
              </a:rPr>
              <a:t> </a:t>
            </a:r>
            <a:r>
              <a:rPr sz="1500" b="1" spc="-30" dirty="0">
                <a:latin typeface="Verdana"/>
                <a:cs typeface="Verdana"/>
              </a:rPr>
              <a:t>oferecer.</a:t>
            </a:r>
            <a:endParaRPr sz="15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pt-BR" sz="1450" b="1" dirty="0">
              <a:latin typeface="Verdana"/>
              <a:cs typeface="Verdana"/>
            </a:endParaRPr>
          </a:p>
          <a:p>
            <a:pPr marL="918210" algn="ctr">
              <a:lnSpc>
                <a:spcPct val="100000"/>
              </a:lnSpc>
            </a:pPr>
            <a:r>
              <a:rPr sz="1500" b="1" spc="-15" dirty="0" err="1">
                <a:latin typeface="Verdana"/>
                <a:cs typeface="Verdana"/>
              </a:rPr>
              <a:t>Brumadinho</a:t>
            </a:r>
            <a:endParaRPr sz="1500" b="1" dirty="0">
              <a:latin typeface="Verdana"/>
              <a:cs typeface="Verdana"/>
            </a:endParaRPr>
          </a:p>
          <a:p>
            <a:pPr marL="916940" algn="ctr">
              <a:lnSpc>
                <a:spcPct val="100000"/>
              </a:lnSpc>
              <a:spcBef>
                <a:spcPts val="5"/>
              </a:spcBef>
            </a:pPr>
            <a:r>
              <a:rPr sz="1500" b="1" spc="-15" dirty="0">
                <a:latin typeface="Verdana"/>
                <a:cs typeface="Verdana"/>
              </a:rPr>
              <a:t>202</a:t>
            </a:r>
            <a:r>
              <a:rPr lang="pt-BR" sz="1500" b="1" spc="-15" dirty="0">
                <a:latin typeface="Verdana"/>
                <a:cs typeface="Verdana"/>
              </a:rPr>
              <a:t>5</a:t>
            </a:r>
            <a:endParaRPr sz="1500" b="1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57315" y="6225540"/>
            <a:ext cx="4702810" cy="1333500"/>
            <a:chOff x="5957315" y="6225540"/>
            <a:chExt cx="4702810" cy="1333500"/>
          </a:xfrm>
        </p:grpSpPr>
        <p:sp>
          <p:nvSpPr>
            <p:cNvPr id="7" name="object 7"/>
            <p:cNvSpPr/>
            <p:nvPr/>
          </p:nvSpPr>
          <p:spPr>
            <a:xfrm>
              <a:off x="8002523" y="6225540"/>
              <a:ext cx="2658110" cy="1333500"/>
            </a:xfrm>
            <a:custGeom>
              <a:avLst/>
              <a:gdLst/>
              <a:ahLst/>
              <a:cxnLst/>
              <a:rect l="l" t="t" r="r" b="b"/>
              <a:pathLst>
                <a:path w="2658109" h="1333500">
                  <a:moveTo>
                    <a:pt x="2536317" y="0"/>
                  </a:moveTo>
                  <a:lnTo>
                    <a:pt x="1845182" y="0"/>
                  </a:lnTo>
                  <a:lnTo>
                    <a:pt x="1821433" y="1650"/>
                  </a:lnTo>
                  <a:lnTo>
                    <a:pt x="1777746" y="13969"/>
                  </a:lnTo>
                  <a:lnTo>
                    <a:pt x="35432" y="1207261"/>
                  </a:lnTo>
                  <a:lnTo>
                    <a:pt x="10414" y="1231694"/>
                  </a:lnTo>
                  <a:lnTo>
                    <a:pt x="0" y="1258479"/>
                  </a:lnTo>
                  <a:lnTo>
                    <a:pt x="2921" y="1285386"/>
                  </a:lnTo>
                  <a:lnTo>
                    <a:pt x="17906" y="1310185"/>
                  </a:lnTo>
                  <a:lnTo>
                    <a:pt x="43560" y="1330656"/>
                  </a:lnTo>
                  <a:lnTo>
                    <a:pt x="50419" y="1333385"/>
                  </a:lnTo>
                  <a:lnTo>
                    <a:pt x="884047" y="1333385"/>
                  </a:lnTo>
                  <a:lnTo>
                    <a:pt x="898398" y="1325283"/>
                  </a:lnTo>
                  <a:lnTo>
                    <a:pt x="2622169" y="142405"/>
                  </a:lnTo>
                  <a:lnTo>
                    <a:pt x="2647315" y="117982"/>
                  </a:lnTo>
                  <a:lnTo>
                    <a:pt x="2657602" y="91185"/>
                  </a:lnTo>
                  <a:lnTo>
                    <a:pt x="2654680" y="64261"/>
                  </a:lnTo>
                  <a:lnTo>
                    <a:pt x="2639695" y="39496"/>
                  </a:lnTo>
                  <a:lnTo>
                    <a:pt x="2614168" y="19050"/>
                  </a:lnTo>
                  <a:lnTo>
                    <a:pt x="2579116" y="5079"/>
                  </a:lnTo>
                  <a:lnTo>
                    <a:pt x="253631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7315" y="6225540"/>
              <a:ext cx="3362325" cy="1333500"/>
            </a:xfrm>
            <a:custGeom>
              <a:avLst/>
              <a:gdLst/>
              <a:ahLst/>
              <a:cxnLst/>
              <a:rect l="l" t="t" r="r" b="b"/>
              <a:pathLst>
                <a:path w="3362325" h="1333500">
                  <a:moveTo>
                    <a:pt x="3245104" y="0"/>
                  </a:moveTo>
                  <a:lnTo>
                    <a:pt x="1998472" y="0"/>
                  </a:lnTo>
                  <a:lnTo>
                    <a:pt x="1951228" y="1650"/>
                  </a:lnTo>
                  <a:lnTo>
                    <a:pt x="1904873" y="6350"/>
                  </a:lnTo>
                  <a:lnTo>
                    <a:pt x="1859534" y="14223"/>
                  </a:lnTo>
                  <a:lnTo>
                    <a:pt x="1815718" y="25018"/>
                  </a:lnTo>
                  <a:lnTo>
                    <a:pt x="1773555" y="38607"/>
                  </a:lnTo>
                  <a:lnTo>
                    <a:pt x="1733423" y="55117"/>
                  </a:lnTo>
                  <a:lnTo>
                    <a:pt x="1695704" y="74294"/>
                  </a:lnTo>
                  <a:lnTo>
                    <a:pt x="1660779" y="96037"/>
                  </a:lnTo>
                  <a:lnTo>
                    <a:pt x="34036" y="1212621"/>
                  </a:lnTo>
                  <a:lnTo>
                    <a:pt x="0" y="1261913"/>
                  </a:lnTo>
                  <a:lnTo>
                    <a:pt x="2921" y="1287807"/>
                  </a:lnTo>
                  <a:lnTo>
                    <a:pt x="17272" y="1311673"/>
                  </a:lnTo>
                  <a:lnTo>
                    <a:pt x="41783" y="1331372"/>
                  </a:lnTo>
                  <a:lnTo>
                    <a:pt x="46862" y="1333385"/>
                  </a:lnTo>
                  <a:lnTo>
                    <a:pt x="1510918" y="1333385"/>
                  </a:lnTo>
                  <a:lnTo>
                    <a:pt x="1588262" y="1311062"/>
                  </a:lnTo>
                  <a:lnTo>
                    <a:pt x="1628393" y="1294596"/>
                  </a:lnTo>
                  <a:lnTo>
                    <a:pt x="1666113" y="1275424"/>
                  </a:lnTo>
                  <a:lnTo>
                    <a:pt x="1701164" y="1253636"/>
                  </a:lnTo>
                  <a:lnTo>
                    <a:pt x="3327781" y="137096"/>
                  </a:lnTo>
                  <a:lnTo>
                    <a:pt x="3361816" y="87795"/>
                  </a:lnTo>
                  <a:lnTo>
                    <a:pt x="3359023" y="61975"/>
                  </a:lnTo>
                  <a:lnTo>
                    <a:pt x="3344672" y="38100"/>
                  </a:lnTo>
                  <a:lnTo>
                    <a:pt x="3319907" y="18287"/>
                  </a:lnTo>
                  <a:lnTo>
                    <a:pt x="3286379" y="4952"/>
                  </a:lnTo>
                  <a:lnTo>
                    <a:pt x="32451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D1777E9E-43CF-9945-7522-196DD70AD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0611" y="1927860"/>
            <a:ext cx="952500" cy="1056005"/>
          </a:xfrm>
          <a:custGeom>
            <a:avLst/>
            <a:gdLst/>
            <a:ahLst/>
            <a:cxnLst/>
            <a:rect l="l" t="t" r="r" b="b"/>
            <a:pathLst>
              <a:path w="952500" h="1056005">
                <a:moveTo>
                  <a:pt x="899540" y="1056005"/>
                </a:moveTo>
                <a:lnTo>
                  <a:pt x="52450" y="1056005"/>
                </a:lnTo>
                <a:lnTo>
                  <a:pt x="32131" y="1052195"/>
                </a:lnTo>
                <a:lnTo>
                  <a:pt x="15367" y="1041908"/>
                </a:lnTo>
                <a:lnTo>
                  <a:pt x="4190" y="1026668"/>
                </a:lnTo>
                <a:lnTo>
                  <a:pt x="0" y="1007999"/>
                </a:lnTo>
                <a:lnTo>
                  <a:pt x="0" y="48006"/>
                </a:lnTo>
                <a:lnTo>
                  <a:pt x="4190" y="29337"/>
                </a:lnTo>
                <a:lnTo>
                  <a:pt x="15367" y="14097"/>
                </a:lnTo>
                <a:lnTo>
                  <a:pt x="32131" y="3810"/>
                </a:lnTo>
                <a:lnTo>
                  <a:pt x="52450" y="0"/>
                </a:lnTo>
                <a:lnTo>
                  <a:pt x="899540" y="0"/>
                </a:lnTo>
                <a:lnTo>
                  <a:pt x="919861" y="3810"/>
                </a:lnTo>
                <a:lnTo>
                  <a:pt x="936625" y="14097"/>
                </a:lnTo>
                <a:lnTo>
                  <a:pt x="947801" y="29337"/>
                </a:lnTo>
                <a:lnTo>
                  <a:pt x="951991" y="48006"/>
                </a:lnTo>
                <a:lnTo>
                  <a:pt x="951991" y="1007999"/>
                </a:lnTo>
                <a:lnTo>
                  <a:pt x="947801" y="1026668"/>
                </a:lnTo>
                <a:lnTo>
                  <a:pt x="936625" y="1041908"/>
                </a:lnTo>
                <a:lnTo>
                  <a:pt x="919861" y="1052195"/>
                </a:lnTo>
                <a:lnTo>
                  <a:pt x="899540" y="105600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1948" y="3046476"/>
            <a:ext cx="900430" cy="1061085"/>
          </a:xfrm>
          <a:custGeom>
            <a:avLst/>
            <a:gdLst/>
            <a:ahLst/>
            <a:cxnLst/>
            <a:rect l="l" t="t" r="r" b="b"/>
            <a:pathLst>
              <a:path w="900429" h="1061085">
                <a:moveTo>
                  <a:pt x="850900" y="1060703"/>
                </a:moveTo>
                <a:lnTo>
                  <a:pt x="49656" y="1060703"/>
                </a:lnTo>
                <a:lnTo>
                  <a:pt x="30352" y="1056893"/>
                </a:lnTo>
                <a:lnTo>
                  <a:pt x="14604" y="1046606"/>
                </a:lnTo>
                <a:lnTo>
                  <a:pt x="3937" y="1031239"/>
                </a:lnTo>
                <a:lnTo>
                  <a:pt x="0" y="1012570"/>
                </a:lnTo>
                <a:lnTo>
                  <a:pt x="0" y="48132"/>
                </a:lnTo>
                <a:lnTo>
                  <a:pt x="3937" y="29463"/>
                </a:lnTo>
                <a:lnTo>
                  <a:pt x="14604" y="14097"/>
                </a:lnTo>
                <a:lnTo>
                  <a:pt x="30352" y="3810"/>
                </a:lnTo>
                <a:lnTo>
                  <a:pt x="49656" y="0"/>
                </a:lnTo>
                <a:lnTo>
                  <a:pt x="850900" y="0"/>
                </a:lnTo>
                <a:lnTo>
                  <a:pt x="870076" y="3810"/>
                </a:lnTo>
                <a:lnTo>
                  <a:pt x="885825" y="14097"/>
                </a:lnTo>
                <a:lnTo>
                  <a:pt x="896492" y="29463"/>
                </a:lnTo>
                <a:lnTo>
                  <a:pt x="900429" y="48132"/>
                </a:lnTo>
                <a:lnTo>
                  <a:pt x="900429" y="1012570"/>
                </a:lnTo>
                <a:lnTo>
                  <a:pt x="896492" y="1031239"/>
                </a:lnTo>
                <a:lnTo>
                  <a:pt x="885825" y="1046606"/>
                </a:lnTo>
                <a:lnTo>
                  <a:pt x="870076" y="1056893"/>
                </a:lnTo>
                <a:lnTo>
                  <a:pt x="850900" y="106070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9567" y="4160520"/>
            <a:ext cx="918844" cy="1077595"/>
          </a:xfrm>
          <a:custGeom>
            <a:avLst/>
            <a:gdLst/>
            <a:ahLst/>
            <a:cxnLst/>
            <a:rect l="l" t="t" r="r" b="b"/>
            <a:pathLst>
              <a:path w="918845" h="1077595">
                <a:moveTo>
                  <a:pt x="868044" y="1077087"/>
                </a:moveTo>
                <a:lnTo>
                  <a:pt x="50673" y="1077087"/>
                </a:lnTo>
                <a:lnTo>
                  <a:pt x="30987" y="1073150"/>
                </a:lnTo>
                <a:lnTo>
                  <a:pt x="14858" y="1062736"/>
                </a:lnTo>
                <a:lnTo>
                  <a:pt x="3937" y="1047115"/>
                </a:lnTo>
                <a:lnTo>
                  <a:pt x="0" y="1028192"/>
                </a:lnTo>
                <a:lnTo>
                  <a:pt x="0" y="48895"/>
                </a:lnTo>
                <a:lnTo>
                  <a:pt x="3937" y="29972"/>
                </a:lnTo>
                <a:lnTo>
                  <a:pt x="14858" y="14350"/>
                </a:lnTo>
                <a:lnTo>
                  <a:pt x="30987" y="3810"/>
                </a:lnTo>
                <a:lnTo>
                  <a:pt x="50673" y="0"/>
                </a:lnTo>
                <a:lnTo>
                  <a:pt x="868044" y="0"/>
                </a:lnTo>
                <a:lnTo>
                  <a:pt x="887603" y="3810"/>
                </a:lnTo>
                <a:lnTo>
                  <a:pt x="903732" y="14350"/>
                </a:lnTo>
                <a:lnTo>
                  <a:pt x="914654" y="29972"/>
                </a:lnTo>
                <a:lnTo>
                  <a:pt x="918591" y="48895"/>
                </a:lnTo>
                <a:lnTo>
                  <a:pt x="918591" y="1028192"/>
                </a:lnTo>
                <a:lnTo>
                  <a:pt x="914654" y="1047115"/>
                </a:lnTo>
                <a:lnTo>
                  <a:pt x="903732" y="1062736"/>
                </a:lnTo>
                <a:lnTo>
                  <a:pt x="887603" y="1073150"/>
                </a:lnTo>
                <a:lnTo>
                  <a:pt x="868044" y="10770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2620" y="1900428"/>
            <a:ext cx="1039494" cy="3337560"/>
          </a:xfrm>
          <a:custGeom>
            <a:avLst/>
            <a:gdLst/>
            <a:ahLst/>
            <a:cxnLst/>
            <a:rect l="l" t="t" r="r" b="b"/>
            <a:pathLst>
              <a:path w="1039495" h="3337560">
                <a:moveTo>
                  <a:pt x="985265" y="1071117"/>
                </a:moveTo>
                <a:lnTo>
                  <a:pt x="53975" y="1071117"/>
                </a:lnTo>
                <a:lnTo>
                  <a:pt x="33019" y="1067053"/>
                </a:lnTo>
                <a:lnTo>
                  <a:pt x="15875" y="1056004"/>
                </a:lnTo>
                <a:lnTo>
                  <a:pt x="4317" y="1039622"/>
                </a:lnTo>
                <a:lnTo>
                  <a:pt x="0" y="1019555"/>
                </a:lnTo>
                <a:lnTo>
                  <a:pt x="0" y="51562"/>
                </a:lnTo>
                <a:lnTo>
                  <a:pt x="4317" y="31496"/>
                </a:lnTo>
                <a:lnTo>
                  <a:pt x="15875" y="15112"/>
                </a:lnTo>
                <a:lnTo>
                  <a:pt x="33019" y="4063"/>
                </a:lnTo>
                <a:lnTo>
                  <a:pt x="53975" y="0"/>
                </a:lnTo>
                <a:lnTo>
                  <a:pt x="985265" y="0"/>
                </a:lnTo>
                <a:lnTo>
                  <a:pt x="1006221" y="4063"/>
                </a:lnTo>
                <a:lnTo>
                  <a:pt x="1023493" y="15112"/>
                </a:lnTo>
                <a:lnTo>
                  <a:pt x="1035050" y="31496"/>
                </a:lnTo>
                <a:lnTo>
                  <a:pt x="1039368" y="51562"/>
                </a:lnTo>
                <a:lnTo>
                  <a:pt x="1039368" y="1019555"/>
                </a:lnTo>
                <a:lnTo>
                  <a:pt x="1035050" y="1039622"/>
                </a:lnTo>
                <a:lnTo>
                  <a:pt x="1023493" y="1056004"/>
                </a:lnTo>
                <a:lnTo>
                  <a:pt x="1006221" y="1067053"/>
                </a:lnTo>
                <a:lnTo>
                  <a:pt x="985265" y="1071117"/>
                </a:lnTo>
                <a:close/>
              </a:path>
              <a:path w="1039495" h="3337560">
                <a:moveTo>
                  <a:pt x="970279" y="2214117"/>
                </a:moveTo>
                <a:lnTo>
                  <a:pt x="69087" y="2214117"/>
                </a:lnTo>
                <a:lnTo>
                  <a:pt x="48767" y="2209927"/>
                </a:lnTo>
                <a:lnTo>
                  <a:pt x="32130" y="2198624"/>
                </a:lnTo>
                <a:lnTo>
                  <a:pt x="20827" y="2181860"/>
                </a:lnTo>
                <a:lnTo>
                  <a:pt x="16763" y="2161413"/>
                </a:lnTo>
                <a:lnTo>
                  <a:pt x="16763" y="1171321"/>
                </a:lnTo>
                <a:lnTo>
                  <a:pt x="20827" y="1150874"/>
                </a:lnTo>
                <a:lnTo>
                  <a:pt x="32130" y="1134110"/>
                </a:lnTo>
                <a:lnTo>
                  <a:pt x="48767" y="1122806"/>
                </a:lnTo>
                <a:lnTo>
                  <a:pt x="69087" y="1118615"/>
                </a:lnTo>
                <a:lnTo>
                  <a:pt x="970279" y="1118615"/>
                </a:lnTo>
                <a:lnTo>
                  <a:pt x="990600" y="1122806"/>
                </a:lnTo>
                <a:lnTo>
                  <a:pt x="1007236" y="1134110"/>
                </a:lnTo>
                <a:lnTo>
                  <a:pt x="1018412" y="1150874"/>
                </a:lnTo>
                <a:lnTo>
                  <a:pt x="1022603" y="1171321"/>
                </a:lnTo>
                <a:lnTo>
                  <a:pt x="1022603" y="2161413"/>
                </a:lnTo>
                <a:lnTo>
                  <a:pt x="1018412" y="2181860"/>
                </a:lnTo>
                <a:lnTo>
                  <a:pt x="1007236" y="2198624"/>
                </a:lnTo>
                <a:lnTo>
                  <a:pt x="990600" y="2209927"/>
                </a:lnTo>
                <a:lnTo>
                  <a:pt x="970279" y="2214117"/>
                </a:lnTo>
                <a:close/>
              </a:path>
              <a:path w="1039495" h="3337560">
                <a:moveTo>
                  <a:pt x="986154" y="3337305"/>
                </a:moveTo>
                <a:lnTo>
                  <a:pt x="69976" y="3337305"/>
                </a:lnTo>
                <a:lnTo>
                  <a:pt x="49275" y="3333242"/>
                </a:lnTo>
                <a:lnTo>
                  <a:pt x="32384" y="3322066"/>
                </a:lnTo>
                <a:lnTo>
                  <a:pt x="20954" y="3305555"/>
                </a:lnTo>
                <a:lnTo>
                  <a:pt x="16763" y="3285490"/>
                </a:lnTo>
                <a:lnTo>
                  <a:pt x="16763" y="2313431"/>
                </a:lnTo>
                <a:lnTo>
                  <a:pt x="20954" y="2293239"/>
                </a:lnTo>
                <a:lnTo>
                  <a:pt x="32384" y="2276855"/>
                </a:lnTo>
                <a:lnTo>
                  <a:pt x="49275" y="2265679"/>
                </a:lnTo>
                <a:lnTo>
                  <a:pt x="69976" y="2261616"/>
                </a:lnTo>
                <a:lnTo>
                  <a:pt x="986154" y="2261616"/>
                </a:lnTo>
                <a:lnTo>
                  <a:pt x="1006855" y="2265679"/>
                </a:lnTo>
                <a:lnTo>
                  <a:pt x="1023747" y="2276855"/>
                </a:lnTo>
                <a:lnTo>
                  <a:pt x="1035176" y="2293239"/>
                </a:lnTo>
                <a:lnTo>
                  <a:pt x="1039368" y="2313431"/>
                </a:lnTo>
                <a:lnTo>
                  <a:pt x="1039368" y="3285490"/>
                </a:lnTo>
                <a:lnTo>
                  <a:pt x="1035176" y="3305555"/>
                </a:lnTo>
                <a:lnTo>
                  <a:pt x="1023747" y="3322066"/>
                </a:lnTo>
                <a:lnTo>
                  <a:pt x="1006855" y="3333242"/>
                </a:lnTo>
                <a:lnTo>
                  <a:pt x="986154" y="333730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0088" y="1892808"/>
            <a:ext cx="3719829" cy="3345179"/>
          </a:xfrm>
          <a:custGeom>
            <a:avLst/>
            <a:gdLst/>
            <a:ahLst/>
            <a:cxnLst/>
            <a:rect l="l" t="t" r="r" b="b"/>
            <a:pathLst>
              <a:path w="3719829" h="3345179">
                <a:moveTo>
                  <a:pt x="1081023" y="1084834"/>
                </a:moveTo>
                <a:lnTo>
                  <a:pt x="70992" y="1084834"/>
                </a:lnTo>
                <a:lnTo>
                  <a:pt x="48767" y="1080643"/>
                </a:lnTo>
                <a:lnTo>
                  <a:pt x="30479" y="1069213"/>
                </a:lnTo>
                <a:lnTo>
                  <a:pt x="18287" y="1052449"/>
                </a:lnTo>
                <a:lnTo>
                  <a:pt x="13715" y="1031875"/>
                </a:lnTo>
                <a:lnTo>
                  <a:pt x="13715" y="60579"/>
                </a:lnTo>
                <a:lnTo>
                  <a:pt x="18287" y="40005"/>
                </a:lnTo>
                <a:lnTo>
                  <a:pt x="30479" y="23241"/>
                </a:lnTo>
                <a:lnTo>
                  <a:pt x="48767" y="11811"/>
                </a:lnTo>
                <a:lnTo>
                  <a:pt x="70992" y="7620"/>
                </a:lnTo>
                <a:lnTo>
                  <a:pt x="1081023" y="7620"/>
                </a:lnTo>
                <a:lnTo>
                  <a:pt x="1103248" y="11811"/>
                </a:lnTo>
                <a:lnTo>
                  <a:pt x="1121536" y="23241"/>
                </a:lnTo>
                <a:lnTo>
                  <a:pt x="1133728" y="40005"/>
                </a:lnTo>
                <a:lnTo>
                  <a:pt x="1138301" y="60579"/>
                </a:lnTo>
                <a:lnTo>
                  <a:pt x="1138301" y="1031875"/>
                </a:lnTo>
                <a:lnTo>
                  <a:pt x="1133728" y="1052449"/>
                </a:lnTo>
                <a:lnTo>
                  <a:pt x="1121536" y="1069213"/>
                </a:lnTo>
                <a:lnTo>
                  <a:pt x="1103248" y="1080643"/>
                </a:lnTo>
                <a:lnTo>
                  <a:pt x="1081023" y="1084834"/>
                </a:lnTo>
                <a:close/>
              </a:path>
              <a:path w="3719829" h="3345179">
                <a:moveTo>
                  <a:pt x="1080388" y="2221738"/>
                </a:moveTo>
                <a:lnTo>
                  <a:pt x="57911" y="2221738"/>
                </a:lnTo>
                <a:lnTo>
                  <a:pt x="35432" y="2217420"/>
                </a:lnTo>
                <a:lnTo>
                  <a:pt x="17017" y="2205736"/>
                </a:lnTo>
                <a:lnTo>
                  <a:pt x="4571" y="2188464"/>
                </a:lnTo>
                <a:lnTo>
                  <a:pt x="0" y="2167382"/>
                </a:lnTo>
                <a:lnTo>
                  <a:pt x="0" y="1171448"/>
                </a:lnTo>
                <a:lnTo>
                  <a:pt x="4571" y="1150366"/>
                </a:lnTo>
                <a:lnTo>
                  <a:pt x="17017" y="1133094"/>
                </a:lnTo>
                <a:lnTo>
                  <a:pt x="35432" y="1121410"/>
                </a:lnTo>
                <a:lnTo>
                  <a:pt x="57911" y="1117092"/>
                </a:lnTo>
                <a:lnTo>
                  <a:pt x="1080388" y="1117092"/>
                </a:lnTo>
                <a:lnTo>
                  <a:pt x="1102867" y="1121410"/>
                </a:lnTo>
                <a:lnTo>
                  <a:pt x="1121282" y="1133094"/>
                </a:lnTo>
                <a:lnTo>
                  <a:pt x="1133728" y="1150366"/>
                </a:lnTo>
                <a:lnTo>
                  <a:pt x="1138301" y="1171448"/>
                </a:lnTo>
                <a:lnTo>
                  <a:pt x="1138301" y="2167382"/>
                </a:lnTo>
                <a:lnTo>
                  <a:pt x="1133728" y="2188464"/>
                </a:lnTo>
                <a:lnTo>
                  <a:pt x="1121282" y="2205736"/>
                </a:lnTo>
                <a:lnTo>
                  <a:pt x="1102867" y="2217420"/>
                </a:lnTo>
                <a:lnTo>
                  <a:pt x="1080388" y="2221738"/>
                </a:lnTo>
                <a:close/>
              </a:path>
              <a:path w="3719829" h="3345179">
                <a:moveTo>
                  <a:pt x="1095247" y="3341878"/>
                </a:moveTo>
                <a:lnTo>
                  <a:pt x="67436" y="3341878"/>
                </a:lnTo>
                <a:lnTo>
                  <a:pt x="44830" y="3337560"/>
                </a:lnTo>
                <a:lnTo>
                  <a:pt x="26288" y="3326003"/>
                </a:lnTo>
                <a:lnTo>
                  <a:pt x="13715" y="3308731"/>
                </a:lnTo>
                <a:lnTo>
                  <a:pt x="9143" y="3287649"/>
                </a:lnTo>
                <a:lnTo>
                  <a:pt x="9143" y="2294509"/>
                </a:lnTo>
                <a:lnTo>
                  <a:pt x="13715" y="2273427"/>
                </a:lnTo>
                <a:lnTo>
                  <a:pt x="26288" y="2256155"/>
                </a:lnTo>
                <a:lnTo>
                  <a:pt x="44830" y="2244598"/>
                </a:lnTo>
                <a:lnTo>
                  <a:pt x="67436" y="2240280"/>
                </a:lnTo>
                <a:lnTo>
                  <a:pt x="1095247" y="2240280"/>
                </a:lnTo>
                <a:lnTo>
                  <a:pt x="1117853" y="2244598"/>
                </a:lnTo>
                <a:lnTo>
                  <a:pt x="1136395" y="2256155"/>
                </a:lnTo>
                <a:lnTo>
                  <a:pt x="1148968" y="2273427"/>
                </a:lnTo>
                <a:lnTo>
                  <a:pt x="1153540" y="2294509"/>
                </a:lnTo>
                <a:lnTo>
                  <a:pt x="1153540" y="3287649"/>
                </a:lnTo>
                <a:lnTo>
                  <a:pt x="1148968" y="3308731"/>
                </a:lnTo>
                <a:lnTo>
                  <a:pt x="1136395" y="3326003"/>
                </a:lnTo>
                <a:lnTo>
                  <a:pt x="1117853" y="3337560"/>
                </a:lnTo>
                <a:lnTo>
                  <a:pt x="1095247" y="3341878"/>
                </a:lnTo>
                <a:close/>
              </a:path>
              <a:path w="3719829" h="3345179">
                <a:moveTo>
                  <a:pt x="3627628" y="1084834"/>
                </a:moveTo>
                <a:lnTo>
                  <a:pt x="1273047" y="1084834"/>
                </a:lnTo>
                <a:lnTo>
                  <a:pt x="1240789" y="1078357"/>
                </a:lnTo>
                <a:lnTo>
                  <a:pt x="1214501" y="1060577"/>
                </a:lnTo>
                <a:lnTo>
                  <a:pt x="1196593" y="1034288"/>
                </a:lnTo>
                <a:lnTo>
                  <a:pt x="1190116" y="1002157"/>
                </a:lnTo>
                <a:lnTo>
                  <a:pt x="1190116" y="82676"/>
                </a:lnTo>
                <a:lnTo>
                  <a:pt x="1196593" y="50546"/>
                </a:lnTo>
                <a:lnTo>
                  <a:pt x="1214501" y="24257"/>
                </a:lnTo>
                <a:lnTo>
                  <a:pt x="1240789" y="6476"/>
                </a:lnTo>
                <a:lnTo>
                  <a:pt x="1273047" y="0"/>
                </a:lnTo>
                <a:lnTo>
                  <a:pt x="3627628" y="0"/>
                </a:lnTo>
                <a:lnTo>
                  <a:pt x="3659885" y="6476"/>
                </a:lnTo>
                <a:lnTo>
                  <a:pt x="3686175" y="24257"/>
                </a:lnTo>
                <a:lnTo>
                  <a:pt x="3703954" y="50546"/>
                </a:lnTo>
                <a:lnTo>
                  <a:pt x="3710558" y="82676"/>
                </a:lnTo>
                <a:lnTo>
                  <a:pt x="3710558" y="1002157"/>
                </a:lnTo>
                <a:lnTo>
                  <a:pt x="3703954" y="1034288"/>
                </a:lnTo>
                <a:lnTo>
                  <a:pt x="3686175" y="1060577"/>
                </a:lnTo>
                <a:lnTo>
                  <a:pt x="3659885" y="1078357"/>
                </a:lnTo>
                <a:lnTo>
                  <a:pt x="3627628" y="1084834"/>
                </a:lnTo>
                <a:close/>
              </a:path>
              <a:path w="3719829" h="3345179">
                <a:moveTo>
                  <a:pt x="3631818" y="2221738"/>
                </a:moveTo>
                <a:lnTo>
                  <a:pt x="1267205" y="2221738"/>
                </a:lnTo>
                <a:lnTo>
                  <a:pt x="1234947" y="2215134"/>
                </a:lnTo>
                <a:lnTo>
                  <a:pt x="1208531" y="2197100"/>
                </a:lnTo>
                <a:lnTo>
                  <a:pt x="1190625" y="2170430"/>
                </a:lnTo>
                <a:lnTo>
                  <a:pt x="1184020" y="2137791"/>
                </a:lnTo>
                <a:lnTo>
                  <a:pt x="1184020" y="1204087"/>
                </a:lnTo>
                <a:lnTo>
                  <a:pt x="1190625" y="1171448"/>
                </a:lnTo>
                <a:lnTo>
                  <a:pt x="1208531" y="1144778"/>
                </a:lnTo>
                <a:lnTo>
                  <a:pt x="1234947" y="1126744"/>
                </a:lnTo>
                <a:lnTo>
                  <a:pt x="1267205" y="1120140"/>
                </a:lnTo>
                <a:lnTo>
                  <a:pt x="3631818" y="1120140"/>
                </a:lnTo>
                <a:lnTo>
                  <a:pt x="3664204" y="1126744"/>
                </a:lnTo>
                <a:lnTo>
                  <a:pt x="3690619" y="1144778"/>
                </a:lnTo>
                <a:lnTo>
                  <a:pt x="3708527" y="1171448"/>
                </a:lnTo>
                <a:lnTo>
                  <a:pt x="3715130" y="1204087"/>
                </a:lnTo>
                <a:lnTo>
                  <a:pt x="3715130" y="2137791"/>
                </a:lnTo>
                <a:lnTo>
                  <a:pt x="3708527" y="2170430"/>
                </a:lnTo>
                <a:lnTo>
                  <a:pt x="3690619" y="2197100"/>
                </a:lnTo>
                <a:lnTo>
                  <a:pt x="3664204" y="2215134"/>
                </a:lnTo>
                <a:lnTo>
                  <a:pt x="3631818" y="2221738"/>
                </a:lnTo>
                <a:close/>
              </a:path>
              <a:path w="3719829" h="3345179">
                <a:moveTo>
                  <a:pt x="3636771" y="3344926"/>
                </a:moveTo>
                <a:lnTo>
                  <a:pt x="1280667" y="3344926"/>
                </a:lnTo>
                <a:lnTo>
                  <a:pt x="1248409" y="3338322"/>
                </a:lnTo>
                <a:lnTo>
                  <a:pt x="1222120" y="3320669"/>
                </a:lnTo>
                <a:lnTo>
                  <a:pt x="1204340" y="3294253"/>
                </a:lnTo>
                <a:lnTo>
                  <a:pt x="1197736" y="3262122"/>
                </a:lnTo>
                <a:lnTo>
                  <a:pt x="1197736" y="2341245"/>
                </a:lnTo>
                <a:lnTo>
                  <a:pt x="1204340" y="2309114"/>
                </a:lnTo>
                <a:lnTo>
                  <a:pt x="1222120" y="2282825"/>
                </a:lnTo>
                <a:lnTo>
                  <a:pt x="1248409" y="2265045"/>
                </a:lnTo>
                <a:lnTo>
                  <a:pt x="1280667" y="2258568"/>
                </a:lnTo>
                <a:lnTo>
                  <a:pt x="3636771" y="2258568"/>
                </a:lnTo>
                <a:lnTo>
                  <a:pt x="3668903" y="2265045"/>
                </a:lnTo>
                <a:lnTo>
                  <a:pt x="3695318" y="2282825"/>
                </a:lnTo>
                <a:lnTo>
                  <a:pt x="3713098" y="2309114"/>
                </a:lnTo>
                <a:lnTo>
                  <a:pt x="3719703" y="2341245"/>
                </a:lnTo>
                <a:lnTo>
                  <a:pt x="3719703" y="3262122"/>
                </a:lnTo>
                <a:lnTo>
                  <a:pt x="3713098" y="3294253"/>
                </a:lnTo>
                <a:lnTo>
                  <a:pt x="3695318" y="3320669"/>
                </a:lnTo>
                <a:lnTo>
                  <a:pt x="3668903" y="3338322"/>
                </a:lnTo>
                <a:lnTo>
                  <a:pt x="3636771" y="334492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4259" y="1915668"/>
            <a:ext cx="2080260" cy="3322320"/>
          </a:xfrm>
          <a:custGeom>
            <a:avLst/>
            <a:gdLst/>
            <a:ahLst/>
            <a:cxnLst/>
            <a:rect l="l" t="t" r="r" b="b"/>
            <a:pathLst>
              <a:path w="2080260" h="3322320">
                <a:moveTo>
                  <a:pt x="1970404" y="1055877"/>
                </a:moveTo>
                <a:lnTo>
                  <a:pt x="74549" y="1055877"/>
                </a:lnTo>
                <a:lnTo>
                  <a:pt x="45592" y="1050163"/>
                </a:lnTo>
                <a:lnTo>
                  <a:pt x="21970" y="1034541"/>
                </a:lnTo>
                <a:lnTo>
                  <a:pt x="5841" y="1011555"/>
                </a:lnTo>
                <a:lnTo>
                  <a:pt x="0" y="983361"/>
                </a:lnTo>
                <a:lnTo>
                  <a:pt x="0" y="72516"/>
                </a:lnTo>
                <a:lnTo>
                  <a:pt x="5841" y="44323"/>
                </a:lnTo>
                <a:lnTo>
                  <a:pt x="21970" y="21336"/>
                </a:lnTo>
                <a:lnTo>
                  <a:pt x="45592" y="5714"/>
                </a:lnTo>
                <a:lnTo>
                  <a:pt x="74549" y="0"/>
                </a:lnTo>
                <a:lnTo>
                  <a:pt x="1970404" y="0"/>
                </a:lnTo>
                <a:lnTo>
                  <a:pt x="1999361" y="5714"/>
                </a:lnTo>
                <a:lnTo>
                  <a:pt x="2022982" y="21336"/>
                </a:lnTo>
                <a:lnTo>
                  <a:pt x="2039112" y="44323"/>
                </a:lnTo>
                <a:lnTo>
                  <a:pt x="2044953" y="72516"/>
                </a:lnTo>
                <a:lnTo>
                  <a:pt x="2044953" y="983361"/>
                </a:lnTo>
                <a:lnTo>
                  <a:pt x="2039112" y="1011555"/>
                </a:lnTo>
                <a:lnTo>
                  <a:pt x="2022982" y="1034541"/>
                </a:lnTo>
                <a:lnTo>
                  <a:pt x="1999361" y="1050163"/>
                </a:lnTo>
                <a:lnTo>
                  <a:pt x="1970404" y="1055877"/>
                </a:lnTo>
                <a:close/>
              </a:path>
              <a:path w="2080260" h="3322320">
                <a:moveTo>
                  <a:pt x="2004694" y="2198878"/>
                </a:moveTo>
                <a:lnTo>
                  <a:pt x="90550" y="2198878"/>
                </a:lnTo>
                <a:lnTo>
                  <a:pt x="61340" y="2192909"/>
                </a:lnTo>
                <a:lnTo>
                  <a:pt x="37337" y="2176780"/>
                </a:lnTo>
                <a:lnTo>
                  <a:pt x="21209" y="2152904"/>
                </a:lnTo>
                <a:lnTo>
                  <a:pt x="15239" y="2123694"/>
                </a:lnTo>
                <a:lnTo>
                  <a:pt x="15239" y="1178560"/>
                </a:lnTo>
                <a:lnTo>
                  <a:pt x="21209" y="1149350"/>
                </a:lnTo>
                <a:lnTo>
                  <a:pt x="37337" y="1125474"/>
                </a:lnTo>
                <a:lnTo>
                  <a:pt x="61340" y="1109345"/>
                </a:lnTo>
                <a:lnTo>
                  <a:pt x="90550" y="1103376"/>
                </a:lnTo>
                <a:lnTo>
                  <a:pt x="2004694" y="1103376"/>
                </a:lnTo>
                <a:lnTo>
                  <a:pt x="2033904" y="1109345"/>
                </a:lnTo>
                <a:lnTo>
                  <a:pt x="2057907" y="1125474"/>
                </a:lnTo>
                <a:lnTo>
                  <a:pt x="2074037" y="1149350"/>
                </a:lnTo>
                <a:lnTo>
                  <a:pt x="2080005" y="1178560"/>
                </a:lnTo>
                <a:lnTo>
                  <a:pt x="2080005" y="2123694"/>
                </a:lnTo>
                <a:lnTo>
                  <a:pt x="2074037" y="2152904"/>
                </a:lnTo>
                <a:lnTo>
                  <a:pt x="2057907" y="2176780"/>
                </a:lnTo>
                <a:lnTo>
                  <a:pt x="2033904" y="2192909"/>
                </a:lnTo>
                <a:lnTo>
                  <a:pt x="2004694" y="2198878"/>
                </a:lnTo>
                <a:close/>
              </a:path>
              <a:path w="2080260" h="3322320">
                <a:moveTo>
                  <a:pt x="2004694" y="3322066"/>
                </a:moveTo>
                <a:lnTo>
                  <a:pt x="90550" y="3322066"/>
                </a:lnTo>
                <a:lnTo>
                  <a:pt x="61340" y="3316224"/>
                </a:lnTo>
                <a:lnTo>
                  <a:pt x="37337" y="3300349"/>
                </a:lnTo>
                <a:lnTo>
                  <a:pt x="21209" y="3276854"/>
                </a:lnTo>
                <a:lnTo>
                  <a:pt x="15239" y="3248152"/>
                </a:lnTo>
                <a:lnTo>
                  <a:pt x="15239" y="2320163"/>
                </a:lnTo>
                <a:lnTo>
                  <a:pt x="21209" y="2291588"/>
                </a:lnTo>
                <a:lnTo>
                  <a:pt x="37337" y="2268093"/>
                </a:lnTo>
                <a:lnTo>
                  <a:pt x="61340" y="2252218"/>
                </a:lnTo>
                <a:lnTo>
                  <a:pt x="90550" y="2246376"/>
                </a:lnTo>
                <a:lnTo>
                  <a:pt x="2004694" y="2246376"/>
                </a:lnTo>
                <a:lnTo>
                  <a:pt x="2033904" y="2252218"/>
                </a:lnTo>
                <a:lnTo>
                  <a:pt x="2057907" y="2268093"/>
                </a:lnTo>
                <a:lnTo>
                  <a:pt x="2074037" y="2291588"/>
                </a:lnTo>
                <a:lnTo>
                  <a:pt x="2080005" y="2320163"/>
                </a:lnTo>
                <a:lnTo>
                  <a:pt x="2080005" y="3248152"/>
                </a:lnTo>
                <a:lnTo>
                  <a:pt x="2074037" y="3276854"/>
                </a:lnTo>
                <a:lnTo>
                  <a:pt x="2057907" y="3300349"/>
                </a:lnTo>
                <a:lnTo>
                  <a:pt x="2033904" y="3316224"/>
                </a:lnTo>
                <a:lnTo>
                  <a:pt x="2004694" y="33220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9915" y="1290828"/>
            <a:ext cx="2514600" cy="429895"/>
            <a:chOff x="89915" y="1290828"/>
            <a:chExt cx="2514600" cy="429895"/>
          </a:xfrm>
        </p:grpSpPr>
        <p:sp>
          <p:nvSpPr>
            <p:cNvPr id="9" name="object 9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0224" y="1290828"/>
              <a:ext cx="1397635" cy="402590"/>
            </a:xfrm>
            <a:custGeom>
              <a:avLst/>
              <a:gdLst/>
              <a:ahLst/>
              <a:cxnLst/>
              <a:rect l="l" t="t" r="r" b="b"/>
              <a:pathLst>
                <a:path w="1397635" h="402589">
                  <a:moveTo>
                    <a:pt x="137515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944752" y="402336"/>
                  </a:lnTo>
                  <a:lnTo>
                    <a:pt x="979296" y="399034"/>
                  </a:lnTo>
                  <a:lnTo>
                    <a:pt x="1042543" y="373379"/>
                  </a:lnTo>
                  <a:lnTo>
                    <a:pt x="1390903" y="37337"/>
                  </a:lnTo>
                  <a:lnTo>
                    <a:pt x="1397253" y="25653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29043" y="1290828"/>
            <a:ext cx="1130935" cy="429895"/>
            <a:chOff x="6829043" y="1290828"/>
            <a:chExt cx="1130935" cy="429895"/>
          </a:xfrm>
        </p:grpSpPr>
        <p:sp>
          <p:nvSpPr>
            <p:cNvPr id="23" name="object 23"/>
            <p:cNvSpPr/>
            <p:nvPr/>
          </p:nvSpPr>
          <p:spPr>
            <a:xfrm>
              <a:off x="6829043" y="1290828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5" y="400558"/>
                  </a:lnTo>
                  <a:lnTo>
                    <a:pt x="513079" y="397255"/>
                  </a:lnTo>
                  <a:lnTo>
                    <a:pt x="576326" y="371728"/>
                  </a:lnTo>
                  <a:lnTo>
                    <a:pt x="924686" y="37211"/>
                  </a:lnTo>
                  <a:lnTo>
                    <a:pt x="930909" y="25526"/>
                  </a:lnTo>
                  <a:lnTo>
                    <a:pt x="929512" y="13462"/>
                  </a:lnTo>
                  <a:lnTo>
                    <a:pt x="921638" y="3937"/>
                  </a:lnTo>
                  <a:lnTo>
                    <a:pt x="90881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470647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96227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02903" y="1280668"/>
            <a:ext cx="2573020" cy="440690"/>
            <a:chOff x="7967471" y="1280160"/>
            <a:chExt cx="2573020" cy="440690"/>
          </a:xfrm>
        </p:grpSpPr>
        <p:sp>
          <p:nvSpPr>
            <p:cNvPr id="32" name="object 32"/>
            <p:cNvSpPr/>
            <p:nvPr/>
          </p:nvSpPr>
          <p:spPr>
            <a:xfrm>
              <a:off x="7967471" y="1280160"/>
              <a:ext cx="2374265" cy="402590"/>
            </a:xfrm>
            <a:custGeom>
              <a:avLst/>
              <a:gdLst/>
              <a:ahLst/>
              <a:cxnLst/>
              <a:rect l="l" t="t" r="r" b="b"/>
              <a:pathLst>
                <a:path w="2374265" h="402589">
                  <a:moveTo>
                    <a:pt x="235178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921636" y="402336"/>
                  </a:lnTo>
                  <a:lnTo>
                    <a:pt x="1956180" y="399034"/>
                  </a:lnTo>
                  <a:lnTo>
                    <a:pt x="2019427" y="373380"/>
                  </a:lnTo>
                  <a:lnTo>
                    <a:pt x="2367660" y="37338"/>
                  </a:lnTo>
                  <a:lnTo>
                    <a:pt x="2373883" y="25654"/>
                  </a:lnTo>
                  <a:lnTo>
                    <a:pt x="2372486" y="13462"/>
                  </a:lnTo>
                  <a:lnTo>
                    <a:pt x="2364612" y="3937"/>
                  </a:lnTo>
                  <a:lnTo>
                    <a:pt x="235178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12719" y="717550"/>
            <a:ext cx="619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SERVIÇOS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BENEFÍCIOS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SÓCIOASSISTENCIAIS: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4968" y="1909572"/>
            <a:ext cx="852169" cy="1069975"/>
          </a:xfrm>
          <a:custGeom>
            <a:avLst/>
            <a:gdLst/>
            <a:ahLst/>
            <a:cxnLst/>
            <a:rect l="l" t="t" r="r" b="b"/>
            <a:pathLst>
              <a:path w="852169" h="1069975">
                <a:moveTo>
                  <a:pt x="804887" y="1069467"/>
                </a:moveTo>
                <a:lnTo>
                  <a:pt x="46951" y="1069467"/>
                </a:lnTo>
                <a:lnTo>
                  <a:pt x="28714" y="1065657"/>
                </a:lnTo>
                <a:lnTo>
                  <a:pt x="13779" y="1055243"/>
                </a:lnTo>
                <a:lnTo>
                  <a:pt x="3695" y="1039749"/>
                </a:lnTo>
                <a:lnTo>
                  <a:pt x="0" y="1020826"/>
                </a:lnTo>
                <a:lnTo>
                  <a:pt x="0" y="48641"/>
                </a:lnTo>
                <a:lnTo>
                  <a:pt x="3695" y="29718"/>
                </a:lnTo>
                <a:lnTo>
                  <a:pt x="13779" y="14224"/>
                </a:lnTo>
                <a:lnTo>
                  <a:pt x="28714" y="3810"/>
                </a:lnTo>
                <a:lnTo>
                  <a:pt x="46951" y="0"/>
                </a:lnTo>
                <a:lnTo>
                  <a:pt x="804887" y="0"/>
                </a:lnTo>
                <a:lnTo>
                  <a:pt x="823125" y="3810"/>
                </a:lnTo>
                <a:lnTo>
                  <a:pt x="838047" y="14224"/>
                </a:lnTo>
                <a:lnTo>
                  <a:pt x="848144" y="29718"/>
                </a:lnTo>
                <a:lnTo>
                  <a:pt x="851839" y="48641"/>
                </a:lnTo>
                <a:lnTo>
                  <a:pt x="851839" y="1020826"/>
                </a:lnTo>
                <a:lnTo>
                  <a:pt x="848144" y="1039749"/>
                </a:lnTo>
                <a:lnTo>
                  <a:pt x="838047" y="1055243"/>
                </a:lnTo>
                <a:lnTo>
                  <a:pt x="823125" y="1065657"/>
                </a:lnTo>
                <a:lnTo>
                  <a:pt x="804887" y="106946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300" y="3038856"/>
            <a:ext cx="886460" cy="1071245"/>
          </a:xfrm>
          <a:custGeom>
            <a:avLst/>
            <a:gdLst/>
            <a:ahLst/>
            <a:cxnLst/>
            <a:rect l="l" t="t" r="r" b="b"/>
            <a:pathLst>
              <a:path w="886460" h="1071245">
                <a:moveTo>
                  <a:pt x="837526" y="1071245"/>
                </a:moveTo>
                <a:lnTo>
                  <a:pt x="48844" y="1071245"/>
                </a:lnTo>
                <a:lnTo>
                  <a:pt x="29883" y="1067435"/>
                </a:lnTo>
                <a:lnTo>
                  <a:pt x="14351" y="1056894"/>
                </a:lnTo>
                <a:lnTo>
                  <a:pt x="3853" y="1041526"/>
                </a:lnTo>
                <a:lnTo>
                  <a:pt x="0" y="1022603"/>
                </a:lnTo>
                <a:lnTo>
                  <a:pt x="0" y="48640"/>
                </a:lnTo>
                <a:lnTo>
                  <a:pt x="3853" y="29718"/>
                </a:lnTo>
                <a:lnTo>
                  <a:pt x="14351" y="14350"/>
                </a:lnTo>
                <a:lnTo>
                  <a:pt x="29883" y="381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3810"/>
                </a:lnTo>
                <a:lnTo>
                  <a:pt x="872020" y="14350"/>
                </a:lnTo>
                <a:lnTo>
                  <a:pt x="882510" y="29718"/>
                </a:lnTo>
                <a:lnTo>
                  <a:pt x="886371" y="48640"/>
                </a:lnTo>
                <a:lnTo>
                  <a:pt x="886371" y="1022603"/>
                </a:lnTo>
                <a:lnTo>
                  <a:pt x="882510" y="1041526"/>
                </a:lnTo>
                <a:lnTo>
                  <a:pt x="872020" y="1056894"/>
                </a:lnTo>
                <a:lnTo>
                  <a:pt x="856488" y="1067435"/>
                </a:lnTo>
                <a:lnTo>
                  <a:pt x="837526" y="10712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252" y="3038856"/>
            <a:ext cx="3453129" cy="4396740"/>
          </a:xfrm>
          <a:custGeom>
            <a:avLst/>
            <a:gdLst/>
            <a:ahLst/>
            <a:cxnLst/>
            <a:rect l="l" t="t" r="r" b="b"/>
            <a:pathLst>
              <a:path w="3453129" h="4396740">
                <a:moveTo>
                  <a:pt x="832027" y="2198878"/>
                </a:moveTo>
                <a:lnTo>
                  <a:pt x="49961" y="2198878"/>
                </a:lnTo>
                <a:lnTo>
                  <a:pt x="31153" y="2194941"/>
                </a:lnTo>
                <a:lnTo>
                  <a:pt x="15748" y="2184527"/>
                </a:lnTo>
                <a:lnTo>
                  <a:pt x="5345" y="2168906"/>
                </a:lnTo>
                <a:lnTo>
                  <a:pt x="1524" y="2149983"/>
                </a:lnTo>
                <a:lnTo>
                  <a:pt x="1524" y="1170559"/>
                </a:lnTo>
                <a:lnTo>
                  <a:pt x="5345" y="1151636"/>
                </a:lnTo>
                <a:lnTo>
                  <a:pt x="15748" y="1136014"/>
                </a:lnTo>
                <a:lnTo>
                  <a:pt x="31153" y="1125474"/>
                </a:lnTo>
                <a:lnTo>
                  <a:pt x="49961" y="1121664"/>
                </a:lnTo>
                <a:lnTo>
                  <a:pt x="832027" y="1121664"/>
                </a:lnTo>
                <a:lnTo>
                  <a:pt x="850836" y="1125474"/>
                </a:lnTo>
                <a:lnTo>
                  <a:pt x="866241" y="1136014"/>
                </a:lnTo>
                <a:lnTo>
                  <a:pt x="876642" y="1151636"/>
                </a:lnTo>
                <a:lnTo>
                  <a:pt x="880465" y="1170559"/>
                </a:lnTo>
                <a:lnTo>
                  <a:pt x="880465" y="2149983"/>
                </a:lnTo>
                <a:lnTo>
                  <a:pt x="876642" y="2168906"/>
                </a:lnTo>
                <a:lnTo>
                  <a:pt x="866241" y="2184527"/>
                </a:lnTo>
                <a:lnTo>
                  <a:pt x="850836" y="2194941"/>
                </a:lnTo>
                <a:lnTo>
                  <a:pt x="832027" y="2198878"/>
                </a:lnTo>
                <a:close/>
              </a:path>
              <a:path w="3453129" h="4396740">
                <a:moveTo>
                  <a:pt x="830503" y="3291586"/>
                </a:moveTo>
                <a:lnTo>
                  <a:pt x="48437" y="3291586"/>
                </a:lnTo>
                <a:lnTo>
                  <a:pt x="29629" y="3287763"/>
                </a:lnTo>
                <a:lnTo>
                  <a:pt x="14227" y="3277349"/>
                </a:lnTo>
                <a:lnTo>
                  <a:pt x="3821" y="3261995"/>
                </a:lnTo>
                <a:lnTo>
                  <a:pt x="0" y="3243072"/>
                </a:lnTo>
                <a:lnTo>
                  <a:pt x="0" y="2273554"/>
                </a:lnTo>
                <a:lnTo>
                  <a:pt x="3821" y="2254631"/>
                </a:lnTo>
                <a:lnTo>
                  <a:pt x="14227" y="2239264"/>
                </a:lnTo>
                <a:lnTo>
                  <a:pt x="29629" y="2228850"/>
                </a:lnTo>
                <a:lnTo>
                  <a:pt x="48437" y="2225040"/>
                </a:lnTo>
                <a:lnTo>
                  <a:pt x="830503" y="2225040"/>
                </a:lnTo>
                <a:lnTo>
                  <a:pt x="849312" y="2228850"/>
                </a:lnTo>
                <a:lnTo>
                  <a:pt x="864717" y="2239264"/>
                </a:lnTo>
                <a:lnTo>
                  <a:pt x="875118" y="2254631"/>
                </a:lnTo>
                <a:lnTo>
                  <a:pt x="878941" y="2273554"/>
                </a:lnTo>
                <a:lnTo>
                  <a:pt x="878941" y="3243072"/>
                </a:lnTo>
                <a:lnTo>
                  <a:pt x="875118" y="3261995"/>
                </a:lnTo>
                <a:lnTo>
                  <a:pt x="864717" y="3277349"/>
                </a:lnTo>
                <a:lnTo>
                  <a:pt x="849312" y="3287763"/>
                </a:lnTo>
                <a:lnTo>
                  <a:pt x="830503" y="3291586"/>
                </a:lnTo>
                <a:close/>
              </a:path>
              <a:path w="3453129" h="4396740">
                <a:moveTo>
                  <a:pt x="2402840" y="2191258"/>
                </a:moveTo>
                <a:lnTo>
                  <a:pt x="995743" y="2191258"/>
                </a:lnTo>
                <a:lnTo>
                  <a:pt x="974255" y="2185416"/>
                </a:lnTo>
                <a:lnTo>
                  <a:pt x="956652" y="2169541"/>
                </a:lnTo>
                <a:lnTo>
                  <a:pt x="944740" y="2146046"/>
                </a:lnTo>
                <a:lnTo>
                  <a:pt x="940371" y="2117344"/>
                </a:lnTo>
                <a:lnTo>
                  <a:pt x="940371" y="1189482"/>
                </a:lnTo>
                <a:lnTo>
                  <a:pt x="944740" y="1160780"/>
                </a:lnTo>
                <a:lnTo>
                  <a:pt x="956652" y="1137285"/>
                </a:lnTo>
                <a:lnTo>
                  <a:pt x="974255" y="1121410"/>
                </a:lnTo>
                <a:lnTo>
                  <a:pt x="995743" y="1115568"/>
                </a:lnTo>
                <a:lnTo>
                  <a:pt x="2402840" y="1115568"/>
                </a:lnTo>
                <a:lnTo>
                  <a:pt x="2424303" y="1121410"/>
                </a:lnTo>
                <a:lnTo>
                  <a:pt x="2441829" y="1137285"/>
                </a:lnTo>
                <a:lnTo>
                  <a:pt x="2453767" y="1160780"/>
                </a:lnTo>
                <a:lnTo>
                  <a:pt x="2458085" y="1189482"/>
                </a:lnTo>
                <a:lnTo>
                  <a:pt x="2458085" y="2117344"/>
                </a:lnTo>
                <a:lnTo>
                  <a:pt x="2453767" y="2146046"/>
                </a:lnTo>
                <a:lnTo>
                  <a:pt x="2441829" y="2169541"/>
                </a:lnTo>
                <a:lnTo>
                  <a:pt x="2424303" y="2185416"/>
                </a:lnTo>
                <a:lnTo>
                  <a:pt x="2402840" y="2191258"/>
                </a:lnTo>
                <a:close/>
              </a:path>
              <a:path w="3453129" h="4396740">
                <a:moveTo>
                  <a:pt x="2404364" y="1086358"/>
                </a:moveTo>
                <a:lnTo>
                  <a:pt x="997267" y="1086358"/>
                </a:lnTo>
                <a:lnTo>
                  <a:pt x="975779" y="1080515"/>
                </a:lnTo>
                <a:lnTo>
                  <a:pt x="958176" y="1064387"/>
                </a:lnTo>
                <a:lnTo>
                  <a:pt x="946264" y="1040764"/>
                </a:lnTo>
                <a:lnTo>
                  <a:pt x="941895" y="1011809"/>
                </a:lnTo>
                <a:lnTo>
                  <a:pt x="941895" y="74549"/>
                </a:lnTo>
                <a:lnTo>
                  <a:pt x="946264" y="45593"/>
                </a:lnTo>
                <a:lnTo>
                  <a:pt x="958176" y="21971"/>
                </a:lnTo>
                <a:lnTo>
                  <a:pt x="975779" y="5842"/>
                </a:lnTo>
                <a:lnTo>
                  <a:pt x="997267" y="0"/>
                </a:lnTo>
                <a:lnTo>
                  <a:pt x="2404364" y="0"/>
                </a:lnTo>
                <a:lnTo>
                  <a:pt x="2425827" y="5842"/>
                </a:lnTo>
                <a:lnTo>
                  <a:pt x="2443353" y="21971"/>
                </a:lnTo>
                <a:lnTo>
                  <a:pt x="2455291" y="45593"/>
                </a:lnTo>
                <a:lnTo>
                  <a:pt x="2459609" y="74549"/>
                </a:lnTo>
                <a:lnTo>
                  <a:pt x="2459609" y="1011809"/>
                </a:lnTo>
                <a:lnTo>
                  <a:pt x="2455291" y="1040764"/>
                </a:lnTo>
                <a:lnTo>
                  <a:pt x="2443353" y="1064387"/>
                </a:lnTo>
                <a:lnTo>
                  <a:pt x="2425827" y="1080515"/>
                </a:lnTo>
                <a:lnTo>
                  <a:pt x="2404364" y="1086358"/>
                </a:lnTo>
                <a:close/>
              </a:path>
              <a:path w="3453129" h="4396740">
                <a:moveTo>
                  <a:pt x="2408174" y="3291586"/>
                </a:moveTo>
                <a:lnTo>
                  <a:pt x="984224" y="3291586"/>
                </a:lnTo>
                <a:lnTo>
                  <a:pt x="962469" y="3285782"/>
                </a:lnTo>
                <a:lnTo>
                  <a:pt x="944638" y="3269983"/>
                </a:lnTo>
                <a:lnTo>
                  <a:pt x="932599" y="3246628"/>
                </a:lnTo>
                <a:lnTo>
                  <a:pt x="928179" y="3218053"/>
                </a:lnTo>
                <a:lnTo>
                  <a:pt x="928179" y="2294001"/>
                </a:lnTo>
                <a:lnTo>
                  <a:pt x="932599" y="2265426"/>
                </a:lnTo>
                <a:lnTo>
                  <a:pt x="944638" y="2242058"/>
                </a:lnTo>
                <a:lnTo>
                  <a:pt x="962469" y="2226310"/>
                </a:lnTo>
                <a:lnTo>
                  <a:pt x="984224" y="2220468"/>
                </a:lnTo>
                <a:lnTo>
                  <a:pt x="2408174" y="2220468"/>
                </a:lnTo>
                <a:lnTo>
                  <a:pt x="2430018" y="2226310"/>
                </a:lnTo>
                <a:lnTo>
                  <a:pt x="2447798" y="2242058"/>
                </a:lnTo>
                <a:lnTo>
                  <a:pt x="2459863" y="2265426"/>
                </a:lnTo>
                <a:lnTo>
                  <a:pt x="2464181" y="2294001"/>
                </a:lnTo>
                <a:lnTo>
                  <a:pt x="2464181" y="3218053"/>
                </a:lnTo>
                <a:lnTo>
                  <a:pt x="2459863" y="3246628"/>
                </a:lnTo>
                <a:lnTo>
                  <a:pt x="2447798" y="3269983"/>
                </a:lnTo>
                <a:lnTo>
                  <a:pt x="2430018" y="3285782"/>
                </a:lnTo>
                <a:lnTo>
                  <a:pt x="2408174" y="3291586"/>
                </a:lnTo>
                <a:close/>
              </a:path>
              <a:path w="3453129" h="4396740">
                <a:moveTo>
                  <a:pt x="839228" y="4393425"/>
                </a:moveTo>
                <a:lnTo>
                  <a:pt x="50380" y="4393425"/>
                </a:lnTo>
                <a:lnTo>
                  <a:pt x="31407" y="4389615"/>
                </a:lnTo>
                <a:lnTo>
                  <a:pt x="15875" y="4379239"/>
                </a:lnTo>
                <a:lnTo>
                  <a:pt x="5378" y="4363872"/>
                </a:lnTo>
                <a:lnTo>
                  <a:pt x="1524" y="4345114"/>
                </a:lnTo>
                <a:lnTo>
                  <a:pt x="1524" y="3378263"/>
                </a:lnTo>
                <a:lnTo>
                  <a:pt x="5378" y="3359492"/>
                </a:lnTo>
                <a:lnTo>
                  <a:pt x="15875" y="3344125"/>
                </a:lnTo>
                <a:lnTo>
                  <a:pt x="31407" y="3333750"/>
                </a:lnTo>
                <a:lnTo>
                  <a:pt x="50380" y="3329940"/>
                </a:lnTo>
                <a:lnTo>
                  <a:pt x="839228" y="3329940"/>
                </a:lnTo>
                <a:lnTo>
                  <a:pt x="858202" y="3333750"/>
                </a:lnTo>
                <a:lnTo>
                  <a:pt x="873734" y="3344125"/>
                </a:lnTo>
                <a:lnTo>
                  <a:pt x="884224" y="3359492"/>
                </a:lnTo>
                <a:lnTo>
                  <a:pt x="888085" y="3378263"/>
                </a:lnTo>
                <a:lnTo>
                  <a:pt x="888085" y="4345114"/>
                </a:lnTo>
                <a:lnTo>
                  <a:pt x="884224" y="4363872"/>
                </a:lnTo>
                <a:lnTo>
                  <a:pt x="873734" y="4379239"/>
                </a:lnTo>
                <a:lnTo>
                  <a:pt x="858202" y="4389615"/>
                </a:lnTo>
                <a:lnTo>
                  <a:pt x="839228" y="4393425"/>
                </a:lnTo>
                <a:close/>
              </a:path>
              <a:path w="3453129" h="4396740">
                <a:moveTo>
                  <a:pt x="3401314" y="4394962"/>
                </a:moveTo>
                <a:lnTo>
                  <a:pt x="2563622" y="4394962"/>
                </a:lnTo>
                <a:lnTo>
                  <a:pt x="2543429" y="4391215"/>
                </a:lnTo>
                <a:lnTo>
                  <a:pt x="2526919" y="4381030"/>
                </a:lnTo>
                <a:lnTo>
                  <a:pt x="2515743" y="4365955"/>
                </a:lnTo>
                <a:lnTo>
                  <a:pt x="2511679" y="4347540"/>
                </a:lnTo>
                <a:lnTo>
                  <a:pt x="2511679" y="3398697"/>
                </a:lnTo>
                <a:lnTo>
                  <a:pt x="2515743" y="3380282"/>
                </a:lnTo>
                <a:lnTo>
                  <a:pt x="2526919" y="3365207"/>
                </a:lnTo>
                <a:lnTo>
                  <a:pt x="2543429" y="3355009"/>
                </a:lnTo>
                <a:lnTo>
                  <a:pt x="2563622" y="3351276"/>
                </a:lnTo>
                <a:lnTo>
                  <a:pt x="3401314" y="3351276"/>
                </a:lnTo>
                <a:lnTo>
                  <a:pt x="3421380" y="3355009"/>
                </a:lnTo>
                <a:lnTo>
                  <a:pt x="3437890" y="3365207"/>
                </a:lnTo>
                <a:lnTo>
                  <a:pt x="3449066" y="3380282"/>
                </a:lnTo>
                <a:lnTo>
                  <a:pt x="3453130" y="3398697"/>
                </a:lnTo>
                <a:lnTo>
                  <a:pt x="3453130" y="4347540"/>
                </a:lnTo>
                <a:lnTo>
                  <a:pt x="3449066" y="4365955"/>
                </a:lnTo>
                <a:lnTo>
                  <a:pt x="3437890" y="4381030"/>
                </a:lnTo>
                <a:lnTo>
                  <a:pt x="3421380" y="4391215"/>
                </a:lnTo>
                <a:lnTo>
                  <a:pt x="3401314" y="4394962"/>
                </a:lnTo>
                <a:close/>
              </a:path>
              <a:path w="3453129" h="4396740">
                <a:moveTo>
                  <a:pt x="2411857" y="4396498"/>
                </a:moveTo>
                <a:lnTo>
                  <a:pt x="1003426" y="4396498"/>
                </a:lnTo>
                <a:lnTo>
                  <a:pt x="981900" y="4390834"/>
                </a:lnTo>
                <a:lnTo>
                  <a:pt x="964285" y="4375416"/>
                </a:lnTo>
                <a:lnTo>
                  <a:pt x="952360" y="4352594"/>
                </a:lnTo>
                <a:lnTo>
                  <a:pt x="948004" y="4324731"/>
                </a:lnTo>
                <a:lnTo>
                  <a:pt x="948004" y="3423043"/>
                </a:lnTo>
                <a:lnTo>
                  <a:pt x="952360" y="3395179"/>
                </a:lnTo>
                <a:lnTo>
                  <a:pt x="964285" y="3372358"/>
                </a:lnTo>
                <a:lnTo>
                  <a:pt x="981900" y="3356940"/>
                </a:lnTo>
                <a:lnTo>
                  <a:pt x="1003426" y="3351276"/>
                </a:lnTo>
                <a:lnTo>
                  <a:pt x="2411857" y="3351276"/>
                </a:lnTo>
                <a:lnTo>
                  <a:pt x="2433447" y="3356940"/>
                </a:lnTo>
                <a:lnTo>
                  <a:pt x="2450973" y="3372358"/>
                </a:lnTo>
                <a:lnTo>
                  <a:pt x="2462911" y="3395179"/>
                </a:lnTo>
                <a:lnTo>
                  <a:pt x="2467229" y="3423043"/>
                </a:lnTo>
                <a:lnTo>
                  <a:pt x="2467229" y="4324731"/>
                </a:lnTo>
                <a:lnTo>
                  <a:pt x="2462911" y="4352594"/>
                </a:lnTo>
                <a:lnTo>
                  <a:pt x="2450973" y="4375416"/>
                </a:lnTo>
                <a:lnTo>
                  <a:pt x="2433447" y="4390834"/>
                </a:lnTo>
                <a:lnTo>
                  <a:pt x="2411857" y="4396498"/>
                </a:lnTo>
                <a:close/>
              </a:path>
              <a:path w="3453129" h="4396740">
                <a:moveTo>
                  <a:pt x="3400933" y="3300729"/>
                </a:moveTo>
                <a:lnTo>
                  <a:pt x="2583561" y="3300729"/>
                </a:lnTo>
                <a:lnTo>
                  <a:pt x="2563876" y="3296970"/>
                </a:lnTo>
                <a:lnTo>
                  <a:pt x="2547747" y="3286709"/>
                </a:lnTo>
                <a:lnTo>
                  <a:pt x="2536825" y="3271507"/>
                </a:lnTo>
                <a:lnTo>
                  <a:pt x="2532888" y="3252978"/>
                </a:lnTo>
                <a:lnTo>
                  <a:pt x="2532888" y="2297176"/>
                </a:lnTo>
                <a:lnTo>
                  <a:pt x="2536825" y="2278634"/>
                </a:lnTo>
                <a:lnTo>
                  <a:pt x="2547747" y="2263521"/>
                </a:lnTo>
                <a:lnTo>
                  <a:pt x="2563876" y="2253234"/>
                </a:lnTo>
                <a:lnTo>
                  <a:pt x="2583561" y="2249424"/>
                </a:lnTo>
                <a:lnTo>
                  <a:pt x="3400933" y="2249424"/>
                </a:lnTo>
                <a:lnTo>
                  <a:pt x="3420491" y="2253234"/>
                </a:lnTo>
                <a:lnTo>
                  <a:pt x="3436620" y="2263521"/>
                </a:lnTo>
                <a:lnTo>
                  <a:pt x="3447542" y="2278634"/>
                </a:lnTo>
                <a:lnTo>
                  <a:pt x="3451479" y="2297176"/>
                </a:lnTo>
                <a:lnTo>
                  <a:pt x="3451479" y="3252978"/>
                </a:lnTo>
                <a:lnTo>
                  <a:pt x="3447542" y="3271507"/>
                </a:lnTo>
                <a:lnTo>
                  <a:pt x="3436620" y="3286709"/>
                </a:lnTo>
                <a:lnTo>
                  <a:pt x="3420491" y="3296970"/>
                </a:lnTo>
                <a:lnTo>
                  <a:pt x="3400933" y="33007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28644" y="5263896"/>
            <a:ext cx="6900545" cy="2179320"/>
          </a:xfrm>
          <a:custGeom>
            <a:avLst/>
            <a:gdLst/>
            <a:ahLst/>
            <a:cxnLst/>
            <a:rect l="l" t="t" r="r" b="b"/>
            <a:pathLst>
              <a:path w="6900545" h="2179320">
                <a:moveTo>
                  <a:pt x="3098164" y="1075689"/>
                </a:moveTo>
                <a:lnTo>
                  <a:pt x="2164841" y="1075689"/>
                </a:lnTo>
                <a:lnTo>
                  <a:pt x="2143759" y="1071600"/>
                </a:lnTo>
                <a:lnTo>
                  <a:pt x="2126488" y="1060475"/>
                </a:lnTo>
                <a:lnTo>
                  <a:pt x="2114930" y="1044003"/>
                </a:lnTo>
                <a:lnTo>
                  <a:pt x="2110613" y="1023873"/>
                </a:lnTo>
                <a:lnTo>
                  <a:pt x="2110613" y="51815"/>
                </a:lnTo>
                <a:lnTo>
                  <a:pt x="2114930" y="31622"/>
                </a:lnTo>
                <a:lnTo>
                  <a:pt x="2126488" y="15239"/>
                </a:lnTo>
                <a:lnTo>
                  <a:pt x="2143759" y="4063"/>
                </a:lnTo>
                <a:lnTo>
                  <a:pt x="2164841" y="0"/>
                </a:lnTo>
                <a:lnTo>
                  <a:pt x="3098164" y="0"/>
                </a:lnTo>
                <a:lnTo>
                  <a:pt x="3119247" y="4063"/>
                </a:lnTo>
                <a:lnTo>
                  <a:pt x="3136391" y="15239"/>
                </a:lnTo>
                <a:lnTo>
                  <a:pt x="3148076" y="31622"/>
                </a:lnTo>
                <a:lnTo>
                  <a:pt x="3152394" y="51815"/>
                </a:lnTo>
                <a:lnTo>
                  <a:pt x="3152394" y="1023873"/>
                </a:lnTo>
                <a:lnTo>
                  <a:pt x="3148076" y="1044003"/>
                </a:lnTo>
                <a:lnTo>
                  <a:pt x="3136391" y="1060475"/>
                </a:lnTo>
                <a:lnTo>
                  <a:pt x="3119247" y="1071600"/>
                </a:lnTo>
                <a:lnTo>
                  <a:pt x="3098164" y="1075689"/>
                </a:lnTo>
                <a:close/>
              </a:path>
              <a:path w="6900545" h="2179320">
                <a:moveTo>
                  <a:pt x="3124200" y="2179053"/>
                </a:moveTo>
                <a:lnTo>
                  <a:pt x="2166239" y="2179053"/>
                </a:lnTo>
                <a:lnTo>
                  <a:pt x="2144648" y="2174976"/>
                </a:lnTo>
                <a:lnTo>
                  <a:pt x="2126995" y="2163864"/>
                </a:lnTo>
                <a:lnTo>
                  <a:pt x="2115057" y="2147417"/>
                </a:lnTo>
                <a:lnTo>
                  <a:pt x="2110613" y="2127326"/>
                </a:lnTo>
                <a:lnTo>
                  <a:pt x="2110613" y="1156627"/>
                </a:lnTo>
                <a:lnTo>
                  <a:pt x="2115057" y="1136535"/>
                </a:lnTo>
                <a:lnTo>
                  <a:pt x="2126995" y="1120089"/>
                </a:lnTo>
                <a:lnTo>
                  <a:pt x="2144648" y="1108976"/>
                </a:lnTo>
                <a:lnTo>
                  <a:pt x="2166239" y="1104899"/>
                </a:lnTo>
                <a:lnTo>
                  <a:pt x="3124200" y="1104899"/>
                </a:lnTo>
                <a:lnTo>
                  <a:pt x="3145789" y="1108976"/>
                </a:lnTo>
                <a:lnTo>
                  <a:pt x="3163442" y="1120089"/>
                </a:lnTo>
                <a:lnTo>
                  <a:pt x="3175380" y="1136535"/>
                </a:lnTo>
                <a:lnTo>
                  <a:pt x="3179826" y="1156627"/>
                </a:lnTo>
                <a:lnTo>
                  <a:pt x="3179826" y="2127326"/>
                </a:lnTo>
                <a:lnTo>
                  <a:pt x="3175380" y="2147417"/>
                </a:lnTo>
                <a:lnTo>
                  <a:pt x="3163442" y="2163864"/>
                </a:lnTo>
                <a:lnTo>
                  <a:pt x="3145789" y="2174976"/>
                </a:lnTo>
                <a:lnTo>
                  <a:pt x="3124200" y="2179053"/>
                </a:lnTo>
                <a:close/>
              </a:path>
              <a:path w="6900545" h="2179320">
                <a:moveTo>
                  <a:pt x="4253103" y="1075689"/>
                </a:moveTo>
                <a:lnTo>
                  <a:pt x="3255136" y="1075689"/>
                </a:lnTo>
                <a:lnTo>
                  <a:pt x="3233165" y="1071511"/>
                </a:lnTo>
                <a:lnTo>
                  <a:pt x="3215258" y="1060145"/>
                </a:lnTo>
                <a:lnTo>
                  <a:pt x="3203066" y="1043317"/>
                </a:lnTo>
                <a:lnTo>
                  <a:pt x="3198622" y="1022730"/>
                </a:lnTo>
                <a:lnTo>
                  <a:pt x="3198622" y="52958"/>
                </a:lnTo>
                <a:lnTo>
                  <a:pt x="3203066" y="32384"/>
                </a:lnTo>
                <a:lnTo>
                  <a:pt x="3215258" y="15493"/>
                </a:lnTo>
                <a:lnTo>
                  <a:pt x="3233165" y="4190"/>
                </a:lnTo>
                <a:lnTo>
                  <a:pt x="3255136" y="0"/>
                </a:lnTo>
                <a:lnTo>
                  <a:pt x="4253103" y="0"/>
                </a:lnTo>
                <a:lnTo>
                  <a:pt x="4275074" y="4190"/>
                </a:lnTo>
                <a:lnTo>
                  <a:pt x="4292981" y="15493"/>
                </a:lnTo>
                <a:lnTo>
                  <a:pt x="4305046" y="32384"/>
                </a:lnTo>
                <a:lnTo>
                  <a:pt x="4309490" y="52958"/>
                </a:lnTo>
                <a:lnTo>
                  <a:pt x="4309490" y="1022730"/>
                </a:lnTo>
                <a:lnTo>
                  <a:pt x="4305046" y="1043317"/>
                </a:lnTo>
                <a:lnTo>
                  <a:pt x="4292981" y="1060145"/>
                </a:lnTo>
                <a:lnTo>
                  <a:pt x="4275074" y="1071511"/>
                </a:lnTo>
                <a:lnTo>
                  <a:pt x="4253103" y="1075689"/>
                </a:lnTo>
                <a:close/>
              </a:path>
              <a:path w="6900545" h="2179320">
                <a:moveTo>
                  <a:pt x="4272153" y="2171433"/>
                </a:moveTo>
                <a:lnTo>
                  <a:pt x="3287903" y="2171433"/>
                </a:lnTo>
                <a:lnTo>
                  <a:pt x="3266312" y="2167331"/>
                </a:lnTo>
                <a:lnTo>
                  <a:pt x="3248532" y="2156155"/>
                </a:lnTo>
                <a:lnTo>
                  <a:pt x="3236595" y="2139632"/>
                </a:lnTo>
                <a:lnTo>
                  <a:pt x="3232150" y="2119439"/>
                </a:lnTo>
                <a:lnTo>
                  <a:pt x="3232150" y="1166050"/>
                </a:lnTo>
                <a:lnTo>
                  <a:pt x="3236595" y="1145857"/>
                </a:lnTo>
                <a:lnTo>
                  <a:pt x="3248532" y="1129322"/>
                </a:lnTo>
                <a:lnTo>
                  <a:pt x="3266312" y="1118146"/>
                </a:lnTo>
                <a:lnTo>
                  <a:pt x="3287903" y="1114043"/>
                </a:lnTo>
                <a:lnTo>
                  <a:pt x="4272153" y="1114043"/>
                </a:lnTo>
                <a:lnTo>
                  <a:pt x="4293742" y="1118146"/>
                </a:lnTo>
                <a:lnTo>
                  <a:pt x="4311396" y="1129322"/>
                </a:lnTo>
                <a:lnTo>
                  <a:pt x="4323333" y="1145857"/>
                </a:lnTo>
                <a:lnTo>
                  <a:pt x="4327779" y="1166050"/>
                </a:lnTo>
                <a:lnTo>
                  <a:pt x="4327779" y="2119439"/>
                </a:lnTo>
                <a:lnTo>
                  <a:pt x="4323333" y="2139632"/>
                </a:lnTo>
                <a:lnTo>
                  <a:pt x="4311396" y="2156155"/>
                </a:lnTo>
                <a:lnTo>
                  <a:pt x="4293742" y="2167331"/>
                </a:lnTo>
                <a:lnTo>
                  <a:pt x="4272153" y="2171433"/>
                </a:lnTo>
                <a:close/>
              </a:path>
              <a:path w="6900545" h="2179320">
                <a:moveTo>
                  <a:pt x="6808088" y="1075689"/>
                </a:moveTo>
                <a:lnTo>
                  <a:pt x="4451858" y="1075689"/>
                </a:lnTo>
                <a:lnTo>
                  <a:pt x="4419600" y="1069225"/>
                </a:lnTo>
                <a:lnTo>
                  <a:pt x="4393310" y="1051623"/>
                </a:lnTo>
                <a:lnTo>
                  <a:pt x="4375531" y="1025524"/>
                </a:lnTo>
                <a:lnTo>
                  <a:pt x="4368927" y="993774"/>
                </a:lnTo>
                <a:lnTo>
                  <a:pt x="4368927" y="81914"/>
                </a:lnTo>
                <a:lnTo>
                  <a:pt x="4375531" y="50164"/>
                </a:lnTo>
                <a:lnTo>
                  <a:pt x="4393310" y="24002"/>
                </a:lnTo>
                <a:lnTo>
                  <a:pt x="4419600" y="6476"/>
                </a:lnTo>
                <a:lnTo>
                  <a:pt x="4451858" y="0"/>
                </a:lnTo>
                <a:lnTo>
                  <a:pt x="6808088" y="0"/>
                </a:lnTo>
                <a:lnTo>
                  <a:pt x="6840220" y="6476"/>
                </a:lnTo>
                <a:lnTo>
                  <a:pt x="6866635" y="24002"/>
                </a:lnTo>
                <a:lnTo>
                  <a:pt x="6884415" y="50164"/>
                </a:lnTo>
                <a:lnTo>
                  <a:pt x="6891020" y="81914"/>
                </a:lnTo>
                <a:lnTo>
                  <a:pt x="6891020" y="993774"/>
                </a:lnTo>
                <a:lnTo>
                  <a:pt x="6884415" y="1025524"/>
                </a:lnTo>
                <a:lnTo>
                  <a:pt x="6866635" y="1051623"/>
                </a:lnTo>
                <a:lnTo>
                  <a:pt x="6840220" y="1069225"/>
                </a:lnTo>
                <a:lnTo>
                  <a:pt x="6808088" y="1075689"/>
                </a:lnTo>
                <a:close/>
              </a:path>
              <a:path w="6900545" h="2179320">
                <a:moveTo>
                  <a:pt x="6817233" y="2168385"/>
                </a:moveTo>
                <a:lnTo>
                  <a:pt x="4461002" y="2168385"/>
                </a:lnTo>
                <a:lnTo>
                  <a:pt x="4428744" y="2162060"/>
                </a:lnTo>
                <a:lnTo>
                  <a:pt x="4402455" y="2144801"/>
                </a:lnTo>
                <a:lnTo>
                  <a:pt x="4384675" y="2119274"/>
                </a:lnTo>
                <a:lnTo>
                  <a:pt x="4378071" y="2088095"/>
                </a:lnTo>
                <a:lnTo>
                  <a:pt x="4378071" y="1194333"/>
                </a:lnTo>
                <a:lnTo>
                  <a:pt x="4384675" y="1163154"/>
                </a:lnTo>
                <a:lnTo>
                  <a:pt x="4402455" y="1137627"/>
                </a:lnTo>
                <a:lnTo>
                  <a:pt x="4428744" y="1120381"/>
                </a:lnTo>
                <a:lnTo>
                  <a:pt x="4461002" y="1114043"/>
                </a:lnTo>
                <a:lnTo>
                  <a:pt x="6817233" y="1114043"/>
                </a:lnTo>
                <a:lnTo>
                  <a:pt x="6849363" y="1120381"/>
                </a:lnTo>
                <a:lnTo>
                  <a:pt x="6875780" y="1137627"/>
                </a:lnTo>
                <a:lnTo>
                  <a:pt x="6893559" y="1163154"/>
                </a:lnTo>
                <a:lnTo>
                  <a:pt x="6900163" y="1194333"/>
                </a:lnTo>
                <a:lnTo>
                  <a:pt x="6900163" y="2088095"/>
                </a:lnTo>
                <a:lnTo>
                  <a:pt x="6893559" y="2119274"/>
                </a:lnTo>
                <a:lnTo>
                  <a:pt x="6875780" y="2144801"/>
                </a:lnTo>
                <a:lnTo>
                  <a:pt x="6849363" y="2162060"/>
                </a:lnTo>
                <a:lnTo>
                  <a:pt x="6817233" y="2168385"/>
                </a:lnTo>
                <a:close/>
              </a:path>
              <a:path w="6900545" h="2179320">
                <a:moveTo>
                  <a:pt x="1971675" y="1075689"/>
                </a:moveTo>
                <a:lnTo>
                  <a:pt x="74675" y="1075689"/>
                </a:lnTo>
                <a:lnTo>
                  <a:pt x="45719" y="1069860"/>
                </a:lnTo>
                <a:lnTo>
                  <a:pt x="21970" y="1053998"/>
                </a:lnTo>
                <a:lnTo>
                  <a:pt x="5841" y="1030477"/>
                </a:lnTo>
                <a:lnTo>
                  <a:pt x="0" y="1001775"/>
                </a:lnTo>
                <a:lnTo>
                  <a:pt x="0" y="73913"/>
                </a:lnTo>
                <a:lnTo>
                  <a:pt x="5841" y="45211"/>
                </a:lnTo>
                <a:lnTo>
                  <a:pt x="21970" y="21716"/>
                </a:lnTo>
                <a:lnTo>
                  <a:pt x="45719" y="5841"/>
                </a:lnTo>
                <a:lnTo>
                  <a:pt x="74675" y="0"/>
                </a:lnTo>
                <a:lnTo>
                  <a:pt x="1971675" y="0"/>
                </a:lnTo>
                <a:lnTo>
                  <a:pt x="2000630" y="5841"/>
                </a:lnTo>
                <a:lnTo>
                  <a:pt x="2024379" y="21716"/>
                </a:lnTo>
                <a:lnTo>
                  <a:pt x="2040508" y="45211"/>
                </a:lnTo>
                <a:lnTo>
                  <a:pt x="2046351" y="73913"/>
                </a:lnTo>
                <a:lnTo>
                  <a:pt x="2046351" y="1001775"/>
                </a:lnTo>
                <a:lnTo>
                  <a:pt x="2040508" y="1030477"/>
                </a:lnTo>
                <a:lnTo>
                  <a:pt x="2024379" y="1053998"/>
                </a:lnTo>
                <a:lnTo>
                  <a:pt x="2000630" y="1069860"/>
                </a:lnTo>
                <a:lnTo>
                  <a:pt x="1971675" y="1075689"/>
                </a:lnTo>
                <a:close/>
              </a:path>
              <a:path w="6900545" h="2179320">
                <a:moveTo>
                  <a:pt x="1989327" y="2168385"/>
                </a:moveTo>
                <a:lnTo>
                  <a:pt x="75310" y="2168385"/>
                </a:lnTo>
                <a:lnTo>
                  <a:pt x="46100" y="2162682"/>
                </a:lnTo>
                <a:lnTo>
                  <a:pt x="22097" y="2147125"/>
                </a:lnTo>
                <a:lnTo>
                  <a:pt x="5968" y="2124113"/>
                </a:lnTo>
                <a:lnTo>
                  <a:pt x="0" y="2095995"/>
                </a:lnTo>
                <a:lnTo>
                  <a:pt x="0" y="1186421"/>
                </a:lnTo>
                <a:lnTo>
                  <a:pt x="5968" y="1158316"/>
                </a:lnTo>
                <a:lnTo>
                  <a:pt x="22097" y="1135303"/>
                </a:lnTo>
                <a:lnTo>
                  <a:pt x="46100" y="1119758"/>
                </a:lnTo>
                <a:lnTo>
                  <a:pt x="75310" y="1114043"/>
                </a:lnTo>
                <a:lnTo>
                  <a:pt x="1989327" y="1114043"/>
                </a:lnTo>
                <a:lnTo>
                  <a:pt x="2018538" y="1119758"/>
                </a:lnTo>
                <a:lnTo>
                  <a:pt x="2042540" y="1135303"/>
                </a:lnTo>
                <a:lnTo>
                  <a:pt x="2058669" y="1158316"/>
                </a:lnTo>
                <a:lnTo>
                  <a:pt x="2064639" y="1186421"/>
                </a:lnTo>
                <a:lnTo>
                  <a:pt x="2064639" y="2095995"/>
                </a:lnTo>
                <a:lnTo>
                  <a:pt x="2058669" y="2124113"/>
                </a:lnTo>
                <a:lnTo>
                  <a:pt x="2042540" y="2147125"/>
                </a:lnTo>
                <a:lnTo>
                  <a:pt x="2018538" y="2162682"/>
                </a:lnTo>
                <a:lnTo>
                  <a:pt x="1989327" y="216838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11576" y="2305558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Independente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ser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 </a:t>
            </a:r>
            <a:r>
              <a:rPr sz="500" dirty="0">
                <a:latin typeface="Times New Roman"/>
                <a:cs typeface="Times New Roman"/>
              </a:rPr>
              <a:t>não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residente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10" dirty="0">
                <a:latin typeface="Times New Roman"/>
                <a:cs typeface="Times New Roman"/>
              </a:rPr>
              <a:t>município,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por </a:t>
            </a:r>
            <a:r>
              <a:rPr sz="500" spc="-10" dirty="0">
                <a:latin typeface="Times New Roman"/>
                <a:cs typeface="Times New Roman"/>
              </a:rPr>
              <a:t> acionamento,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denúncia,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ou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bo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0708" y="2408301"/>
            <a:ext cx="11201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latin typeface="Times New Roman"/>
                <a:cs typeface="Times New Roman"/>
              </a:rPr>
              <a:t>Enquantoa</a:t>
            </a:r>
            <a:r>
              <a:rPr sz="500" spc="-5" dirty="0">
                <a:latin typeface="Times New Roman"/>
                <a:cs typeface="Times New Roman"/>
              </a:rPr>
              <a:t> Vulnerabilidade</a:t>
            </a:r>
            <a:r>
              <a:rPr sz="500" spc="-7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persistir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6613" y="2340610"/>
            <a:ext cx="51879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Serviço </a:t>
            </a:r>
            <a:r>
              <a:rPr sz="500" b="1" dirty="0">
                <a:latin typeface="Times New Roman"/>
                <a:cs typeface="Times New Roman"/>
              </a:rPr>
              <a:t> E</a:t>
            </a:r>
            <a:r>
              <a:rPr sz="500" b="1" spc="-5" dirty="0">
                <a:latin typeface="Times New Roman"/>
                <a:cs typeface="Times New Roman"/>
              </a:rPr>
              <a:t>sp</a:t>
            </a:r>
            <a:r>
              <a:rPr sz="500" b="1" dirty="0">
                <a:latin typeface="Times New Roman"/>
                <a:cs typeface="Times New Roman"/>
              </a:rPr>
              <a:t>ecializa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em  </a:t>
            </a:r>
            <a:r>
              <a:rPr sz="500" b="1" spc="-5" dirty="0">
                <a:latin typeface="Times New Roman"/>
                <a:cs typeface="Times New Roman"/>
              </a:rPr>
              <a:t>Ab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r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agem</a:t>
            </a:r>
            <a:r>
              <a:rPr sz="500" b="1" spc="-5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cial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45539" y="3069463"/>
            <a:ext cx="133794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Jovens e </a:t>
            </a:r>
            <a:r>
              <a:rPr sz="500" spc="-10" dirty="0">
                <a:latin typeface="Times New Roman"/>
                <a:cs typeface="Times New Roman"/>
              </a:rPr>
              <a:t>adultos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 deficiência,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idade </a:t>
            </a:r>
            <a:r>
              <a:rPr sz="500" spc="-5" dirty="0">
                <a:latin typeface="Times New Roman"/>
                <a:cs typeface="Times New Roman"/>
              </a:rPr>
              <a:t>entre </a:t>
            </a:r>
            <a:r>
              <a:rPr sz="500" dirty="0">
                <a:latin typeface="Times New Roman"/>
                <a:cs typeface="Times New Roman"/>
              </a:rPr>
              <a:t> 18 </a:t>
            </a:r>
            <a:r>
              <a:rPr sz="500" spc="-10" dirty="0">
                <a:latin typeface="Times New Roman"/>
                <a:cs typeface="Times New Roman"/>
              </a:rPr>
              <a:t>(dezoito) </a:t>
            </a:r>
            <a:r>
              <a:rPr sz="500" dirty="0">
                <a:latin typeface="Times New Roman"/>
                <a:cs typeface="Times New Roman"/>
              </a:rPr>
              <a:t>e 59 </a:t>
            </a:r>
            <a:r>
              <a:rPr sz="500" spc="-5" dirty="0">
                <a:latin typeface="Times New Roman"/>
                <a:cs typeface="Times New Roman"/>
              </a:rPr>
              <a:t>(cinquenta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nove) </a:t>
            </a:r>
            <a:r>
              <a:rPr sz="500" spc="-10" dirty="0">
                <a:latin typeface="Times New Roman"/>
                <a:cs typeface="Times New Roman"/>
              </a:rPr>
              <a:t>anos, </a:t>
            </a:r>
            <a:r>
              <a:rPr sz="500" spc="-5" dirty="0">
                <a:latin typeface="Times New Roman"/>
                <a:cs typeface="Times New Roman"/>
              </a:rPr>
              <a:t>que </a:t>
            </a:r>
            <a:r>
              <a:rPr sz="500" dirty="0">
                <a:latin typeface="Times New Roman"/>
                <a:cs typeface="Times New Roman"/>
              </a:rPr>
              <a:t>não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tem </a:t>
            </a:r>
            <a:r>
              <a:rPr sz="500" spc="-10" dirty="0">
                <a:latin typeface="Times New Roman"/>
                <a:cs typeface="Times New Roman"/>
              </a:rPr>
              <a:t>autonomia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dependem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outras pessoas. As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famílias </a:t>
            </a:r>
            <a:r>
              <a:rPr sz="500" spc="-5" dirty="0">
                <a:latin typeface="Times New Roman"/>
                <a:cs typeface="Times New Roman"/>
              </a:rPr>
              <a:t>dessas </a:t>
            </a:r>
            <a:r>
              <a:rPr sz="500" dirty="0">
                <a:latin typeface="Times New Roman"/>
                <a:cs typeface="Times New Roman"/>
              </a:rPr>
              <a:t>pessoas </a:t>
            </a:r>
            <a:r>
              <a:rPr sz="500" spc="-5" dirty="0">
                <a:latin typeface="Times New Roman"/>
                <a:cs typeface="Times New Roman"/>
              </a:rPr>
              <a:t>também </a:t>
            </a:r>
            <a:r>
              <a:rPr sz="500" dirty="0">
                <a:latin typeface="Times New Roman"/>
                <a:cs typeface="Times New Roman"/>
              </a:rPr>
              <a:t>são </a:t>
            </a:r>
            <a:r>
              <a:rPr sz="500" spc="-5" dirty="0">
                <a:latin typeface="Times New Roman"/>
                <a:cs typeface="Times New Roman"/>
              </a:rPr>
              <a:t>atendidas </a:t>
            </a:r>
            <a:r>
              <a:rPr sz="500" spc="20" dirty="0">
                <a:latin typeface="Times New Roman"/>
                <a:cs typeface="Times New Roman"/>
              </a:rPr>
              <a:t>no 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Centro-Dia.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preciso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levar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documentação</a:t>
            </a:r>
            <a:r>
              <a:rPr sz="500" dirty="0">
                <a:latin typeface="Times New Roman"/>
                <a:cs typeface="Times New Roman"/>
              </a:rPr>
              <a:t> da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composição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completa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(RG,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CPF,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Título </a:t>
            </a:r>
            <a:r>
              <a:rPr sz="500" dirty="0">
                <a:latin typeface="Times New Roman"/>
                <a:cs typeface="Times New Roman"/>
              </a:rPr>
              <a:t> de </a:t>
            </a:r>
            <a:r>
              <a:rPr sz="500" spc="-10" dirty="0">
                <a:latin typeface="Times New Roman"/>
                <a:cs typeface="Times New Roman"/>
              </a:rPr>
              <a:t>Eleitor, Comprovante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Endereço, CTPS) estar </a:t>
            </a:r>
            <a:r>
              <a:rPr sz="500" spc="-5" dirty="0">
                <a:latin typeface="Times New Roman"/>
                <a:cs typeface="Times New Roman"/>
              </a:rPr>
              <a:t> inscrito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Único</a:t>
            </a:r>
            <a:r>
              <a:rPr sz="500" dirty="0">
                <a:latin typeface="Times New Roman"/>
                <a:cs typeface="Times New Roman"/>
              </a:rPr>
              <a:t> 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Governo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 </a:t>
            </a:r>
            <a:r>
              <a:rPr sz="500" spc="-10" dirty="0">
                <a:latin typeface="Times New Roman"/>
                <a:cs typeface="Times New Roman"/>
              </a:rPr>
              <a:t>Programas Sociais,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falta </a:t>
            </a:r>
            <a:r>
              <a:rPr sz="500" spc="-5" dirty="0">
                <a:latin typeface="Times New Roman"/>
                <a:cs typeface="Times New Roman"/>
              </a:rPr>
              <a:t>dos </a:t>
            </a:r>
            <a:r>
              <a:rPr sz="500" spc="-10" dirty="0">
                <a:latin typeface="Times New Roman"/>
                <a:cs typeface="Times New Roman"/>
              </a:rPr>
              <a:t>documentos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usuário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será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atendido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orientado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providenciá- </a:t>
            </a:r>
            <a:r>
              <a:rPr sz="500" spc="-5" dirty="0">
                <a:latin typeface="Times New Roman"/>
                <a:cs typeface="Times New Roman"/>
              </a:rPr>
              <a:t> los,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sejam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realizados</a:t>
            </a:r>
            <a:r>
              <a:rPr sz="500" dirty="0">
                <a:latin typeface="Times New Roman"/>
                <a:cs typeface="Times New Roman"/>
              </a:rPr>
              <a:t> os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procedimentos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técnicos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e/ou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administrativos </a:t>
            </a:r>
            <a:r>
              <a:rPr sz="500" spc="-5" dirty="0">
                <a:latin typeface="Times New Roman"/>
                <a:cs typeface="Times New Roman"/>
              </a:rPr>
              <a:t> futuros.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16273" y="3260852"/>
            <a:ext cx="18294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Nestas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unidades</a:t>
            </a:r>
            <a:r>
              <a:rPr sz="500" dirty="0">
                <a:latin typeface="Times New Roman"/>
                <a:cs typeface="Times New Roman"/>
              </a:rPr>
              <a:t> são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desenvolvidas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atividades</a:t>
            </a:r>
            <a:r>
              <a:rPr sz="500" spc="-5" dirty="0">
                <a:latin typeface="Times New Roman"/>
                <a:cs typeface="Times New Roman"/>
              </a:rPr>
              <a:t> que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permitam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convivência em grupo; cuidados pessoais; fortalecimento das relações </a:t>
            </a:r>
            <a:r>
              <a:rPr sz="500" spc="-5" dirty="0">
                <a:latin typeface="Times New Roman"/>
                <a:cs typeface="Times New Roman"/>
              </a:rPr>
              <a:t> sociais; apoio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orientações </a:t>
            </a:r>
            <a:r>
              <a:rPr sz="500" spc="-5" dirty="0">
                <a:latin typeface="Times New Roman"/>
                <a:cs typeface="Times New Roman"/>
              </a:rPr>
              <a:t>aos </a:t>
            </a:r>
            <a:r>
              <a:rPr sz="500" spc="-10" dirty="0">
                <a:latin typeface="Times New Roman"/>
                <a:cs typeface="Times New Roman"/>
              </a:rPr>
              <a:t>cuidadores familiares; </a:t>
            </a:r>
            <a:r>
              <a:rPr sz="500" spc="-5" dirty="0">
                <a:latin typeface="Times New Roman"/>
                <a:cs typeface="Times New Roman"/>
              </a:rPr>
              <a:t>acesso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outros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serviços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tecnologias </a:t>
            </a:r>
            <a:r>
              <a:rPr sz="500" dirty="0">
                <a:latin typeface="Times New Roman"/>
                <a:cs typeface="Times New Roman"/>
              </a:rPr>
              <a:t>que </a:t>
            </a:r>
            <a:r>
              <a:rPr sz="500" spc="-10" dirty="0">
                <a:latin typeface="Times New Roman"/>
                <a:cs typeface="Times New Roman"/>
              </a:rPr>
              <a:t>proporcionam autonomia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convivência.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unidade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deve,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obrigatoriamente,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oferecer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Serviço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 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Proteção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Social Especial para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pessoas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com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Deficiência e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suas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Famílias,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por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meio da acolhida,  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escuta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ativa   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qualificada  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das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reais demandas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dos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usuários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suas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famílias.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08928" y="3378200"/>
            <a:ext cx="78105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Associação</a:t>
            </a:r>
            <a:r>
              <a:rPr sz="500" spc="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Pais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Amigos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 Excepcionais</a:t>
            </a:r>
            <a:r>
              <a:rPr sz="500" dirty="0">
                <a:latin typeface="Times New Roman"/>
                <a:cs typeface="Times New Roman"/>
              </a:rPr>
              <a:t> – </a:t>
            </a:r>
            <a:r>
              <a:rPr sz="500" spc="-5" dirty="0">
                <a:latin typeface="Times New Roman"/>
                <a:cs typeface="Times New Roman"/>
              </a:rPr>
              <a:t>APAE </a:t>
            </a:r>
            <a:r>
              <a:rPr sz="500" dirty="0">
                <a:latin typeface="Times New Roman"/>
                <a:cs typeface="Times New Roman"/>
              </a:rPr>
              <a:t> 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l.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3571-2470</a:t>
            </a:r>
            <a:endParaRPr sz="5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ta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-10" dirty="0">
                <a:latin typeface="Times New Roman"/>
                <a:cs typeface="Times New Roman"/>
              </a:rPr>
              <a:t>á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1248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30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-</a:t>
            </a:r>
            <a:endParaRPr sz="5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500" spc="-5" dirty="0">
                <a:latin typeface="Times New Roman"/>
                <a:cs typeface="Times New Roman"/>
              </a:rPr>
              <a:t>BrumadinhoMG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70597" y="2342769"/>
            <a:ext cx="636270" cy="191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59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gu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xta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ts val="710"/>
              </a:lnSpc>
            </a:pP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17</a:t>
            </a:r>
            <a:r>
              <a:rPr sz="500" spc="-20" dirty="0">
                <a:latin typeface="Times New Roman"/>
                <a:cs typeface="Times New Roman"/>
              </a:rPr>
              <a:t>:</a:t>
            </a:r>
            <a:r>
              <a:rPr sz="500" spc="-2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-5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spc="-45" dirty="0">
                <a:latin typeface="Times New Roman"/>
                <a:cs typeface="Times New Roman"/>
              </a:rPr>
              <a:t>s</a:t>
            </a:r>
            <a:r>
              <a:rPr sz="600" b="1" dirty="0"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54988" y="2148586"/>
            <a:ext cx="13017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Abordagem</a:t>
            </a:r>
            <a:r>
              <a:rPr sz="500" spc="-5" dirty="0">
                <a:latin typeface="Times New Roman"/>
                <a:cs typeface="Times New Roman"/>
              </a:rPr>
              <a:t> que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identifique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nos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territórios,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situações</a:t>
            </a:r>
            <a:r>
              <a:rPr sz="500" spc="-5" dirty="0">
                <a:latin typeface="Times New Roman"/>
                <a:cs typeface="Times New Roman"/>
              </a:rPr>
              <a:t> em</a:t>
            </a:r>
            <a:r>
              <a:rPr sz="500" dirty="0">
                <a:latin typeface="Times New Roman"/>
                <a:cs typeface="Times New Roman"/>
              </a:rPr>
              <a:t> que </a:t>
            </a:r>
            <a:r>
              <a:rPr sz="500" spc="-5" dirty="0">
                <a:latin typeface="Times New Roman"/>
                <a:cs typeface="Times New Roman"/>
              </a:rPr>
              <a:t>crianças, </a:t>
            </a:r>
            <a:r>
              <a:rPr sz="500" spc="-10" dirty="0">
                <a:latin typeface="Times New Roman"/>
                <a:cs typeface="Times New Roman"/>
              </a:rPr>
              <a:t>adolescentes,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jovens,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adultos,</a:t>
            </a:r>
            <a:r>
              <a:rPr sz="500" spc="-5" dirty="0">
                <a:latin typeface="Times New Roman"/>
                <a:cs typeface="Times New Roman"/>
              </a:rPr>
              <a:t> idosos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famílias</a:t>
            </a:r>
            <a:r>
              <a:rPr sz="500" spc="-5" dirty="0">
                <a:latin typeface="Times New Roman"/>
                <a:cs typeface="Times New Roman"/>
              </a:rPr>
              <a:t> possam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apresentar </a:t>
            </a:r>
            <a:r>
              <a:rPr sz="500" spc="-5" dirty="0">
                <a:latin typeface="Times New Roman"/>
                <a:cs typeface="Times New Roman"/>
              </a:rPr>
              <a:t> expressões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caracterizadas</a:t>
            </a:r>
            <a:r>
              <a:rPr sz="500" spc="-5" dirty="0">
                <a:latin typeface="Times New Roman"/>
                <a:cs typeface="Times New Roman"/>
              </a:rPr>
              <a:t> como trabalho </a:t>
            </a:r>
            <a:r>
              <a:rPr sz="500" spc="-10" dirty="0">
                <a:latin typeface="Times New Roman"/>
                <a:cs typeface="Times New Roman"/>
              </a:rPr>
              <a:t>infantil, </a:t>
            </a:r>
            <a:r>
              <a:rPr sz="500" spc="-5" dirty="0">
                <a:latin typeface="Times New Roman"/>
                <a:cs typeface="Times New Roman"/>
              </a:rPr>
              <a:t> exploração sexual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crianças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adolescentes, </a:t>
            </a:r>
            <a:r>
              <a:rPr sz="500" spc="-25" dirty="0">
                <a:latin typeface="Times New Roman"/>
                <a:cs typeface="Times New Roman"/>
              </a:rPr>
              <a:t>ou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situações</a:t>
            </a:r>
            <a:r>
              <a:rPr sz="500" spc="-5" dirty="0">
                <a:latin typeface="Times New Roman"/>
                <a:cs typeface="Times New Roman"/>
              </a:rPr>
              <a:t> em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essas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pessoas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estejam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vulneráveis, </a:t>
            </a:r>
            <a:r>
              <a:rPr sz="500" spc="-5" dirty="0">
                <a:latin typeface="Times New Roman"/>
                <a:cs typeface="Times New Roman"/>
              </a:rPr>
              <a:t>utilizando </a:t>
            </a:r>
            <a:r>
              <a:rPr sz="500" spc="-15" dirty="0">
                <a:latin typeface="Times New Roman"/>
                <a:cs typeface="Times New Roman"/>
              </a:rPr>
              <a:t>os </a:t>
            </a:r>
            <a:r>
              <a:rPr sz="500" dirty="0">
                <a:latin typeface="Times New Roman"/>
                <a:cs typeface="Times New Roman"/>
              </a:rPr>
              <a:t>espaços </a:t>
            </a:r>
            <a:r>
              <a:rPr sz="500" spc="-5" dirty="0">
                <a:latin typeface="Times New Roman"/>
                <a:cs typeface="Times New Roman"/>
              </a:rPr>
              <a:t>públicos como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fo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ma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adia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/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5" dirty="0">
                <a:latin typeface="Times New Roman"/>
                <a:cs typeface="Times New Roman"/>
              </a:rPr>
              <a:t> s</a:t>
            </a:r>
            <a:r>
              <a:rPr sz="500" spc="-15" dirty="0">
                <a:latin typeface="Times New Roman"/>
                <a:cs typeface="Times New Roman"/>
              </a:rPr>
              <a:t>ob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spc="-10" dirty="0">
                <a:latin typeface="Times New Roman"/>
                <a:cs typeface="Times New Roman"/>
              </a:rPr>
              <a:t>ê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69685" y="2181835"/>
            <a:ext cx="755650" cy="5270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04"/>
              </a:spcBef>
            </a:pPr>
            <a:r>
              <a:rPr sz="500" b="1" spc="-15" dirty="0">
                <a:latin typeface="Times New Roman"/>
                <a:cs typeface="Times New Roman"/>
              </a:rPr>
              <a:t>CREAS</a:t>
            </a:r>
            <a:endParaRPr sz="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99760-97</a:t>
            </a:r>
            <a:r>
              <a:rPr sz="500" spc="-25" dirty="0">
                <a:latin typeface="Times New Roman"/>
                <a:cs typeface="Times New Roman"/>
              </a:rPr>
              <a:t>2</a:t>
            </a:r>
            <a:r>
              <a:rPr sz="500" dirty="0"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20" dirty="0">
                <a:latin typeface="Times New Roman"/>
                <a:cs typeface="Times New Roman"/>
                <a:hlinkClick r:id="rId2"/>
              </a:rPr>
              <a:t>creas@brumadinho.mg.gov.br</a:t>
            </a:r>
            <a:endParaRPr sz="500">
              <a:latin typeface="Times New Roman"/>
              <a:cs typeface="Times New Roman"/>
            </a:endParaRPr>
          </a:p>
          <a:p>
            <a:pPr marL="21590" marR="6350" indent="-1270" algn="ctr">
              <a:lnSpc>
                <a:spcPct val="104000"/>
              </a:lnSpc>
              <a:spcBef>
                <a:spcPts val="60"/>
              </a:spcBef>
            </a:pPr>
            <a:r>
              <a:rPr sz="500" spc="-4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J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é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-10" dirty="0">
                <a:latin typeface="Times New Roman"/>
                <a:cs typeface="Times New Roman"/>
              </a:rPr>
              <a:t>ia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 </a:t>
            </a:r>
            <a:r>
              <a:rPr sz="500" spc="-15" dirty="0">
                <a:latin typeface="Times New Roman"/>
                <a:cs typeface="Times New Roman"/>
              </a:rPr>
              <a:t>381</a:t>
            </a:r>
            <a:r>
              <a:rPr sz="500" dirty="0">
                <a:latin typeface="Times New Roman"/>
                <a:cs typeface="Times New Roman"/>
              </a:rPr>
              <a:t>, 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40" dirty="0">
                <a:latin typeface="Times New Roman"/>
                <a:cs typeface="Times New Roman"/>
              </a:rPr>
              <a:t>f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35" dirty="0">
                <a:latin typeface="Times New Roman"/>
                <a:cs typeface="Times New Roman"/>
              </a:rPr>
              <a:t>ê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B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ma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nho  </a:t>
            </a:r>
            <a:r>
              <a:rPr sz="500" spc="-30" dirty="0">
                <a:latin typeface="Times New Roman"/>
                <a:cs typeface="Times New Roman"/>
              </a:rPr>
              <a:t>MG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6684" y="3478530"/>
            <a:ext cx="61214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5080" indent="-145415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1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iço</a:t>
            </a:r>
            <a:r>
              <a:rPr sz="500" b="1" spc="-5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sp</a:t>
            </a:r>
            <a:r>
              <a:rPr sz="500" b="1" dirty="0">
                <a:latin typeface="Times New Roman"/>
                <a:cs typeface="Times New Roman"/>
              </a:rPr>
              <a:t>ecializa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o  Centro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Dia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16783" y="3239262"/>
            <a:ext cx="74485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o    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</a:t>
            </a:r>
            <a:r>
              <a:rPr sz="500" spc="-15" dirty="0">
                <a:latin typeface="Times New Roman"/>
                <a:cs typeface="Times New Roman"/>
              </a:rPr>
              <a:t>ov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     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u     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adu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to  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id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te    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o    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ípi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16783" y="3391661"/>
            <a:ext cx="7467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2145" algn="l"/>
              </a:tabLst>
            </a:pP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2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,	p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16783" y="3467861"/>
            <a:ext cx="67183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demanda</a:t>
            </a:r>
            <a:r>
              <a:rPr sz="500" spc="-5" dirty="0">
                <a:latin typeface="Times New Roman"/>
                <a:cs typeface="Times New Roman"/>
              </a:rPr>
              <a:t> espontânea;</a:t>
            </a:r>
            <a:r>
              <a:rPr sz="500" spc="-15" dirty="0">
                <a:latin typeface="Times New Roman"/>
                <a:cs typeface="Times New Roman"/>
              </a:rPr>
              <a:t> por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16783" y="3544061"/>
            <a:ext cx="76009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ati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éc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  </a:t>
            </a:r>
            <a:r>
              <a:rPr sz="500" spc="-10" dirty="0">
                <a:latin typeface="Times New Roman"/>
                <a:cs typeface="Times New Roman"/>
              </a:rPr>
              <a:t>ativa;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por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encaminhamento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16783" y="3696461"/>
            <a:ext cx="7581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5925" algn="l"/>
                <a:tab pos="634365" algn="l"/>
              </a:tabLst>
            </a:pP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á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o	da	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de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16783" y="3772661"/>
            <a:ext cx="75946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socioassistencial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demais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20306" y="3490976"/>
            <a:ext cx="727075" cy="186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6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das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7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1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5</a:t>
            </a:r>
            <a:r>
              <a:rPr sz="5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às</a:t>
            </a:r>
            <a:endParaRPr sz="50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</a:pP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16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:3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50" dirty="0">
                <a:solidFill>
                  <a:srgbClr val="1D1D1B"/>
                </a:solidFill>
                <a:latin typeface="Times New Roman"/>
                <a:cs typeface="Times New Roman"/>
              </a:rPr>
              <a:t>.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62925" y="3417824"/>
            <a:ext cx="2231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cada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assistido,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elaborado</a:t>
            </a:r>
            <a:r>
              <a:rPr sz="500" spc="-5" dirty="0">
                <a:latin typeface="Times New Roman"/>
                <a:cs typeface="Times New Roman"/>
              </a:rPr>
              <a:t> um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Plano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Desenvolvimento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Usuário,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atualização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anual,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atividades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previstas</a:t>
            </a:r>
            <a:r>
              <a:rPr sz="500" spc="-5" dirty="0">
                <a:latin typeface="Times New Roman"/>
                <a:cs typeface="Times New Roman"/>
              </a:rPr>
              <a:t> para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todo</a:t>
            </a:r>
            <a:r>
              <a:rPr sz="500" dirty="0">
                <a:latin typeface="Times New Roman"/>
                <a:cs typeface="Times New Roman"/>
              </a:rPr>
              <a:t> ano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útil,</a:t>
            </a:r>
            <a:r>
              <a:rPr sz="500" spc="-5" dirty="0">
                <a:latin typeface="Times New Roman"/>
                <a:cs typeface="Times New Roman"/>
              </a:rPr>
              <a:t> sem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previsão/prazo </a:t>
            </a:r>
            <a:r>
              <a:rPr sz="500" spc="-5" dirty="0">
                <a:latin typeface="Times New Roman"/>
                <a:cs typeface="Times New Roman"/>
              </a:rPr>
              <a:t> determinado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saída,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respeitando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piso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teto</a:t>
            </a:r>
            <a:r>
              <a:rPr sz="500" dirty="0">
                <a:latin typeface="Times New Roman"/>
                <a:cs typeface="Times New Roman"/>
              </a:rPr>
              <a:t> 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faixa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etária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prevista</a:t>
            </a:r>
            <a:r>
              <a:rPr sz="500" spc="-5" dirty="0">
                <a:latin typeface="Times New Roman"/>
                <a:cs typeface="Times New Roman"/>
              </a:rPr>
              <a:t> para</a:t>
            </a:r>
            <a:r>
              <a:rPr sz="500" dirty="0">
                <a:latin typeface="Times New Roman"/>
                <a:cs typeface="Times New Roman"/>
              </a:rPr>
              <a:t> 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atendimento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Centro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Dia.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45463" y="1915668"/>
            <a:ext cx="1519555" cy="1068705"/>
          </a:xfrm>
          <a:custGeom>
            <a:avLst/>
            <a:gdLst/>
            <a:ahLst/>
            <a:cxnLst/>
            <a:rect l="l" t="t" r="r" b="b"/>
            <a:pathLst>
              <a:path w="1519555" h="1068705">
                <a:moveTo>
                  <a:pt x="1463675" y="1068324"/>
                </a:moveTo>
                <a:lnTo>
                  <a:pt x="55422" y="1068324"/>
                </a:lnTo>
                <a:lnTo>
                  <a:pt x="33896" y="1062482"/>
                </a:lnTo>
                <a:lnTo>
                  <a:pt x="16281" y="1046734"/>
                </a:lnTo>
                <a:lnTo>
                  <a:pt x="4368" y="1023493"/>
                </a:lnTo>
                <a:lnTo>
                  <a:pt x="0" y="995045"/>
                </a:lnTo>
                <a:lnTo>
                  <a:pt x="0" y="73278"/>
                </a:lnTo>
                <a:lnTo>
                  <a:pt x="4368" y="44831"/>
                </a:lnTo>
                <a:lnTo>
                  <a:pt x="16281" y="21589"/>
                </a:lnTo>
                <a:lnTo>
                  <a:pt x="33896" y="5841"/>
                </a:lnTo>
                <a:lnTo>
                  <a:pt x="55422" y="0"/>
                </a:lnTo>
                <a:lnTo>
                  <a:pt x="1463675" y="0"/>
                </a:lnTo>
                <a:lnTo>
                  <a:pt x="1485265" y="5841"/>
                </a:lnTo>
                <a:lnTo>
                  <a:pt x="1502791" y="21589"/>
                </a:lnTo>
                <a:lnTo>
                  <a:pt x="1514729" y="44831"/>
                </a:lnTo>
                <a:lnTo>
                  <a:pt x="1519047" y="73278"/>
                </a:lnTo>
                <a:lnTo>
                  <a:pt x="1519047" y="995045"/>
                </a:lnTo>
                <a:lnTo>
                  <a:pt x="1514729" y="1023493"/>
                </a:lnTo>
                <a:lnTo>
                  <a:pt x="1502791" y="1046734"/>
                </a:lnTo>
                <a:lnTo>
                  <a:pt x="1485265" y="1062482"/>
                </a:lnTo>
                <a:lnTo>
                  <a:pt x="1463675" y="106832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704590" y="1988338"/>
            <a:ext cx="1903730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450" spc="5" dirty="0">
                <a:latin typeface="Times New Roman"/>
                <a:cs typeface="Times New Roman"/>
              </a:rPr>
              <a:t>Serviço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ofertado,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forma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continuada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programada,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com</a:t>
            </a:r>
            <a:r>
              <a:rPr sz="450" spc="5" dirty="0">
                <a:latin typeface="Times New Roman"/>
                <a:cs typeface="Times New Roman"/>
              </a:rPr>
              <a:t> finalidade</a:t>
            </a:r>
            <a:r>
              <a:rPr sz="450" spc="10" dirty="0">
                <a:latin typeface="Times New Roman"/>
                <a:cs typeface="Times New Roman"/>
              </a:rPr>
              <a:t> de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assegurar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trabalho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social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abordagem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busca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ativa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que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identifique,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nos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territórios, a incidência </a:t>
            </a:r>
            <a:r>
              <a:rPr sz="450" spc="5" dirty="0">
                <a:latin typeface="Times New Roman"/>
                <a:cs typeface="Times New Roman"/>
              </a:rPr>
              <a:t>de trabalho </a:t>
            </a:r>
            <a:r>
              <a:rPr sz="450" dirty="0">
                <a:latin typeface="Times New Roman"/>
                <a:cs typeface="Times New Roman"/>
              </a:rPr>
              <a:t>infantil, </a:t>
            </a:r>
            <a:r>
              <a:rPr sz="450" spc="5" dirty="0">
                <a:latin typeface="Times New Roman"/>
                <a:cs typeface="Times New Roman"/>
              </a:rPr>
              <a:t>exploração sexual de </a:t>
            </a:r>
            <a:r>
              <a:rPr sz="450" dirty="0">
                <a:latin typeface="Times New Roman"/>
                <a:cs typeface="Times New Roman"/>
              </a:rPr>
              <a:t>crianças e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adolescentes,</a:t>
            </a:r>
            <a:r>
              <a:rPr sz="450" spc="5" dirty="0">
                <a:latin typeface="Times New Roman"/>
                <a:cs typeface="Times New Roman"/>
              </a:rPr>
              <a:t> situação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 rua,  dentre  outras.  Deverão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ser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consideradas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praças,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entroncamento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estradas,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fronteiras,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espaços</a:t>
            </a:r>
            <a:r>
              <a:rPr sz="450" spc="5" dirty="0">
                <a:latin typeface="Times New Roman"/>
                <a:cs typeface="Times New Roman"/>
              </a:rPr>
              <a:t> públicos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onde  </a:t>
            </a:r>
            <a:r>
              <a:rPr sz="450" spc="10" dirty="0">
                <a:latin typeface="Times New Roman"/>
                <a:cs typeface="Times New Roman"/>
              </a:rPr>
              <a:t>se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realizam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atividades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laborais,</a:t>
            </a:r>
            <a:r>
              <a:rPr sz="450" spc="5" dirty="0">
                <a:latin typeface="Times New Roman"/>
                <a:cs typeface="Times New Roman"/>
              </a:rPr>
              <a:t> locais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intensa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circulação  de  </a:t>
            </a:r>
            <a:r>
              <a:rPr sz="450" dirty="0">
                <a:latin typeface="Times New Roman"/>
                <a:cs typeface="Times New Roman"/>
              </a:rPr>
              <a:t>pessoas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existência</a:t>
            </a:r>
            <a:r>
              <a:rPr sz="450" spc="5" dirty="0">
                <a:latin typeface="Times New Roman"/>
                <a:cs typeface="Times New Roman"/>
              </a:rPr>
              <a:t> de  comércio,  terminais  de ônibus,  </a:t>
            </a:r>
            <a:r>
              <a:rPr sz="450" dirty="0">
                <a:latin typeface="Times New Roman"/>
                <a:cs typeface="Times New Roman"/>
              </a:rPr>
              <a:t>trens,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metrô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outros.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 </a:t>
            </a:r>
            <a:r>
              <a:rPr sz="450" spc="5" dirty="0">
                <a:latin typeface="Times New Roman"/>
                <a:cs typeface="Times New Roman"/>
              </a:rPr>
              <a:t> Serviço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deve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buscar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resolução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necessidades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imediatas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promover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 </a:t>
            </a:r>
            <a:r>
              <a:rPr sz="450" spc="5" dirty="0">
                <a:latin typeface="Times New Roman"/>
                <a:cs typeface="Times New Roman"/>
              </a:rPr>
              <a:t> inserção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na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rede  de  </a:t>
            </a:r>
            <a:r>
              <a:rPr sz="450" spc="-5" dirty="0">
                <a:latin typeface="Times New Roman"/>
                <a:cs typeface="Times New Roman"/>
              </a:rPr>
              <a:t>serviços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socioassistenciais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das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demais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políticas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públicas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na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perspectiva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</a:t>
            </a:r>
            <a:r>
              <a:rPr sz="450" spc="5" dirty="0">
                <a:latin typeface="Times New Roman"/>
                <a:cs typeface="Times New Roman"/>
              </a:rPr>
              <a:t> garantia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dos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direitos.</a:t>
            </a:r>
            <a:r>
              <a:rPr sz="450" spc="10" dirty="0">
                <a:latin typeface="Times New Roman"/>
                <a:cs typeface="Times New Roman"/>
              </a:rPr>
              <a:t> USUÁRIOS: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Crianças,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adolescentes,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jovens,  adultos,  </a:t>
            </a:r>
            <a:r>
              <a:rPr sz="450" spc="-5" dirty="0">
                <a:latin typeface="Times New Roman"/>
                <a:cs typeface="Times New Roman"/>
              </a:rPr>
              <a:t>idosos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famílias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que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utilizam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espaços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públicos</a:t>
            </a:r>
            <a:r>
              <a:rPr sz="450" spc="6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como</a:t>
            </a:r>
            <a:r>
              <a:rPr sz="450" spc="7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forma</a:t>
            </a:r>
            <a:r>
              <a:rPr sz="450" spc="7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2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moradia</a:t>
            </a:r>
            <a:r>
              <a:rPr sz="450" spc="6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e/ou</a:t>
            </a:r>
            <a:r>
              <a:rPr sz="450" spc="4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sobrevivência.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52089" y="4535551"/>
            <a:ext cx="685800" cy="25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residente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município,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através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Determinação Judicial.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46417" y="4625721"/>
            <a:ext cx="4730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rr</a:t>
            </a:r>
            <a:r>
              <a:rPr sz="500" spc="-15" dirty="0">
                <a:latin typeface="Times New Roman"/>
                <a:cs typeface="Times New Roman"/>
              </a:rPr>
              <a:t>up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7962" y="4412742"/>
            <a:ext cx="6070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Times New Roman"/>
                <a:cs typeface="Times New Roman"/>
              </a:rPr>
              <a:t>Serviço de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Acolhimento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Ins</a:t>
            </a:r>
            <a:r>
              <a:rPr sz="500" b="1" dirty="0">
                <a:latin typeface="Times New Roman"/>
                <a:cs typeface="Times New Roman"/>
              </a:rPr>
              <a:t>tit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l</a:t>
            </a:r>
            <a:r>
              <a:rPr sz="500" b="1" spc="-4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ara 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ria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ças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spc="-5" dirty="0">
                <a:latin typeface="Times New Roman"/>
                <a:cs typeface="Times New Roman"/>
              </a:rPr>
              <a:t>b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s  </a:t>
            </a:r>
            <a:r>
              <a:rPr sz="500" b="1" spc="-15" dirty="0">
                <a:latin typeface="Times New Roman"/>
                <a:cs typeface="Times New Roman"/>
              </a:rPr>
              <a:t>sexos</a:t>
            </a:r>
            <a:endParaRPr sz="5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</a:pP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ec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ção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ireta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92174" y="4374261"/>
            <a:ext cx="128714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Acolhimento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Institucional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destinado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crianças </a:t>
            </a:r>
            <a:r>
              <a:rPr sz="500" dirty="0">
                <a:latin typeface="Times New Roman"/>
                <a:cs typeface="Times New Roman"/>
              </a:rPr>
              <a:t> de 0 </a:t>
            </a:r>
            <a:r>
              <a:rPr sz="500" spc="-10" dirty="0">
                <a:latin typeface="Times New Roman"/>
                <a:cs typeface="Times New Roman"/>
              </a:rPr>
              <a:t>(zero) </a:t>
            </a:r>
            <a:r>
              <a:rPr sz="500" spc="-5" dirty="0">
                <a:latin typeface="Times New Roman"/>
                <a:cs typeface="Times New Roman"/>
              </a:rPr>
              <a:t>até </a:t>
            </a:r>
            <a:r>
              <a:rPr sz="500" spc="-10" dirty="0">
                <a:latin typeface="Times New Roman"/>
                <a:cs typeface="Times New Roman"/>
              </a:rPr>
              <a:t>12 (doze) </a:t>
            </a:r>
            <a:r>
              <a:rPr sz="500" spc="-5" dirty="0">
                <a:latin typeface="Times New Roman"/>
                <a:cs typeface="Times New Roman"/>
              </a:rPr>
              <a:t>anos, </a:t>
            </a:r>
            <a:r>
              <a:rPr sz="500" spc="-10" dirty="0">
                <a:latin typeface="Times New Roman"/>
                <a:cs typeface="Times New Roman"/>
              </a:rPr>
              <a:t>incompletos, </a:t>
            </a:r>
            <a:r>
              <a:rPr sz="500" dirty="0">
                <a:latin typeface="Times New Roman"/>
                <a:cs typeface="Times New Roman"/>
              </a:rPr>
              <a:t>que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tiveram</a:t>
            </a:r>
            <a:r>
              <a:rPr sz="500" spc="-5" dirty="0">
                <a:latin typeface="Times New Roman"/>
                <a:cs typeface="Times New Roman"/>
              </a:rPr>
              <a:t> seus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direitos</a:t>
            </a:r>
            <a:r>
              <a:rPr sz="500" spc="-5" dirty="0">
                <a:latin typeface="Times New Roman"/>
                <a:cs typeface="Times New Roman"/>
              </a:rPr>
              <a:t> sociais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violados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foram </a:t>
            </a:r>
            <a:r>
              <a:rPr sz="500" spc="-5" dirty="0">
                <a:latin typeface="Times New Roman"/>
                <a:cs typeface="Times New Roman"/>
              </a:rPr>
              <a:t> afastados</a:t>
            </a:r>
            <a:r>
              <a:rPr sz="500" dirty="0">
                <a:latin typeface="Times New Roman"/>
                <a:cs typeface="Times New Roman"/>
              </a:rPr>
              <a:t> do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convívio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mediante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aplicação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Medida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Protetiva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Acolhimento,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conforme previsto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Art.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101 do Estatuto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da 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Crianças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56786" y="4259326"/>
            <a:ext cx="176339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serviço </a:t>
            </a:r>
            <a:r>
              <a:rPr sz="500" dirty="0">
                <a:latin typeface="Times New Roman"/>
                <a:cs typeface="Times New Roman"/>
              </a:rPr>
              <a:t>continuado é </a:t>
            </a:r>
            <a:r>
              <a:rPr sz="500" spc="-5" dirty="0">
                <a:latin typeface="Times New Roman"/>
                <a:cs typeface="Times New Roman"/>
              </a:rPr>
              <a:t>ofertado em </a:t>
            </a:r>
            <a:r>
              <a:rPr sz="500" dirty="0">
                <a:latin typeface="Times New Roman"/>
                <a:cs typeface="Times New Roman"/>
              </a:rPr>
              <a:t>uma unidade </a:t>
            </a:r>
            <a:r>
              <a:rPr sz="500" spc="-5" dirty="0">
                <a:latin typeface="Times New Roman"/>
                <a:cs typeface="Times New Roman"/>
              </a:rPr>
              <a:t>institucional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10" dirty="0">
                <a:latin typeface="Times New Roman"/>
                <a:cs typeface="Times New Roman"/>
              </a:rPr>
              <a:t>h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te 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uma 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id</a:t>
            </a:r>
            <a:r>
              <a:rPr sz="500" spc="-10" dirty="0">
                <a:latin typeface="Times New Roman"/>
                <a:cs typeface="Times New Roman"/>
              </a:rPr>
              <a:t>ê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ao 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ime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até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56786" y="4411472"/>
            <a:ext cx="18110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  <a:tab pos="698500" algn="l"/>
                <a:tab pos="1105535" algn="l"/>
                <a:tab pos="1475740" algn="l"/>
              </a:tabLst>
            </a:pPr>
            <a:r>
              <a:rPr sz="500" spc="-5" dirty="0">
                <a:latin typeface="Times New Roman"/>
                <a:cs typeface="Times New Roman"/>
              </a:rPr>
              <a:t>crianças.	</a:t>
            </a:r>
            <a:r>
              <a:rPr sz="500" dirty="0">
                <a:latin typeface="Times New Roman"/>
                <a:cs typeface="Times New Roman"/>
              </a:rPr>
              <a:t>A	</a:t>
            </a:r>
            <a:r>
              <a:rPr sz="500" spc="-5" dirty="0">
                <a:latin typeface="Times New Roman"/>
                <a:cs typeface="Times New Roman"/>
              </a:rPr>
              <a:t>unidade	possui	profissionais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56786" y="4487672"/>
            <a:ext cx="179641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educadores/cuidadores/psicólogos/assistentes</a:t>
            </a:r>
            <a:r>
              <a:rPr sz="500" spc="1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sociais,</a:t>
            </a:r>
            <a:r>
              <a:rPr sz="500" spc="1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trabalham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56786" y="4563872"/>
            <a:ext cx="1823085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em </a:t>
            </a:r>
            <a:r>
              <a:rPr sz="500" spc="-10" dirty="0">
                <a:latin typeface="Times New Roman"/>
                <a:cs typeface="Times New Roman"/>
              </a:rPr>
              <a:t>turnos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fixos diários,</a:t>
            </a:r>
            <a:r>
              <a:rPr sz="500" spc="-5" dirty="0">
                <a:latin typeface="Times New Roman"/>
                <a:cs typeface="Times New Roman"/>
              </a:rPr>
              <a:t> para execução </a:t>
            </a:r>
            <a:r>
              <a:rPr sz="500" dirty="0">
                <a:latin typeface="Times New Roman"/>
                <a:cs typeface="Times New Roman"/>
              </a:rPr>
              <a:t>das </a:t>
            </a:r>
            <a:r>
              <a:rPr sz="500" spc="-5" dirty="0">
                <a:latin typeface="Times New Roman"/>
                <a:cs typeface="Times New Roman"/>
              </a:rPr>
              <a:t>tarefas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rotina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diárias,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referências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previsibilidade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contato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 </a:t>
            </a:r>
            <a:r>
              <a:rPr sz="500" spc="-10" dirty="0">
                <a:latin typeface="Times New Roman"/>
                <a:cs typeface="Times New Roman"/>
              </a:rPr>
              <a:t>crianças,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preparados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receber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criança,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qualquer</a:t>
            </a:r>
            <a:r>
              <a:rPr sz="500" spc="-5" dirty="0">
                <a:latin typeface="Times New Roman"/>
                <a:cs typeface="Times New Roman"/>
              </a:rPr>
              <a:t> horário</a:t>
            </a:r>
            <a:r>
              <a:rPr sz="500" dirty="0">
                <a:latin typeface="Times New Roman"/>
                <a:cs typeface="Times New Roman"/>
              </a:rPr>
              <a:t> 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dia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noite,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enquanto se realiza </a:t>
            </a:r>
            <a:r>
              <a:rPr sz="500" spc="-5" dirty="0">
                <a:latin typeface="Times New Roman"/>
                <a:cs typeface="Times New Roman"/>
              </a:rPr>
              <a:t>um estudo </a:t>
            </a:r>
            <a:r>
              <a:rPr sz="500" spc="-10" dirty="0">
                <a:latin typeface="Times New Roman"/>
                <a:cs typeface="Times New Roman"/>
              </a:rPr>
              <a:t>diagnóstico </a:t>
            </a:r>
            <a:r>
              <a:rPr sz="500" dirty="0">
                <a:latin typeface="Times New Roman"/>
                <a:cs typeface="Times New Roman"/>
              </a:rPr>
              <a:t>detalhado de </a:t>
            </a:r>
            <a:r>
              <a:rPr sz="500" spc="-10" dirty="0">
                <a:latin typeface="Times New Roman"/>
                <a:cs typeface="Times New Roman"/>
              </a:rPr>
              <a:t>cada situação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encaminhamentos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necessários.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59221" y="4362450"/>
            <a:ext cx="6330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5" dirty="0">
                <a:latin typeface="Times New Roman"/>
                <a:cs typeface="Times New Roman"/>
              </a:rPr>
              <a:t>c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ec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 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eç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40" dirty="0">
                <a:latin typeface="Times New Roman"/>
                <a:cs typeface="Times New Roman"/>
              </a:rPr>
              <a:t>v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60" dirty="0">
                <a:latin typeface="Times New Roman"/>
                <a:cs typeface="Times New Roman"/>
              </a:rPr>
              <a:t>o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  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t</a:t>
            </a:r>
            <a:r>
              <a:rPr sz="500" spc="-35" dirty="0">
                <a:latin typeface="Times New Roman"/>
                <a:cs typeface="Times New Roman"/>
              </a:rPr>
              <a:t>i</a:t>
            </a:r>
            <a:r>
              <a:rPr sz="500" spc="3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il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35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ç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á  </a:t>
            </a:r>
            <a:r>
              <a:rPr sz="500" spc="-10" dirty="0">
                <a:latin typeface="Times New Roman"/>
                <a:cs typeface="Times New Roman"/>
              </a:rPr>
              <a:t>acolhidas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62925" y="4439158"/>
            <a:ext cx="2228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permanência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crianças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Serviços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Acolhimento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não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prolongará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por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mais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18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(dezoito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meses),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salvo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comprovada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necessidade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que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atenda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ao 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seu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superior interesse, devidamente fundamentada pela equipe técnica da Instituição e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J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ud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iá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a,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ã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x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p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l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ar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2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(d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)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578" y="5534914"/>
            <a:ext cx="6400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Times New Roman"/>
                <a:cs typeface="Times New Roman"/>
              </a:rPr>
              <a:t>Serviço</a:t>
            </a:r>
            <a:r>
              <a:rPr sz="500" b="1" spc="114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de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Acolhimento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Ins</a:t>
            </a:r>
            <a:r>
              <a:rPr sz="500" b="1" dirty="0">
                <a:latin typeface="Times New Roman"/>
                <a:cs typeface="Times New Roman"/>
              </a:rPr>
              <a:t>tit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l</a:t>
            </a:r>
            <a:r>
              <a:rPr sz="500" b="1" spc="-4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ara  </a:t>
            </a:r>
            <a:r>
              <a:rPr sz="500" b="1" spc="-5" dirty="0">
                <a:latin typeface="Times New Roman"/>
                <a:cs typeface="Times New Roman"/>
              </a:rPr>
              <a:t>Ad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le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ce</a:t>
            </a:r>
            <a:r>
              <a:rPr sz="500" b="1" spc="-20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t</a:t>
            </a:r>
            <a:r>
              <a:rPr sz="500" b="1" spc="-10" dirty="0">
                <a:latin typeface="Times New Roman"/>
                <a:cs typeface="Times New Roman"/>
              </a:rPr>
              <a:t>e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spc="-5" dirty="0">
                <a:latin typeface="Times New Roman"/>
                <a:cs typeface="Times New Roman"/>
              </a:rPr>
              <a:t>b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s  </a:t>
            </a:r>
            <a:r>
              <a:rPr sz="500" b="1" spc="-15" dirty="0">
                <a:latin typeface="Times New Roman"/>
                <a:cs typeface="Times New Roman"/>
              </a:rPr>
              <a:t>os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spc="-15" dirty="0">
                <a:latin typeface="Times New Roman"/>
                <a:cs typeface="Times New Roman"/>
              </a:rPr>
              <a:t>sexos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ec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ção</a:t>
            </a:r>
            <a:r>
              <a:rPr sz="500" b="1" spc="-5" dirty="0">
                <a:latin typeface="Times New Roman"/>
                <a:cs typeface="Times New Roman"/>
              </a:rPr>
              <a:t> Ind</a:t>
            </a:r>
            <a:r>
              <a:rPr sz="500" b="1" dirty="0">
                <a:latin typeface="Times New Roman"/>
                <a:cs typeface="Times New Roman"/>
              </a:rPr>
              <a:t>ire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67790" y="5596255"/>
            <a:ext cx="13182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Acolhimento </a:t>
            </a:r>
            <a:r>
              <a:rPr sz="500" spc="-10" dirty="0">
                <a:latin typeface="Times New Roman"/>
                <a:cs typeface="Times New Roman"/>
              </a:rPr>
              <a:t>institucionall</a:t>
            </a:r>
            <a:r>
              <a:rPr sz="500" spc="-5" dirty="0">
                <a:latin typeface="Times New Roman"/>
                <a:cs typeface="Times New Roman"/>
              </a:rPr>
              <a:t> destinado adolescentes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idade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entre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12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(doze)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18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(dezoito)</a:t>
            </a:r>
            <a:r>
              <a:rPr sz="500" spc="-5" dirty="0">
                <a:latin typeface="Times New Roman"/>
                <a:cs typeface="Times New Roman"/>
              </a:rPr>
              <a:t> anos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incompletos,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foram</a:t>
            </a:r>
            <a:r>
              <a:rPr sz="500" spc="-5" dirty="0">
                <a:latin typeface="Times New Roman"/>
                <a:cs typeface="Times New Roman"/>
              </a:rPr>
              <a:t> afastados</a:t>
            </a:r>
            <a:r>
              <a:rPr sz="500" dirty="0">
                <a:latin typeface="Times New Roman"/>
                <a:cs typeface="Times New Roman"/>
              </a:rPr>
              <a:t> 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convívio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mediante aplicação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Medida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Protetiva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Acolhimento,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conforme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previsto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Art.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101 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tat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to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ia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ç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l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56661" y="5669407"/>
            <a:ext cx="71374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Ao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adolescente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residente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município,</a:t>
            </a:r>
            <a:r>
              <a:rPr sz="500" spc="-5" dirty="0">
                <a:latin typeface="Times New Roman"/>
                <a:cs typeface="Times New Roman"/>
              </a:rPr>
              <a:t> através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de 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Determinaçãojudicial.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28084" y="5293375"/>
            <a:ext cx="183642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450" spc="5" dirty="0">
                <a:latin typeface="Times New Roman"/>
                <a:cs typeface="Times New Roman"/>
              </a:rPr>
              <a:t>Brumadinho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atualmente</a:t>
            </a:r>
            <a:r>
              <a:rPr sz="450" spc="10" dirty="0">
                <a:latin typeface="Times New Roman"/>
                <a:cs typeface="Times New Roman"/>
              </a:rPr>
              <a:t> não  </a:t>
            </a:r>
            <a:r>
              <a:rPr sz="450" dirty="0">
                <a:latin typeface="Times New Roman"/>
                <a:cs typeface="Times New Roman"/>
              </a:rPr>
              <a:t>executa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diretamente 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não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possui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esse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serviço </a:t>
            </a:r>
            <a:r>
              <a:rPr sz="450" spc="10" dirty="0">
                <a:latin typeface="Times New Roman"/>
                <a:cs typeface="Times New Roman"/>
              </a:rPr>
              <a:t>no  </a:t>
            </a:r>
            <a:r>
              <a:rPr sz="450" spc="5" dirty="0">
                <a:latin typeface="Times New Roman"/>
                <a:cs typeface="Times New Roman"/>
              </a:rPr>
              <a:t>âmbito local.  Portanto, 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Secretaria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  Desenvolvimento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Social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pactuou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um</a:t>
            </a:r>
            <a:r>
              <a:rPr sz="450" spc="10" dirty="0">
                <a:latin typeface="Times New Roman"/>
                <a:cs typeface="Times New Roman"/>
              </a:rPr>
              <a:t> número  </a:t>
            </a:r>
            <a:r>
              <a:rPr sz="450" spc="5" dirty="0">
                <a:latin typeface="Times New Roman"/>
                <a:cs typeface="Times New Roman"/>
              </a:rPr>
              <a:t>limitado  de  </a:t>
            </a:r>
            <a:r>
              <a:rPr sz="450" dirty="0">
                <a:latin typeface="Times New Roman"/>
                <a:cs typeface="Times New Roman"/>
              </a:rPr>
              <a:t>vagas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através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termo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 </a:t>
            </a:r>
            <a:r>
              <a:rPr sz="450" spc="5" dirty="0">
                <a:latin typeface="Times New Roman"/>
                <a:cs typeface="Times New Roman"/>
              </a:rPr>
              <a:t> fomento junto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uma  Instituição que presta   esse serviço continuado  </a:t>
            </a:r>
            <a:r>
              <a:rPr sz="450" spc="-5" dirty="0">
                <a:latin typeface="Times New Roman"/>
                <a:cs typeface="Times New Roman"/>
              </a:rPr>
              <a:t>fora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município.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</a:t>
            </a:r>
            <a:r>
              <a:rPr sz="450" spc="5" dirty="0">
                <a:latin typeface="Times New Roman"/>
                <a:cs typeface="Times New Roman"/>
              </a:rPr>
              <a:t> serviço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continuado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é</a:t>
            </a:r>
            <a:r>
              <a:rPr sz="450" spc="5" dirty="0">
                <a:latin typeface="Times New Roman"/>
                <a:cs typeface="Times New Roman"/>
              </a:rPr>
              <a:t> ofertado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em </a:t>
            </a:r>
            <a:r>
              <a:rPr sz="450" spc="10" dirty="0">
                <a:latin typeface="Times New Roman"/>
                <a:cs typeface="Times New Roman"/>
              </a:rPr>
              <a:t> uma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unidade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institucional</a:t>
            </a:r>
            <a:r>
              <a:rPr sz="450" spc="12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semelhante 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uma  </a:t>
            </a:r>
            <a:r>
              <a:rPr sz="450" dirty="0">
                <a:latin typeface="Times New Roman"/>
                <a:cs typeface="Times New Roman"/>
              </a:rPr>
              <a:t>residência,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destinada  ao atendimento </a:t>
            </a:r>
            <a:r>
              <a:rPr sz="450" spc="10" dirty="0">
                <a:latin typeface="Times New Roman"/>
                <a:cs typeface="Times New Roman"/>
              </a:rPr>
              <a:t>de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até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20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adolescentes.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unidade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possui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profissionais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educadores/cuidadores/psicólogos/assistentes</a:t>
            </a:r>
            <a:r>
              <a:rPr sz="450" spc="5" dirty="0">
                <a:latin typeface="Times New Roman"/>
                <a:cs typeface="Times New Roman"/>
              </a:rPr>
              <a:t> sociais,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que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trabalham  </a:t>
            </a:r>
            <a:r>
              <a:rPr sz="450" spc="10" dirty="0">
                <a:latin typeface="Times New Roman"/>
                <a:cs typeface="Times New Roman"/>
              </a:rPr>
              <a:t>em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turnos</a:t>
            </a:r>
            <a:r>
              <a:rPr sz="450" spc="5" dirty="0">
                <a:latin typeface="Times New Roman"/>
                <a:cs typeface="Times New Roman"/>
              </a:rPr>
              <a:t> fixos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diários,</a:t>
            </a:r>
            <a:r>
              <a:rPr sz="450" spc="5" dirty="0">
                <a:latin typeface="Times New Roman"/>
                <a:cs typeface="Times New Roman"/>
              </a:rPr>
              <a:t> para  execução  das  </a:t>
            </a:r>
            <a:r>
              <a:rPr sz="450" dirty="0">
                <a:latin typeface="Times New Roman"/>
                <a:cs typeface="Times New Roman"/>
              </a:rPr>
              <a:t>tarefas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rotina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diárias, </a:t>
            </a:r>
            <a:r>
              <a:rPr sz="450" spc="5" dirty="0">
                <a:latin typeface="Times New Roman"/>
                <a:cs typeface="Times New Roman"/>
              </a:rPr>
              <a:t> referências </a:t>
            </a:r>
            <a:r>
              <a:rPr sz="450" dirty="0">
                <a:latin typeface="Times New Roman"/>
                <a:cs typeface="Times New Roman"/>
              </a:rPr>
              <a:t>e </a:t>
            </a:r>
            <a:r>
              <a:rPr sz="450" spc="5" dirty="0">
                <a:latin typeface="Times New Roman"/>
                <a:cs typeface="Times New Roman"/>
              </a:rPr>
              <a:t>previsibilidade no contato </a:t>
            </a:r>
            <a:r>
              <a:rPr sz="450" dirty="0">
                <a:latin typeface="Times New Roman"/>
                <a:cs typeface="Times New Roman"/>
              </a:rPr>
              <a:t>com </a:t>
            </a:r>
            <a:r>
              <a:rPr sz="450" spc="5" dirty="0">
                <a:latin typeface="Times New Roman"/>
                <a:cs typeface="Times New Roman"/>
              </a:rPr>
              <a:t>as crianças, preparados para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receber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adolescentes,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em  qualquer  horário  </a:t>
            </a:r>
            <a:r>
              <a:rPr sz="450" spc="10" dirty="0">
                <a:latin typeface="Times New Roman"/>
                <a:cs typeface="Times New Roman"/>
              </a:rPr>
              <a:t>do  </a:t>
            </a:r>
            <a:r>
              <a:rPr sz="450" spc="5" dirty="0">
                <a:latin typeface="Times New Roman"/>
                <a:cs typeface="Times New Roman"/>
              </a:rPr>
              <a:t>dia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ou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noite, </a:t>
            </a:r>
            <a:r>
              <a:rPr sz="450" spc="5" dirty="0">
                <a:latin typeface="Times New Roman"/>
                <a:cs typeface="Times New Roman"/>
              </a:rPr>
              <a:t> enquanto se  realiza  um estudo  diagnóstico detalhado 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cada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situação </a:t>
            </a:r>
            <a:r>
              <a:rPr sz="450" spc="10" dirty="0">
                <a:latin typeface="Times New Roman"/>
                <a:cs typeface="Times New Roman"/>
              </a:rPr>
              <a:t> para</a:t>
            </a:r>
            <a:r>
              <a:rPr sz="450" spc="-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os</a:t>
            </a:r>
            <a:r>
              <a:rPr sz="450" spc="3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encaminhamentos</a:t>
            </a:r>
            <a:r>
              <a:rPr sz="450" spc="4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necessários.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63158" y="5573395"/>
            <a:ext cx="6330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-35" dirty="0">
                <a:latin typeface="Times New Roman"/>
                <a:cs typeface="Times New Roman"/>
              </a:rPr>
              <a:t>c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ec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 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eç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40" dirty="0">
                <a:latin typeface="Times New Roman"/>
                <a:cs typeface="Times New Roman"/>
              </a:rPr>
              <a:t>v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60" dirty="0">
                <a:latin typeface="Times New Roman"/>
                <a:cs typeface="Times New Roman"/>
              </a:rPr>
              <a:t>o</a:t>
            </a:r>
            <a:r>
              <a:rPr sz="500" spc="-15" dirty="0">
                <a:latin typeface="Times New Roman"/>
                <a:cs typeface="Times New Roman"/>
              </a:rPr>
              <a:t>p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  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t</a:t>
            </a:r>
            <a:r>
              <a:rPr sz="500" spc="-35" dirty="0">
                <a:latin typeface="Times New Roman"/>
                <a:cs typeface="Times New Roman"/>
              </a:rPr>
              <a:t>i</a:t>
            </a:r>
            <a:r>
              <a:rPr sz="500" spc="3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g</a:t>
            </a:r>
            <a:r>
              <a:rPr sz="500" spc="-10" dirty="0">
                <a:latin typeface="Times New Roman"/>
                <a:cs typeface="Times New Roman"/>
              </a:rPr>
              <a:t>il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35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ia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ç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7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á  </a:t>
            </a:r>
            <a:r>
              <a:rPr sz="500" spc="-10" dirty="0">
                <a:latin typeface="Times New Roman"/>
                <a:cs typeface="Times New Roman"/>
              </a:rPr>
              <a:t>acolhidas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62925" y="5585206"/>
            <a:ext cx="2226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 permanência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adolescentes  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Serviços  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  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Acolhimento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não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prolongará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por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mais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18 (dezoito meses), salvo comprovada necessidade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que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atenda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ao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seu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superior</a:t>
            </a:r>
            <a:r>
              <a:rPr sz="500" spc="1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interesse,</a:t>
            </a:r>
            <a:r>
              <a:rPr sz="500" spc="1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devidamente</a:t>
            </a:r>
            <a:r>
              <a:rPr sz="500" spc="1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fundamentada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pela</a:t>
            </a:r>
            <a:r>
              <a:rPr sz="500" spc="1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equipe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técnica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Instituição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Autoridade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Judiciária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2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(dois)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anos.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62927" y="5703824"/>
            <a:ext cx="4730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rr</a:t>
            </a:r>
            <a:r>
              <a:rPr sz="500" spc="-15" dirty="0">
                <a:latin typeface="Times New Roman"/>
                <a:cs typeface="Times New Roman"/>
              </a:rPr>
              <a:t>up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60475" y="6647789"/>
            <a:ext cx="131635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Acolhimento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institucional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destinado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pessoas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-5" dirty="0">
                <a:latin typeface="Times New Roman"/>
                <a:cs typeface="Times New Roman"/>
              </a:rPr>
              <a:t> mais </a:t>
            </a:r>
            <a:r>
              <a:rPr sz="500" dirty="0">
                <a:latin typeface="Times New Roman"/>
                <a:cs typeface="Times New Roman"/>
              </a:rPr>
              <a:t>de 60 </a:t>
            </a:r>
            <a:r>
              <a:rPr sz="500" spc="-5" dirty="0">
                <a:latin typeface="Times New Roman"/>
                <a:cs typeface="Times New Roman"/>
              </a:rPr>
              <a:t>(sessenta </a:t>
            </a:r>
            <a:r>
              <a:rPr sz="500" spc="-10" dirty="0">
                <a:latin typeface="Times New Roman"/>
                <a:cs typeface="Times New Roman"/>
              </a:rPr>
              <a:t>anos)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vulnerabilidade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risco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vínculos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familiares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rompidos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fragilizados,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garantir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proteção integral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5" dirty="0">
                <a:latin typeface="Times New Roman"/>
                <a:cs typeface="Times New Roman"/>
              </a:rPr>
              <a:t>pessoa idosa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ambos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os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sexos.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4901" y="6664858"/>
            <a:ext cx="520700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marR="10795" indent="635" algn="ctr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1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iço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Acolhimento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Ins</a:t>
            </a:r>
            <a:r>
              <a:rPr sz="500" b="1" dirty="0">
                <a:latin typeface="Times New Roman"/>
                <a:cs typeface="Times New Roman"/>
              </a:rPr>
              <a:t>tit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l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p</a:t>
            </a:r>
            <a:r>
              <a:rPr sz="500" b="1" dirty="0">
                <a:latin typeface="Times New Roman"/>
                <a:cs typeface="Times New Roman"/>
              </a:rPr>
              <a:t>ara  </a:t>
            </a:r>
            <a:r>
              <a:rPr sz="500" b="1" spc="-10" dirty="0">
                <a:latin typeface="Times New Roman"/>
                <a:cs typeface="Times New Roman"/>
              </a:rPr>
              <a:t>Idosos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ec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ção</a:t>
            </a:r>
            <a:r>
              <a:rPr sz="500" b="1" spc="-5" dirty="0">
                <a:latin typeface="Times New Roman"/>
                <a:cs typeface="Times New Roman"/>
              </a:rPr>
              <a:t> Ind</a:t>
            </a:r>
            <a:r>
              <a:rPr sz="500" b="1" dirty="0">
                <a:latin typeface="Times New Roman"/>
                <a:cs typeface="Times New Roman"/>
              </a:rPr>
              <a:t>ire</a:t>
            </a:r>
            <a:r>
              <a:rPr sz="500" b="1" spc="-1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744851" y="6647484"/>
            <a:ext cx="7556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idoso</a:t>
            </a:r>
            <a:r>
              <a:rPr sz="500" dirty="0">
                <a:latin typeface="Times New Roman"/>
                <a:cs typeface="Times New Roman"/>
              </a:rPr>
              <a:t> residente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no 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município,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demanda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espontânea;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2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busca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ativa;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por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encaminhamento </a:t>
            </a:r>
            <a:r>
              <a:rPr sz="500" dirty="0">
                <a:latin typeface="Times New Roman"/>
                <a:cs typeface="Times New Roman"/>
              </a:rPr>
              <a:t> da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socioassistencial;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encaminhamento</a:t>
            </a:r>
            <a:r>
              <a:rPr sz="500" dirty="0">
                <a:latin typeface="Times New Roman"/>
                <a:cs typeface="Times New Roman"/>
              </a:rPr>
              <a:t> das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mais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34815" y="6569151"/>
            <a:ext cx="1848485" cy="711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Brumadinho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atualmente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não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executa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diretamente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esse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serviço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no 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âmbito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local.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Portanto,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Secretaria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Municipal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Desenvolvimento </a:t>
            </a:r>
            <a:r>
              <a:rPr sz="500" spc="-5" dirty="0">
                <a:latin typeface="Times New Roman"/>
                <a:cs typeface="Times New Roman"/>
              </a:rPr>
              <a:t> Social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pactuou</a:t>
            </a:r>
            <a:r>
              <a:rPr sz="500" spc="-5" dirty="0">
                <a:latin typeface="Times New Roman"/>
                <a:cs typeface="Times New Roman"/>
              </a:rPr>
              <a:t> um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número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limitado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vagas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através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termo</a:t>
            </a:r>
            <a:r>
              <a:rPr sz="500" dirty="0">
                <a:latin typeface="Times New Roman"/>
                <a:cs typeface="Times New Roman"/>
              </a:rPr>
              <a:t> 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fomento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firmado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junto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Instituição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Longa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Permanência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Idosos</a:t>
            </a:r>
            <a:endParaRPr sz="5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ILPI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que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presta</a:t>
            </a:r>
            <a:r>
              <a:rPr sz="500" spc="-5" dirty="0">
                <a:latin typeface="Times New Roman"/>
                <a:cs typeface="Times New Roman"/>
              </a:rPr>
              <a:t> esse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serviço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continuado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dentro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limites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município.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10" dirty="0">
                <a:latin typeface="Times New Roman"/>
                <a:cs typeface="Times New Roman"/>
              </a:rPr>
              <a:t>entidade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responsável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pelo </a:t>
            </a:r>
            <a:r>
              <a:rPr sz="500" spc="-10" dirty="0">
                <a:latin typeface="Times New Roman"/>
                <a:cs typeface="Times New Roman"/>
              </a:rPr>
              <a:t>serviço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garante 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privacidade,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respeito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costumes,</a:t>
            </a:r>
            <a:r>
              <a:rPr sz="500" dirty="0">
                <a:latin typeface="Times New Roman"/>
                <a:cs typeface="Times New Roman"/>
              </a:rPr>
              <a:t> às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tradições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diversidade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de: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ciclos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de 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arranjos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familiares,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raça/etnia,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religião,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gênero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orientação </a:t>
            </a:r>
            <a:r>
              <a:rPr sz="500" spc="-5" dirty="0">
                <a:latin typeface="Times New Roman"/>
                <a:cs typeface="Times New Roman"/>
              </a:rPr>
              <a:t> sexual.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023228" y="6766662"/>
            <a:ext cx="5588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ar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Id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dirty="0">
                <a:latin typeface="Times New Roman"/>
                <a:cs typeface="Times New Roman"/>
              </a:rPr>
              <a:t>ad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e  </a:t>
            </a:r>
            <a:r>
              <a:rPr sz="500" spc="-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ce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te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  </a:t>
            </a:r>
            <a:r>
              <a:rPr sz="500" spc="-5" dirty="0">
                <a:latin typeface="Times New Roman"/>
                <a:cs typeface="Times New Roman"/>
              </a:rPr>
              <a:t>LIPVA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158988" y="6779463"/>
            <a:ext cx="22345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Não </a:t>
            </a:r>
            <a:r>
              <a:rPr sz="500" spc="5" dirty="0">
                <a:latin typeface="Times New Roman"/>
                <a:cs typeface="Times New Roman"/>
              </a:rPr>
              <a:t>há </a:t>
            </a:r>
            <a:r>
              <a:rPr sz="500" spc="-5" dirty="0">
                <a:latin typeface="Times New Roman"/>
                <a:cs typeface="Times New Roman"/>
              </a:rPr>
              <a:t>prazo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permanência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idoso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unidade, </a:t>
            </a:r>
            <a:r>
              <a:rPr sz="500" dirty="0">
                <a:latin typeface="Times New Roman"/>
                <a:cs typeface="Times New Roman"/>
              </a:rPr>
              <a:t>a não </a:t>
            </a:r>
            <a:r>
              <a:rPr sz="500" spc="-5" dirty="0">
                <a:latin typeface="Times New Roman"/>
                <a:cs typeface="Times New Roman"/>
              </a:rPr>
              <a:t>ser </a:t>
            </a:r>
            <a:r>
              <a:rPr sz="500" dirty="0">
                <a:latin typeface="Times New Roman"/>
                <a:cs typeface="Times New Roman"/>
              </a:rPr>
              <a:t>que o </a:t>
            </a:r>
            <a:r>
              <a:rPr sz="500" spc="-5" dirty="0">
                <a:latin typeface="Times New Roman"/>
                <a:cs typeface="Times New Roman"/>
              </a:rPr>
              <a:t>acolhimento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institucional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seja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natureza </a:t>
            </a:r>
            <a:r>
              <a:rPr sz="500" spc="-10" dirty="0">
                <a:latin typeface="Times New Roman"/>
                <a:cs typeface="Times New Roman"/>
              </a:rPr>
              <a:t>provisória,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modo </a:t>
            </a:r>
            <a:r>
              <a:rPr sz="500" dirty="0">
                <a:latin typeface="Times New Roman"/>
                <a:cs typeface="Times New Roman"/>
              </a:rPr>
              <a:t>que </a:t>
            </a:r>
            <a:r>
              <a:rPr sz="500" spc="-15" dirty="0">
                <a:latin typeface="Times New Roman"/>
                <a:cs typeface="Times New Roman"/>
              </a:rPr>
              <a:t>os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tramites </a:t>
            </a:r>
            <a:r>
              <a:rPr sz="500" spc="-10" dirty="0">
                <a:latin typeface="Times New Roman"/>
                <a:cs typeface="Times New Roman"/>
              </a:rPr>
              <a:t>sobre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usuários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estejam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sendo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resolvidos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para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retorne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sua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família.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46797" y="6840728"/>
            <a:ext cx="4730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rr</a:t>
            </a:r>
            <a:r>
              <a:rPr sz="500" spc="-15" dirty="0">
                <a:latin typeface="Times New Roman"/>
                <a:cs typeface="Times New Roman"/>
              </a:rPr>
              <a:t>up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89" name="object 3">
            <a:extLst>
              <a:ext uri="{FF2B5EF4-FFF2-40B4-BE49-F238E27FC236}">
                <a16:creationId xmlns:a16="http://schemas.microsoft.com/office/drawing/2014/main" id="{E69D303B-7EBA-8256-0A05-79B274082264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CD5848DC-698C-A6D3-69BB-F60FDB355DA3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B68B8398-5FA7-6170-51E3-D69BE3AC8EE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68">
            <a:extLst>
              <a:ext uri="{FF2B5EF4-FFF2-40B4-BE49-F238E27FC236}">
                <a16:creationId xmlns:a16="http://schemas.microsoft.com/office/drawing/2014/main" id="{3E832E99-73C5-EACC-DD7C-AB1EEE18B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2698" y="127389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9860" y="1918716"/>
            <a:ext cx="908050" cy="1082040"/>
          </a:xfrm>
          <a:custGeom>
            <a:avLst/>
            <a:gdLst/>
            <a:ahLst/>
            <a:cxnLst/>
            <a:rect l="l" t="t" r="r" b="b"/>
            <a:pathLst>
              <a:path w="908050" h="1082039">
                <a:moveTo>
                  <a:pt x="858012" y="1081786"/>
                </a:moveTo>
                <a:lnTo>
                  <a:pt x="50037" y="1081786"/>
                </a:lnTo>
                <a:lnTo>
                  <a:pt x="30606" y="1077849"/>
                </a:lnTo>
                <a:lnTo>
                  <a:pt x="14731" y="1067308"/>
                </a:lnTo>
                <a:lnTo>
                  <a:pt x="3937" y="1051687"/>
                </a:lnTo>
                <a:lnTo>
                  <a:pt x="0" y="1032637"/>
                </a:lnTo>
                <a:lnTo>
                  <a:pt x="0" y="49149"/>
                </a:lnTo>
                <a:lnTo>
                  <a:pt x="3937" y="30099"/>
                </a:lnTo>
                <a:lnTo>
                  <a:pt x="14731" y="14477"/>
                </a:lnTo>
                <a:lnTo>
                  <a:pt x="30606" y="3937"/>
                </a:lnTo>
                <a:lnTo>
                  <a:pt x="50037" y="0"/>
                </a:lnTo>
                <a:lnTo>
                  <a:pt x="858012" y="0"/>
                </a:lnTo>
                <a:lnTo>
                  <a:pt x="877442" y="3937"/>
                </a:lnTo>
                <a:lnTo>
                  <a:pt x="893317" y="14477"/>
                </a:lnTo>
                <a:lnTo>
                  <a:pt x="904113" y="30099"/>
                </a:lnTo>
                <a:lnTo>
                  <a:pt x="908050" y="49149"/>
                </a:lnTo>
                <a:lnTo>
                  <a:pt x="908050" y="1032637"/>
                </a:lnTo>
                <a:lnTo>
                  <a:pt x="904113" y="1051687"/>
                </a:lnTo>
                <a:lnTo>
                  <a:pt x="893317" y="1067308"/>
                </a:lnTo>
                <a:lnTo>
                  <a:pt x="877442" y="1077849"/>
                </a:lnTo>
                <a:lnTo>
                  <a:pt x="858012" y="108178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192" y="3058668"/>
            <a:ext cx="903605" cy="2171700"/>
          </a:xfrm>
          <a:custGeom>
            <a:avLst/>
            <a:gdLst/>
            <a:ahLst/>
            <a:cxnLst/>
            <a:rect l="l" t="t" r="r" b="b"/>
            <a:pathLst>
              <a:path w="903604" h="2171700">
                <a:moveTo>
                  <a:pt x="852550" y="1049782"/>
                </a:moveTo>
                <a:lnTo>
                  <a:pt x="55499" y="1049782"/>
                </a:lnTo>
                <a:lnTo>
                  <a:pt x="36321" y="1045972"/>
                </a:lnTo>
                <a:lnTo>
                  <a:pt x="20574" y="1035812"/>
                </a:lnTo>
                <a:lnTo>
                  <a:pt x="10032" y="1020572"/>
                </a:lnTo>
                <a:lnTo>
                  <a:pt x="6095" y="1002030"/>
                </a:lnTo>
                <a:lnTo>
                  <a:pt x="6095" y="47751"/>
                </a:lnTo>
                <a:lnTo>
                  <a:pt x="10032" y="29210"/>
                </a:lnTo>
                <a:lnTo>
                  <a:pt x="20574" y="13970"/>
                </a:lnTo>
                <a:lnTo>
                  <a:pt x="36321" y="3810"/>
                </a:lnTo>
                <a:lnTo>
                  <a:pt x="55499" y="0"/>
                </a:lnTo>
                <a:lnTo>
                  <a:pt x="852550" y="0"/>
                </a:lnTo>
                <a:lnTo>
                  <a:pt x="871600" y="3810"/>
                </a:lnTo>
                <a:lnTo>
                  <a:pt x="887348" y="13970"/>
                </a:lnTo>
                <a:lnTo>
                  <a:pt x="898017" y="29210"/>
                </a:lnTo>
                <a:lnTo>
                  <a:pt x="901827" y="47751"/>
                </a:lnTo>
                <a:lnTo>
                  <a:pt x="901827" y="1002030"/>
                </a:lnTo>
                <a:lnTo>
                  <a:pt x="898017" y="1020572"/>
                </a:lnTo>
                <a:lnTo>
                  <a:pt x="887348" y="1035812"/>
                </a:lnTo>
                <a:lnTo>
                  <a:pt x="871600" y="1045972"/>
                </a:lnTo>
                <a:lnTo>
                  <a:pt x="852550" y="1049782"/>
                </a:lnTo>
                <a:close/>
              </a:path>
              <a:path w="903604" h="2171700">
                <a:moveTo>
                  <a:pt x="853567" y="2171446"/>
                </a:moveTo>
                <a:lnTo>
                  <a:pt x="49783" y="2171446"/>
                </a:lnTo>
                <a:lnTo>
                  <a:pt x="30480" y="2167636"/>
                </a:lnTo>
                <a:lnTo>
                  <a:pt x="14605" y="2157095"/>
                </a:lnTo>
                <a:lnTo>
                  <a:pt x="3937" y="2141601"/>
                </a:lnTo>
                <a:lnTo>
                  <a:pt x="0" y="2122551"/>
                </a:lnTo>
                <a:lnTo>
                  <a:pt x="0" y="1144651"/>
                </a:lnTo>
                <a:lnTo>
                  <a:pt x="3937" y="1125601"/>
                </a:lnTo>
                <a:lnTo>
                  <a:pt x="14605" y="1110107"/>
                </a:lnTo>
                <a:lnTo>
                  <a:pt x="30480" y="1099565"/>
                </a:lnTo>
                <a:lnTo>
                  <a:pt x="49783" y="1095756"/>
                </a:lnTo>
                <a:lnTo>
                  <a:pt x="853567" y="1095756"/>
                </a:lnTo>
                <a:lnTo>
                  <a:pt x="872870" y="1099565"/>
                </a:lnTo>
                <a:lnTo>
                  <a:pt x="888745" y="1110107"/>
                </a:lnTo>
                <a:lnTo>
                  <a:pt x="899413" y="1125601"/>
                </a:lnTo>
                <a:lnTo>
                  <a:pt x="903350" y="1144651"/>
                </a:lnTo>
                <a:lnTo>
                  <a:pt x="903350" y="2122551"/>
                </a:lnTo>
                <a:lnTo>
                  <a:pt x="899413" y="2141601"/>
                </a:lnTo>
                <a:lnTo>
                  <a:pt x="888745" y="2157095"/>
                </a:lnTo>
                <a:lnTo>
                  <a:pt x="872870" y="2167636"/>
                </a:lnTo>
                <a:lnTo>
                  <a:pt x="853567" y="217144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6628" y="1923288"/>
            <a:ext cx="1054735" cy="1069975"/>
          </a:xfrm>
          <a:custGeom>
            <a:avLst/>
            <a:gdLst/>
            <a:ahLst/>
            <a:cxnLst/>
            <a:rect l="l" t="t" r="r" b="b"/>
            <a:pathLst>
              <a:path w="1054734" h="1069975">
                <a:moveTo>
                  <a:pt x="999744" y="1069466"/>
                </a:moveTo>
                <a:lnTo>
                  <a:pt x="54863" y="1069466"/>
                </a:lnTo>
                <a:lnTo>
                  <a:pt x="33527" y="1065402"/>
                </a:lnTo>
                <a:lnTo>
                  <a:pt x="16129" y="1054353"/>
                </a:lnTo>
                <a:lnTo>
                  <a:pt x="4318" y="1037970"/>
                </a:lnTo>
                <a:lnTo>
                  <a:pt x="0" y="1017904"/>
                </a:lnTo>
                <a:lnTo>
                  <a:pt x="0" y="51562"/>
                </a:lnTo>
                <a:lnTo>
                  <a:pt x="4318" y="31495"/>
                </a:lnTo>
                <a:lnTo>
                  <a:pt x="16129" y="15112"/>
                </a:lnTo>
                <a:lnTo>
                  <a:pt x="33527" y="4063"/>
                </a:lnTo>
                <a:lnTo>
                  <a:pt x="54863" y="0"/>
                </a:lnTo>
                <a:lnTo>
                  <a:pt x="999744" y="0"/>
                </a:lnTo>
                <a:lnTo>
                  <a:pt x="1021079" y="4063"/>
                </a:lnTo>
                <a:lnTo>
                  <a:pt x="1038478" y="15112"/>
                </a:lnTo>
                <a:lnTo>
                  <a:pt x="1050290" y="31495"/>
                </a:lnTo>
                <a:lnTo>
                  <a:pt x="1054607" y="51562"/>
                </a:lnTo>
                <a:lnTo>
                  <a:pt x="1054607" y="1017904"/>
                </a:lnTo>
                <a:lnTo>
                  <a:pt x="1050290" y="1037970"/>
                </a:lnTo>
                <a:lnTo>
                  <a:pt x="1038478" y="1054353"/>
                </a:lnTo>
                <a:lnTo>
                  <a:pt x="1021079" y="1065402"/>
                </a:lnTo>
                <a:lnTo>
                  <a:pt x="999744" y="10694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959" y="3058668"/>
            <a:ext cx="1051560" cy="1049655"/>
          </a:xfrm>
          <a:custGeom>
            <a:avLst/>
            <a:gdLst/>
            <a:ahLst/>
            <a:cxnLst/>
            <a:rect l="l" t="t" r="r" b="b"/>
            <a:pathLst>
              <a:path w="1051559" h="1049654">
                <a:moveTo>
                  <a:pt x="996314" y="1049527"/>
                </a:moveTo>
                <a:lnTo>
                  <a:pt x="54610" y="1049527"/>
                </a:lnTo>
                <a:lnTo>
                  <a:pt x="33400" y="1045590"/>
                </a:lnTo>
                <a:lnTo>
                  <a:pt x="16001" y="1034669"/>
                </a:lnTo>
                <a:lnTo>
                  <a:pt x="4317" y="1018666"/>
                </a:lnTo>
                <a:lnTo>
                  <a:pt x="0" y="998982"/>
                </a:lnTo>
                <a:lnTo>
                  <a:pt x="0" y="50546"/>
                </a:lnTo>
                <a:lnTo>
                  <a:pt x="4317" y="30861"/>
                </a:lnTo>
                <a:lnTo>
                  <a:pt x="16001" y="14859"/>
                </a:lnTo>
                <a:lnTo>
                  <a:pt x="33400" y="3937"/>
                </a:lnTo>
                <a:lnTo>
                  <a:pt x="54610" y="0"/>
                </a:lnTo>
                <a:lnTo>
                  <a:pt x="996314" y="0"/>
                </a:lnTo>
                <a:lnTo>
                  <a:pt x="1017523" y="3937"/>
                </a:lnTo>
                <a:lnTo>
                  <a:pt x="1034922" y="14859"/>
                </a:lnTo>
                <a:lnTo>
                  <a:pt x="1046734" y="30861"/>
                </a:lnTo>
                <a:lnTo>
                  <a:pt x="1051051" y="50546"/>
                </a:lnTo>
                <a:lnTo>
                  <a:pt x="1051051" y="998982"/>
                </a:lnTo>
                <a:lnTo>
                  <a:pt x="1046734" y="1018666"/>
                </a:lnTo>
                <a:lnTo>
                  <a:pt x="1034922" y="1034669"/>
                </a:lnTo>
                <a:lnTo>
                  <a:pt x="1017523" y="1045590"/>
                </a:lnTo>
                <a:lnTo>
                  <a:pt x="996314" y="104952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959" y="4162044"/>
            <a:ext cx="1039494" cy="1076325"/>
          </a:xfrm>
          <a:custGeom>
            <a:avLst/>
            <a:gdLst/>
            <a:ahLst/>
            <a:cxnLst/>
            <a:rect l="l" t="t" r="r" b="b"/>
            <a:pathLst>
              <a:path w="1039495" h="1076325">
                <a:moveTo>
                  <a:pt x="985265" y="1075944"/>
                </a:moveTo>
                <a:lnTo>
                  <a:pt x="53975" y="1075944"/>
                </a:lnTo>
                <a:lnTo>
                  <a:pt x="33019" y="1071880"/>
                </a:lnTo>
                <a:lnTo>
                  <a:pt x="15875" y="1060704"/>
                </a:lnTo>
                <a:lnTo>
                  <a:pt x="4317" y="1044194"/>
                </a:lnTo>
                <a:lnTo>
                  <a:pt x="0" y="1024128"/>
                </a:lnTo>
                <a:lnTo>
                  <a:pt x="0" y="51815"/>
                </a:lnTo>
                <a:lnTo>
                  <a:pt x="4317" y="31623"/>
                </a:lnTo>
                <a:lnTo>
                  <a:pt x="15875" y="15239"/>
                </a:lnTo>
                <a:lnTo>
                  <a:pt x="33019" y="4063"/>
                </a:lnTo>
                <a:lnTo>
                  <a:pt x="53975" y="0"/>
                </a:lnTo>
                <a:lnTo>
                  <a:pt x="985265" y="0"/>
                </a:lnTo>
                <a:lnTo>
                  <a:pt x="1006220" y="4063"/>
                </a:lnTo>
                <a:lnTo>
                  <a:pt x="1023492" y="15239"/>
                </a:lnTo>
                <a:lnTo>
                  <a:pt x="1035049" y="31623"/>
                </a:lnTo>
                <a:lnTo>
                  <a:pt x="1039367" y="51815"/>
                </a:lnTo>
                <a:lnTo>
                  <a:pt x="1039367" y="1024128"/>
                </a:lnTo>
                <a:lnTo>
                  <a:pt x="1035049" y="1044194"/>
                </a:lnTo>
                <a:lnTo>
                  <a:pt x="1023492" y="1060704"/>
                </a:lnTo>
                <a:lnTo>
                  <a:pt x="1006220" y="1071880"/>
                </a:lnTo>
                <a:lnTo>
                  <a:pt x="985265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4764" y="1929384"/>
            <a:ext cx="1106170" cy="1071245"/>
          </a:xfrm>
          <a:custGeom>
            <a:avLst/>
            <a:gdLst/>
            <a:ahLst/>
            <a:cxnLst/>
            <a:rect l="l" t="t" r="r" b="b"/>
            <a:pathLst>
              <a:path w="1106170" h="1071245">
                <a:moveTo>
                  <a:pt x="1049654" y="1071245"/>
                </a:moveTo>
                <a:lnTo>
                  <a:pt x="56387" y="1071245"/>
                </a:lnTo>
                <a:lnTo>
                  <a:pt x="34416" y="1067054"/>
                </a:lnTo>
                <a:lnTo>
                  <a:pt x="16509" y="1055751"/>
                </a:lnTo>
                <a:lnTo>
                  <a:pt x="4444" y="1038987"/>
                </a:lnTo>
                <a:lnTo>
                  <a:pt x="0" y="1018540"/>
                </a:lnTo>
                <a:lnTo>
                  <a:pt x="0" y="52705"/>
                </a:lnTo>
                <a:lnTo>
                  <a:pt x="4444" y="32258"/>
                </a:lnTo>
                <a:lnTo>
                  <a:pt x="16509" y="15494"/>
                </a:lnTo>
                <a:lnTo>
                  <a:pt x="34416" y="4191"/>
                </a:lnTo>
                <a:lnTo>
                  <a:pt x="56387" y="0"/>
                </a:lnTo>
                <a:lnTo>
                  <a:pt x="1049654" y="0"/>
                </a:lnTo>
                <a:lnTo>
                  <a:pt x="1071626" y="4191"/>
                </a:lnTo>
                <a:lnTo>
                  <a:pt x="1089532" y="15494"/>
                </a:lnTo>
                <a:lnTo>
                  <a:pt x="1101597" y="32258"/>
                </a:lnTo>
                <a:lnTo>
                  <a:pt x="1106042" y="52705"/>
                </a:lnTo>
                <a:lnTo>
                  <a:pt x="1106042" y="1018540"/>
                </a:lnTo>
                <a:lnTo>
                  <a:pt x="1101597" y="1038987"/>
                </a:lnTo>
                <a:lnTo>
                  <a:pt x="1089532" y="1055751"/>
                </a:lnTo>
                <a:lnTo>
                  <a:pt x="1071626" y="1067054"/>
                </a:lnTo>
                <a:lnTo>
                  <a:pt x="1049654" y="10712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4576" y="3052572"/>
            <a:ext cx="1083310" cy="1066800"/>
          </a:xfrm>
          <a:custGeom>
            <a:avLst/>
            <a:gdLst/>
            <a:ahLst/>
            <a:cxnLst/>
            <a:rect l="l" t="t" r="r" b="b"/>
            <a:pathLst>
              <a:path w="1083309" h="1066800">
                <a:moveTo>
                  <a:pt x="1028065" y="1066546"/>
                </a:moveTo>
                <a:lnTo>
                  <a:pt x="55118" y="1066546"/>
                </a:lnTo>
                <a:lnTo>
                  <a:pt x="33781" y="1062355"/>
                </a:lnTo>
                <a:lnTo>
                  <a:pt x="16255" y="1051179"/>
                </a:lnTo>
                <a:lnTo>
                  <a:pt x="4318" y="1034415"/>
                </a:lnTo>
                <a:lnTo>
                  <a:pt x="0" y="1014095"/>
                </a:lnTo>
                <a:lnTo>
                  <a:pt x="0" y="52451"/>
                </a:lnTo>
                <a:lnTo>
                  <a:pt x="4318" y="32131"/>
                </a:lnTo>
                <a:lnTo>
                  <a:pt x="16255" y="15367"/>
                </a:lnTo>
                <a:lnTo>
                  <a:pt x="33781" y="4191"/>
                </a:lnTo>
                <a:lnTo>
                  <a:pt x="55118" y="0"/>
                </a:lnTo>
                <a:lnTo>
                  <a:pt x="1028065" y="0"/>
                </a:lnTo>
                <a:lnTo>
                  <a:pt x="1049401" y="4191"/>
                </a:lnTo>
                <a:lnTo>
                  <a:pt x="1066927" y="15367"/>
                </a:lnTo>
                <a:lnTo>
                  <a:pt x="1078865" y="32131"/>
                </a:lnTo>
                <a:lnTo>
                  <a:pt x="1083182" y="52451"/>
                </a:lnTo>
                <a:lnTo>
                  <a:pt x="1083182" y="1014095"/>
                </a:lnTo>
                <a:lnTo>
                  <a:pt x="1078865" y="1034415"/>
                </a:lnTo>
                <a:lnTo>
                  <a:pt x="1066927" y="1051179"/>
                </a:lnTo>
                <a:lnTo>
                  <a:pt x="1049401" y="1062355"/>
                </a:lnTo>
                <a:lnTo>
                  <a:pt x="1028065" y="106654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0859" y="4169664"/>
            <a:ext cx="1094105" cy="1068705"/>
          </a:xfrm>
          <a:custGeom>
            <a:avLst/>
            <a:gdLst/>
            <a:ahLst/>
            <a:cxnLst/>
            <a:rect l="l" t="t" r="r" b="b"/>
            <a:pathLst>
              <a:path w="1094104" h="1068704">
                <a:moveTo>
                  <a:pt x="1037971" y="1068323"/>
                </a:moveTo>
                <a:lnTo>
                  <a:pt x="55753" y="1068323"/>
                </a:lnTo>
                <a:lnTo>
                  <a:pt x="34036" y="1064133"/>
                </a:lnTo>
                <a:lnTo>
                  <a:pt x="16383" y="1052829"/>
                </a:lnTo>
                <a:lnTo>
                  <a:pt x="4445" y="1036192"/>
                </a:lnTo>
                <a:lnTo>
                  <a:pt x="0" y="1015745"/>
                </a:lnTo>
                <a:lnTo>
                  <a:pt x="0" y="52577"/>
                </a:lnTo>
                <a:lnTo>
                  <a:pt x="4445" y="32130"/>
                </a:lnTo>
                <a:lnTo>
                  <a:pt x="16383" y="15366"/>
                </a:lnTo>
                <a:lnTo>
                  <a:pt x="34036" y="4190"/>
                </a:lnTo>
                <a:lnTo>
                  <a:pt x="55753" y="0"/>
                </a:lnTo>
                <a:lnTo>
                  <a:pt x="1037971" y="0"/>
                </a:lnTo>
                <a:lnTo>
                  <a:pt x="1059688" y="4190"/>
                </a:lnTo>
                <a:lnTo>
                  <a:pt x="1077341" y="15366"/>
                </a:lnTo>
                <a:lnTo>
                  <a:pt x="1089279" y="32130"/>
                </a:lnTo>
                <a:lnTo>
                  <a:pt x="1093724" y="52577"/>
                </a:lnTo>
                <a:lnTo>
                  <a:pt x="1093724" y="1015745"/>
                </a:lnTo>
                <a:lnTo>
                  <a:pt x="1089279" y="1036192"/>
                </a:lnTo>
                <a:lnTo>
                  <a:pt x="1077341" y="1052829"/>
                </a:lnTo>
                <a:lnTo>
                  <a:pt x="1059688" y="1064133"/>
                </a:lnTo>
                <a:lnTo>
                  <a:pt x="1037971" y="106832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9100" y="1914144"/>
            <a:ext cx="2473325" cy="3324225"/>
          </a:xfrm>
          <a:custGeom>
            <a:avLst/>
            <a:gdLst/>
            <a:ahLst/>
            <a:cxnLst/>
            <a:rect l="l" t="t" r="r" b="b"/>
            <a:pathLst>
              <a:path w="2473325" h="3324225">
                <a:moveTo>
                  <a:pt x="2391791" y="1100201"/>
                </a:moveTo>
                <a:lnTo>
                  <a:pt x="88646" y="1100201"/>
                </a:lnTo>
                <a:lnTo>
                  <a:pt x="57276" y="1093597"/>
                </a:lnTo>
                <a:lnTo>
                  <a:pt x="31496" y="1075563"/>
                </a:lnTo>
                <a:lnTo>
                  <a:pt x="13970" y="1048893"/>
                </a:lnTo>
                <a:lnTo>
                  <a:pt x="7620" y="1016381"/>
                </a:lnTo>
                <a:lnTo>
                  <a:pt x="7620" y="83820"/>
                </a:lnTo>
                <a:lnTo>
                  <a:pt x="13970" y="51308"/>
                </a:lnTo>
                <a:lnTo>
                  <a:pt x="31496" y="24637"/>
                </a:lnTo>
                <a:lnTo>
                  <a:pt x="57276" y="6604"/>
                </a:lnTo>
                <a:lnTo>
                  <a:pt x="88646" y="0"/>
                </a:lnTo>
                <a:lnTo>
                  <a:pt x="2391791" y="0"/>
                </a:lnTo>
                <a:lnTo>
                  <a:pt x="2423286" y="6604"/>
                </a:lnTo>
                <a:lnTo>
                  <a:pt x="2449068" y="24637"/>
                </a:lnTo>
                <a:lnTo>
                  <a:pt x="2466467" y="51308"/>
                </a:lnTo>
                <a:lnTo>
                  <a:pt x="2472944" y="83820"/>
                </a:lnTo>
                <a:lnTo>
                  <a:pt x="2472944" y="1016381"/>
                </a:lnTo>
                <a:lnTo>
                  <a:pt x="2466467" y="1048893"/>
                </a:lnTo>
                <a:lnTo>
                  <a:pt x="2449068" y="1075563"/>
                </a:lnTo>
                <a:lnTo>
                  <a:pt x="2423286" y="1093597"/>
                </a:lnTo>
                <a:lnTo>
                  <a:pt x="2391791" y="1100201"/>
                </a:lnTo>
                <a:close/>
              </a:path>
              <a:path w="2473325" h="3324225">
                <a:moveTo>
                  <a:pt x="2391664" y="2205101"/>
                </a:moveTo>
                <a:lnTo>
                  <a:pt x="82803" y="2205101"/>
                </a:lnTo>
                <a:lnTo>
                  <a:pt x="51180" y="2198751"/>
                </a:lnTo>
                <a:lnTo>
                  <a:pt x="25400" y="2181352"/>
                </a:lnTo>
                <a:lnTo>
                  <a:pt x="7874" y="2155698"/>
                </a:lnTo>
                <a:lnTo>
                  <a:pt x="1524" y="2124329"/>
                </a:lnTo>
                <a:lnTo>
                  <a:pt x="1524" y="1225423"/>
                </a:lnTo>
                <a:lnTo>
                  <a:pt x="7874" y="1194054"/>
                </a:lnTo>
                <a:lnTo>
                  <a:pt x="25400" y="1168400"/>
                </a:lnTo>
                <a:lnTo>
                  <a:pt x="51180" y="1151001"/>
                </a:lnTo>
                <a:lnTo>
                  <a:pt x="82803" y="1144651"/>
                </a:lnTo>
                <a:lnTo>
                  <a:pt x="2391664" y="1144651"/>
                </a:lnTo>
                <a:lnTo>
                  <a:pt x="2423159" y="1151001"/>
                </a:lnTo>
                <a:lnTo>
                  <a:pt x="2449068" y="1168400"/>
                </a:lnTo>
                <a:lnTo>
                  <a:pt x="2466467" y="1194054"/>
                </a:lnTo>
                <a:lnTo>
                  <a:pt x="2472944" y="1225423"/>
                </a:lnTo>
                <a:lnTo>
                  <a:pt x="2472944" y="2124329"/>
                </a:lnTo>
                <a:lnTo>
                  <a:pt x="2466467" y="2155698"/>
                </a:lnTo>
                <a:lnTo>
                  <a:pt x="2449068" y="2181352"/>
                </a:lnTo>
                <a:lnTo>
                  <a:pt x="2423159" y="2198751"/>
                </a:lnTo>
                <a:lnTo>
                  <a:pt x="2391664" y="2205101"/>
                </a:lnTo>
                <a:close/>
              </a:path>
              <a:path w="2473325" h="3324225">
                <a:moveTo>
                  <a:pt x="2391536" y="3323844"/>
                </a:moveTo>
                <a:lnTo>
                  <a:pt x="81279" y="3323844"/>
                </a:lnTo>
                <a:lnTo>
                  <a:pt x="49783" y="3317367"/>
                </a:lnTo>
                <a:lnTo>
                  <a:pt x="23875" y="3299714"/>
                </a:lnTo>
                <a:lnTo>
                  <a:pt x="6476" y="3273679"/>
                </a:lnTo>
                <a:lnTo>
                  <a:pt x="0" y="3241929"/>
                </a:lnTo>
                <a:lnTo>
                  <a:pt x="0" y="2329942"/>
                </a:lnTo>
                <a:lnTo>
                  <a:pt x="6476" y="2298192"/>
                </a:lnTo>
                <a:lnTo>
                  <a:pt x="23875" y="2272030"/>
                </a:lnTo>
                <a:lnTo>
                  <a:pt x="49783" y="2254504"/>
                </a:lnTo>
                <a:lnTo>
                  <a:pt x="81279" y="2248027"/>
                </a:lnTo>
                <a:lnTo>
                  <a:pt x="2391536" y="2248027"/>
                </a:lnTo>
                <a:lnTo>
                  <a:pt x="2423159" y="2254504"/>
                </a:lnTo>
                <a:lnTo>
                  <a:pt x="2449068" y="2272030"/>
                </a:lnTo>
                <a:lnTo>
                  <a:pt x="2466467" y="2298192"/>
                </a:lnTo>
                <a:lnTo>
                  <a:pt x="2472944" y="2329942"/>
                </a:lnTo>
                <a:lnTo>
                  <a:pt x="2472944" y="3241929"/>
                </a:lnTo>
                <a:lnTo>
                  <a:pt x="2466467" y="3273679"/>
                </a:lnTo>
                <a:lnTo>
                  <a:pt x="2449068" y="3299714"/>
                </a:lnTo>
                <a:lnTo>
                  <a:pt x="2423159" y="3317367"/>
                </a:lnTo>
                <a:lnTo>
                  <a:pt x="2391536" y="33238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0647" y="1923288"/>
            <a:ext cx="2059305" cy="1069975"/>
          </a:xfrm>
          <a:custGeom>
            <a:avLst/>
            <a:gdLst/>
            <a:ahLst/>
            <a:cxnLst/>
            <a:rect l="l" t="t" r="r" b="b"/>
            <a:pathLst>
              <a:path w="2059304" h="1069975">
                <a:moveTo>
                  <a:pt x="1983866" y="1069466"/>
                </a:moveTo>
                <a:lnTo>
                  <a:pt x="75056" y="1069466"/>
                </a:lnTo>
                <a:lnTo>
                  <a:pt x="45974" y="1063625"/>
                </a:lnTo>
                <a:lnTo>
                  <a:pt x="22098" y="1047876"/>
                </a:lnTo>
                <a:lnTo>
                  <a:pt x="5968" y="1024508"/>
                </a:lnTo>
                <a:lnTo>
                  <a:pt x="0" y="996061"/>
                </a:lnTo>
                <a:lnTo>
                  <a:pt x="0" y="73405"/>
                </a:lnTo>
                <a:lnTo>
                  <a:pt x="5968" y="44957"/>
                </a:lnTo>
                <a:lnTo>
                  <a:pt x="22098" y="21589"/>
                </a:lnTo>
                <a:lnTo>
                  <a:pt x="45974" y="5841"/>
                </a:lnTo>
                <a:lnTo>
                  <a:pt x="75056" y="0"/>
                </a:lnTo>
                <a:lnTo>
                  <a:pt x="1983866" y="0"/>
                </a:lnTo>
                <a:lnTo>
                  <a:pt x="2012950" y="5841"/>
                </a:lnTo>
                <a:lnTo>
                  <a:pt x="2036826" y="21589"/>
                </a:lnTo>
                <a:lnTo>
                  <a:pt x="2052954" y="44957"/>
                </a:lnTo>
                <a:lnTo>
                  <a:pt x="2058924" y="73405"/>
                </a:lnTo>
                <a:lnTo>
                  <a:pt x="2058924" y="996061"/>
                </a:lnTo>
                <a:lnTo>
                  <a:pt x="2052954" y="1024508"/>
                </a:lnTo>
                <a:lnTo>
                  <a:pt x="2036826" y="1047876"/>
                </a:lnTo>
                <a:lnTo>
                  <a:pt x="2012950" y="1063625"/>
                </a:lnTo>
                <a:lnTo>
                  <a:pt x="1983866" y="10694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6932" y="3058668"/>
            <a:ext cx="2063114" cy="1049655"/>
          </a:xfrm>
          <a:custGeom>
            <a:avLst/>
            <a:gdLst/>
            <a:ahLst/>
            <a:cxnLst/>
            <a:rect l="l" t="t" r="r" b="b"/>
            <a:pathLst>
              <a:path w="2063114" h="1049654">
                <a:moveTo>
                  <a:pt x="1987677" y="1049527"/>
                </a:moveTo>
                <a:lnTo>
                  <a:pt x="75310" y="1049527"/>
                </a:lnTo>
                <a:lnTo>
                  <a:pt x="46100" y="1043813"/>
                </a:lnTo>
                <a:lnTo>
                  <a:pt x="22097" y="1028319"/>
                </a:lnTo>
                <a:lnTo>
                  <a:pt x="5968" y="1005459"/>
                </a:lnTo>
                <a:lnTo>
                  <a:pt x="0" y="977391"/>
                </a:lnTo>
                <a:lnTo>
                  <a:pt x="0" y="72136"/>
                </a:lnTo>
                <a:lnTo>
                  <a:pt x="5968" y="44069"/>
                </a:lnTo>
                <a:lnTo>
                  <a:pt x="22097" y="21209"/>
                </a:lnTo>
                <a:lnTo>
                  <a:pt x="46100" y="5714"/>
                </a:lnTo>
                <a:lnTo>
                  <a:pt x="75310" y="0"/>
                </a:lnTo>
                <a:lnTo>
                  <a:pt x="1987677" y="0"/>
                </a:lnTo>
                <a:lnTo>
                  <a:pt x="2016887" y="5714"/>
                </a:lnTo>
                <a:lnTo>
                  <a:pt x="2040889" y="21209"/>
                </a:lnTo>
                <a:lnTo>
                  <a:pt x="2057018" y="44069"/>
                </a:lnTo>
                <a:lnTo>
                  <a:pt x="2062988" y="72136"/>
                </a:lnTo>
                <a:lnTo>
                  <a:pt x="2062988" y="977391"/>
                </a:lnTo>
                <a:lnTo>
                  <a:pt x="2057018" y="1005459"/>
                </a:lnTo>
                <a:lnTo>
                  <a:pt x="2040889" y="1028319"/>
                </a:lnTo>
                <a:lnTo>
                  <a:pt x="2016887" y="1043813"/>
                </a:lnTo>
                <a:lnTo>
                  <a:pt x="1987677" y="104952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7600" y="4162044"/>
            <a:ext cx="2065020" cy="1064895"/>
          </a:xfrm>
          <a:custGeom>
            <a:avLst/>
            <a:gdLst/>
            <a:ahLst/>
            <a:cxnLst/>
            <a:rect l="l" t="t" r="r" b="b"/>
            <a:pathLst>
              <a:path w="2065020" h="1064895">
                <a:moveTo>
                  <a:pt x="1989454" y="1064768"/>
                </a:moveTo>
                <a:lnTo>
                  <a:pt x="75311" y="1064768"/>
                </a:lnTo>
                <a:lnTo>
                  <a:pt x="46100" y="1058926"/>
                </a:lnTo>
                <a:lnTo>
                  <a:pt x="22098" y="1043305"/>
                </a:lnTo>
                <a:lnTo>
                  <a:pt x="5969" y="1020064"/>
                </a:lnTo>
                <a:lnTo>
                  <a:pt x="0" y="991616"/>
                </a:lnTo>
                <a:lnTo>
                  <a:pt x="0" y="73151"/>
                </a:lnTo>
                <a:lnTo>
                  <a:pt x="5969" y="44704"/>
                </a:lnTo>
                <a:lnTo>
                  <a:pt x="22098" y="21462"/>
                </a:lnTo>
                <a:lnTo>
                  <a:pt x="46100" y="5714"/>
                </a:lnTo>
                <a:lnTo>
                  <a:pt x="75311" y="0"/>
                </a:lnTo>
                <a:lnTo>
                  <a:pt x="1989454" y="0"/>
                </a:lnTo>
                <a:lnTo>
                  <a:pt x="2018664" y="5714"/>
                </a:lnTo>
                <a:lnTo>
                  <a:pt x="2042667" y="21462"/>
                </a:lnTo>
                <a:lnTo>
                  <a:pt x="2058797" y="44704"/>
                </a:lnTo>
                <a:lnTo>
                  <a:pt x="2064765" y="73151"/>
                </a:lnTo>
                <a:lnTo>
                  <a:pt x="2064765" y="991616"/>
                </a:lnTo>
                <a:lnTo>
                  <a:pt x="2058797" y="1020064"/>
                </a:lnTo>
                <a:lnTo>
                  <a:pt x="2042667" y="1043305"/>
                </a:lnTo>
                <a:lnTo>
                  <a:pt x="2018664" y="1058926"/>
                </a:lnTo>
                <a:lnTo>
                  <a:pt x="1989454" y="10647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9915" y="1290828"/>
            <a:ext cx="2514600" cy="429895"/>
            <a:chOff x="89915" y="1290828"/>
            <a:chExt cx="2514600" cy="429895"/>
          </a:xfrm>
        </p:grpSpPr>
        <p:sp>
          <p:nvSpPr>
            <p:cNvPr id="15" name="object 15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30224" y="1290828"/>
              <a:ext cx="1397635" cy="402590"/>
            </a:xfrm>
            <a:custGeom>
              <a:avLst/>
              <a:gdLst/>
              <a:ahLst/>
              <a:cxnLst/>
              <a:rect l="l" t="t" r="r" b="b"/>
              <a:pathLst>
                <a:path w="1397635" h="402589">
                  <a:moveTo>
                    <a:pt x="137515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944752" y="402336"/>
                  </a:lnTo>
                  <a:lnTo>
                    <a:pt x="979296" y="399034"/>
                  </a:lnTo>
                  <a:lnTo>
                    <a:pt x="1042543" y="373379"/>
                  </a:lnTo>
                  <a:lnTo>
                    <a:pt x="1390903" y="37337"/>
                  </a:lnTo>
                  <a:lnTo>
                    <a:pt x="1397253" y="25653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21" name="object 21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25" name="object 25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29043" y="1290828"/>
            <a:ext cx="1130935" cy="429895"/>
            <a:chOff x="6829043" y="1290828"/>
            <a:chExt cx="1130935" cy="429895"/>
          </a:xfrm>
        </p:grpSpPr>
        <p:sp>
          <p:nvSpPr>
            <p:cNvPr id="29" name="object 29"/>
            <p:cNvSpPr/>
            <p:nvPr/>
          </p:nvSpPr>
          <p:spPr>
            <a:xfrm>
              <a:off x="6829043" y="1290828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5" y="400558"/>
                  </a:lnTo>
                  <a:lnTo>
                    <a:pt x="513079" y="397255"/>
                  </a:lnTo>
                  <a:lnTo>
                    <a:pt x="576326" y="371728"/>
                  </a:lnTo>
                  <a:lnTo>
                    <a:pt x="924686" y="37211"/>
                  </a:lnTo>
                  <a:lnTo>
                    <a:pt x="930909" y="25526"/>
                  </a:lnTo>
                  <a:lnTo>
                    <a:pt x="929512" y="13462"/>
                  </a:lnTo>
                  <a:lnTo>
                    <a:pt x="921638" y="3937"/>
                  </a:lnTo>
                  <a:lnTo>
                    <a:pt x="90881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470647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96227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34" name="object 34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967471" y="1280160"/>
            <a:ext cx="2573020" cy="440690"/>
            <a:chOff x="7967471" y="1280160"/>
            <a:chExt cx="2573020" cy="440690"/>
          </a:xfrm>
        </p:grpSpPr>
        <p:sp>
          <p:nvSpPr>
            <p:cNvPr id="38" name="object 38"/>
            <p:cNvSpPr/>
            <p:nvPr/>
          </p:nvSpPr>
          <p:spPr>
            <a:xfrm>
              <a:off x="7967471" y="1280160"/>
              <a:ext cx="2374265" cy="402590"/>
            </a:xfrm>
            <a:custGeom>
              <a:avLst/>
              <a:gdLst/>
              <a:ahLst/>
              <a:cxnLst/>
              <a:rect l="l" t="t" r="r" b="b"/>
              <a:pathLst>
                <a:path w="2374265" h="402589">
                  <a:moveTo>
                    <a:pt x="235178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921636" y="402336"/>
                  </a:lnTo>
                  <a:lnTo>
                    <a:pt x="1956180" y="399034"/>
                  </a:lnTo>
                  <a:lnTo>
                    <a:pt x="2019427" y="373380"/>
                  </a:lnTo>
                  <a:lnTo>
                    <a:pt x="2367660" y="37338"/>
                  </a:lnTo>
                  <a:lnTo>
                    <a:pt x="2373883" y="25654"/>
                  </a:lnTo>
                  <a:lnTo>
                    <a:pt x="2372486" y="13462"/>
                  </a:lnTo>
                  <a:lnTo>
                    <a:pt x="2364612" y="3937"/>
                  </a:lnTo>
                  <a:lnTo>
                    <a:pt x="235178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212719" y="717550"/>
            <a:ext cx="619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SERVIÇOS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BENEFÍCIOS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SÓCIOASSISTENCIAIS: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7828" y="1918716"/>
            <a:ext cx="2455545" cy="2190115"/>
          </a:xfrm>
          <a:custGeom>
            <a:avLst/>
            <a:gdLst/>
            <a:ahLst/>
            <a:cxnLst/>
            <a:rect l="l" t="t" r="r" b="b"/>
            <a:pathLst>
              <a:path w="2455545" h="2190115">
                <a:moveTo>
                  <a:pt x="843826" y="1068070"/>
                </a:moveTo>
                <a:lnTo>
                  <a:pt x="54952" y="1068070"/>
                </a:lnTo>
                <a:lnTo>
                  <a:pt x="35979" y="1064260"/>
                </a:lnTo>
                <a:lnTo>
                  <a:pt x="20446" y="1053846"/>
                </a:lnTo>
                <a:lnTo>
                  <a:pt x="9944" y="1038351"/>
                </a:lnTo>
                <a:lnTo>
                  <a:pt x="6095" y="1019555"/>
                </a:lnTo>
                <a:lnTo>
                  <a:pt x="6095" y="48513"/>
                </a:lnTo>
                <a:lnTo>
                  <a:pt x="9944" y="29717"/>
                </a:lnTo>
                <a:lnTo>
                  <a:pt x="20446" y="14224"/>
                </a:lnTo>
                <a:lnTo>
                  <a:pt x="35979" y="3810"/>
                </a:lnTo>
                <a:lnTo>
                  <a:pt x="54952" y="0"/>
                </a:lnTo>
                <a:lnTo>
                  <a:pt x="843826" y="0"/>
                </a:lnTo>
                <a:lnTo>
                  <a:pt x="862799" y="3810"/>
                </a:lnTo>
                <a:lnTo>
                  <a:pt x="878332" y="14224"/>
                </a:lnTo>
                <a:lnTo>
                  <a:pt x="888822" y="29717"/>
                </a:lnTo>
                <a:lnTo>
                  <a:pt x="892683" y="48513"/>
                </a:lnTo>
                <a:lnTo>
                  <a:pt x="892683" y="1019555"/>
                </a:lnTo>
                <a:lnTo>
                  <a:pt x="888822" y="1038351"/>
                </a:lnTo>
                <a:lnTo>
                  <a:pt x="878332" y="1053846"/>
                </a:lnTo>
                <a:lnTo>
                  <a:pt x="862799" y="1064260"/>
                </a:lnTo>
                <a:lnTo>
                  <a:pt x="843826" y="1068070"/>
                </a:lnTo>
                <a:close/>
              </a:path>
              <a:path w="2455545" h="2190115">
                <a:moveTo>
                  <a:pt x="842048" y="2189607"/>
                </a:moveTo>
                <a:lnTo>
                  <a:pt x="49110" y="2189607"/>
                </a:lnTo>
                <a:lnTo>
                  <a:pt x="30035" y="2185797"/>
                </a:lnTo>
                <a:lnTo>
                  <a:pt x="14427" y="2175383"/>
                </a:lnTo>
                <a:lnTo>
                  <a:pt x="3873" y="2159889"/>
                </a:lnTo>
                <a:lnTo>
                  <a:pt x="0" y="2141092"/>
                </a:lnTo>
                <a:lnTo>
                  <a:pt x="0" y="1170051"/>
                </a:lnTo>
                <a:lnTo>
                  <a:pt x="3873" y="1151254"/>
                </a:lnTo>
                <a:lnTo>
                  <a:pt x="14427" y="1135761"/>
                </a:lnTo>
                <a:lnTo>
                  <a:pt x="30035" y="1125347"/>
                </a:lnTo>
                <a:lnTo>
                  <a:pt x="49110" y="1121537"/>
                </a:lnTo>
                <a:lnTo>
                  <a:pt x="842048" y="1121537"/>
                </a:lnTo>
                <a:lnTo>
                  <a:pt x="861110" y="1125347"/>
                </a:lnTo>
                <a:lnTo>
                  <a:pt x="876731" y="1135761"/>
                </a:lnTo>
                <a:lnTo>
                  <a:pt x="887285" y="1151254"/>
                </a:lnTo>
                <a:lnTo>
                  <a:pt x="891159" y="1170051"/>
                </a:lnTo>
                <a:lnTo>
                  <a:pt x="891159" y="2141092"/>
                </a:lnTo>
                <a:lnTo>
                  <a:pt x="887285" y="2159889"/>
                </a:lnTo>
                <a:lnTo>
                  <a:pt x="876731" y="2175383"/>
                </a:lnTo>
                <a:lnTo>
                  <a:pt x="861110" y="2185797"/>
                </a:lnTo>
                <a:lnTo>
                  <a:pt x="842048" y="2189607"/>
                </a:lnTo>
                <a:close/>
              </a:path>
              <a:path w="2455545" h="2190115">
                <a:moveTo>
                  <a:pt x="2399791" y="2183511"/>
                </a:moveTo>
                <a:lnTo>
                  <a:pt x="991260" y="2183511"/>
                </a:lnTo>
                <a:lnTo>
                  <a:pt x="969733" y="2177796"/>
                </a:lnTo>
                <a:lnTo>
                  <a:pt x="952119" y="2162302"/>
                </a:lnTo>
                <a:lnTo>
                  <a:pt x="940206" y="2139315"/>
                </a:lnTo>
                <a:lnTo>
                  <a:pt x="935837" y="2111248"/>
                </a:lnTo>
                <a:lnTo>
                  <a:pt x="935837" y="1202943"/>
                </a:lnTo>
                <a:lnTo>
                  <a:pt x="940206" y="1174877"/>
                </a:lnTo>
                <a:lnTo>
                  <a:pt x="952119" y="1151889"/>
                </a:lnTo>
                <a:lnTo>
                  <a:pt x="969733" y="1136396"/>
                </a:lnTo>
                <a:lnTo>
                  <a:pt x="991260" y="1130680"/>
                </a:lnTo>
                <a:lnTo>
                  <a:pt x="2399791" y="1130680"/>
                </a:lnTo>
                <a:lnTo>
                  <a:pt x="2421382" y="1136396"/>
                </a:lnTo>
                <a:lnTo>
                  <a:pt x="2438908" y="1151889"/>
                </a:lnTo>
                <a:lnTo>
                  <a:pt x="2450846" y="1174877"/>
                </a:lnTo>
                <a:lnTo>
                  <a:pt x="2455164" y="1202943"/>
                </a:lnTo>
                <a:lnTo>
                  <a:pt x="2455164" y="2111248"/>
                </a:lnTo>
                <a:lnTo>
                  <a:pt x="2450846" y="2139315"/>
                </a:lnTo>
                <a:lnTo>
                  <a:pt x="2438908" y="2162302"/>
                </a:lnTo>
                <a:lnTo>
                  <a:pt x="2421382" y="2177796"/>
                </a:lnTo>
                <a:lnTo>
                  <a:pt x="2399791" y="21835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304" y="4162044"/>
            <a:ext cx="882650" cy="1064895"/>
          </a:xfrm>
          <a:custGeom>
            <a:avLst/>
            <a:gdLst/>
            <a:ahLst/>
            <a:cxnLst/>
            <a:rect l="l" t="t" r="r" b="b"/>
            <a:pathLst>
              <a:path w="882650" h="1064895">
                <a:moveTo>
                  <a:pt x="833678" y="1064768"/>
                </a:moveTo>
                <a:lnTo>
                  <a:pt x="48628" y="1064768"/>
                </a:lnTo>
                <a:lnTo>
                  <a:pt x="29743" y="1060958"/>
                </a:lnTo>
                <a:lnTo>
                  <a:pt x="14274" y="1050544"/>
                </a:lnTo>
                <a:lnTo>
                  <a:pt x="3835" y="1035177"/>
                </a:lnTo>
                <a:lnTo>
                  <a:pt x="0" y="1016381"/>
                </a:lnTo>
                <a:lnTo>
                  <a:pt x="0" y="48387"/>
                </a:lnTo>
                <a:lnTo>
                  <a:pt x="3835" y="29590"/>
                </a:lnTo>
                <a:lnTo>
                  <a:pt x="14274" y="14224"/>
                </a:lnTo>
                <a:lnTo>
                  <a:pt x="29743" y="3810"/>
                </a:lnTo>
                <a:lnTo>
                  <a:pt x="48628" y="0"/>
                </a:lnTo>
                <a:lnTo>
                  <a:pt x="833678" y="0"/>
                </a:lnTo>
                <a:lnTo>
                  <a:pt x="852563" y="3810"/>
                </a:lnTo>
                <a:lnTo>
                  <a:pt x="868019" y="14224"/>
                </a:lnTo>
                <a:lnTo>
                  <a:pt x="878471" y="29590"/>
                </a:lnTo>
                <a:lnTo>
                  <a:pt x="882307" y="48387"/>
                </a:lnTo>
                <a:lnTo>
                  <a:pt x="882307" y="1016381"/>
                </a:lnTo>
                <a:lnTo>
                  <a:pt x="878471" y="1035177"/>
                </a:lnTo>
                <a:lnTo>
                  <a:pt x="868019" y="1050544"/>
                </a:lnTo>
                <a:lnTo>
                  <a:pt x="852563" y="1060958"/>
                </a:lnTo>
                <a:lnTo>
                  <a:pt x="833678" y="10647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3563" y="4160520"/>
            <a:ext cx="1519555" cy="3274695"/>
          </a:xfrm>
          <a:custGeom>
            <a:avLst/>
            <a:gdLst/>
            <a:ahLst/>
            <a:cxnLst/>
            <a:rect l="l" t="t" r="r" b="b"/>
            <a:pathLst>
              <a:path w="1519555" h="3274695">
                <a:moveTo>
                  <a:pt x="1463675" y="1074039"/>
                </a:moveTo>
                <a:lnTo>
                  <a:pt x="55422" y="1074039"/>
                </a:lnTo>
                <a:lnTo>
                  <a:pt x="33896" y="1068197"/>
                </a:lnTo>
                <a:lnTo>
                  <a:pt x="16281" y="1052322"/>
                </a:lnTo>
                <a:lnTo>
                  <a:pt x="4368" y="1028954"/>
                </a:lnTo>
                <a:lnTo>
                  <a:pt x="0" y="1000252"/>
                </a:lnTo>
                <a:lnTo>
                  <a:pt x="0" y="73787"/>
                </a:lnTo>
                <a:lnTo>
                  <a:pt x="4368" y="45085"/>
                </a:lnTo>
                <a:lnTo>
                  <a:pt x="16281" y="21717"/>
                </a:lnTo>
                <a:lnTo>
                  <a:pt x="33896" y="5842"/>
                </a:lnTo>
                <a:lnTo>
                  <a:pt x="55422" y="0"/>
                </a:lnTo>
                <a:lnTo>
                  <a:pt x="1463675" y="0"/>
                </a:lnTo>
                <a:lnTo>
                  <a:pt x="1485265" y="5842"/>
                </a:lnTo>
                <a:lnTo>
                  <a:pt x="1502791" y="21717"/>
                </a:lnTo>
                <a:lnTo>
                  <a:pt x="1514729" y="45085"/>
                </a:lnTo>
                <a:lnTo>
                  <a:pt x="1519047" y="73787"/>
                </a:lnTo>
                <a:lnTo>
                  <a:pt x="1519047" y="1000252"/>
                </a:lnTo>
                <a:lnTo>
                  <a:pt x="1514729" y="1028954"/>
                </a:lnTo>
                <a:lnTo>
                  <a:pt x="1502791" y="1052322"/>
                </a:lnTo>
                <a:lnTo>
                  <a:pt x="1485265" y="1068197"/>
                </a:lnTo>
                <a:lnTo>
                  <a:pt x="1463675" y="1074039"/>
                </a:lnTo>
                <a:close/>
              </a:path>
              <a:path w="1519555" h="3274695">
                <a:moveTo>
                  <a:pt x="1452245" y="2178900"/>
                </a:moveTo>
                <a:lnTo>
                  <a:pt x="62318" y="2178900"/>
                </a:lnTo>
                <a:lnTo>
                  <a:pt x="41084" y="2173109"/>
                </a:lnTo>
                <a:lnTo>
                  <a:pt x="23685" y="2157323"/>
                </a:lnTo>
                <a:lnTo>
                  <a:pt x="11938" y="2133981"/>
                </a:lnTo>
                <a:lnTo>
                  <a:pt x="7620" y="2105533"/>
                </a:lnTo>
                <a:lnTo>
                  <a:pt x="7620" y="1182751"/>
                </a:lnTo>
                <a:lnTo>
                  <a:pt x="11938" y="1154303"/>
                </a:lnTo>
                <a:lnTo>
                  <a:pt x="23685" y="1130935"/>
                </a:lnTo>
                <a:lnTo>
                  <a:pt x="41084" y="1115187"/>
                </a:lnTo>
                <a:lnTo>
                  <a:pt x="62318" y="1109345"/>
                </a:lnTo>
                <a:lnTo>
                  <a:pt x="1452245" y="1109345"/>
                </a:lnTo>
                <a:lnTo>
                  <a:pt x="1473454" y="1115187"/>
                </a:lnTo>
                <a:lnTo>
                  <a:pt x="1490853" y="1130935"/>
                </a:lnTo>
                <a:lnTo>
                  <a:pt x="1502664" y="1154303"/>
                </a:lnTo>
                <a:lnTo>
                  <a:pt x="1506982" y="1182751"/>
                </a:lnTo>
                <a:lnTo>
                  <a:pt x="1506982" y="2105533"/>
                </a:lnTo>
                <a:lnTo>
                  <a:pt x="1502664" y="2133981"/>
                </a:lnTo>
                <a:lnTo>
                  <a:pt x="1490853" y="2157323"/>
                </a:lnTo>
                <a:lnTo>
                  <a:pt x="1473454" y="2173109"/>
                </a:lnTo>
                <a:lnTo>
                  <a:pt x="1452245" y="2178900"/>
                </a:lnTo>
                <a:close/>
              </a:path>
              <a:path w="1519555" h="3274695">
                <a:moveTo>
                  <a:pt x="1459865" y="3274568"/>
                </a:moveTo>
                <a:lnTo>
                  <a:pt x="69926" y="3274568"/>
                </a:lnTo>
                <a:lnTo>
                  <a:pt x="48704" y="3268891"/>
                </a:lnTo>
                <a:lnTo>
                  <a:pt x="31305" y="3253435"/>
                </a:lnTo>
                <a:lnTo>
                  <a:pt x="19558" y="3230549"/>
                </a:lnTo>
                <a:lnTo>
                  <a:pt x="15240" y="3202597"/>
                </a:lnTo>
                <a:lnTo>
                  <a:pt x="15240" y="2298357"/>
                </a:lnTo>
                <a:lnTo>
                  <a:pt x="19558" y="2270417"/>
                </a:lnTo>
                <a:lnTo>
                  <a:pt x="31305" y="2247531"/>
                </a:lnTo>
                <a:lnTo>
                  <a:pt x="48704" y="2232063"/>
                </a:lnTo>
                <a:lnTo>
                  <a:pt x="69926" y="2226386"/>
                </a:lnTo>
                <a:lnTo>
                  <a:pt x="1459865" y="2226386"/>
                </a:lnTo>
                <a:lnTo>
                  <a:pt x="1481074" y="2232063"/>
                </a:lnTo>
                <a:lnTo>
                  <a:pt x="1498473" y="2247531"/>
                </a:lnTo>
                <a:lnTo>
                  <a:pt x="1510284" y="2270417"/>
                </a:lnTo>
                <a:lnTo>
                  <a:pt x="1514602" y="2298357"/>
                </a:lnTo>
                <a:lnTo>
                  <a:pt x="1514602" y="3202597"/>
                </a:lnTo>
                <a:lnTo>
                  <a:pt x="1510284" y="3230549"/>
                </a:lnTo>
                <a:lnTo>
                  <a:pt x="1498473" y="3253435"/>
                </a:lnTo>
                <a:lnTo>
                  <a:pt x="1481074" y="3268891"/>
                </a:lnTo>
                <a:lnTo>
                  <a:pt x="1459865" y="32745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82239" y="5294376"/>
            <a:ext cx="887094" cy="1026160"/>
          </a:xfrm>
          <a:custGeom>
            <a:avLst/>
            <a:gdLst/>
            <a:ahLst/>
            <a:cxnLst/>
            <a:rect l="l" t="t" r="r" b="b"/>
            <a:pathLst>
              <a:path w="887095" h="1026160">
                <a:moveTo>
                  <a:pt x="838200" y="1025537"/>
                </a:moveTo>
                <a:lnTo>
                  <a:pt x="48895" y="1025537"/>
                </a:lnTo>
                <a:lnTo>
                  <a:pt x="29845" y="1021867"/>
                </a:lnTo>
                <a:lnTo>
                  <a:pt x="14351" y="1011847"/>
                </a:lnTo>
                <a:lnTo>
                  <a:pt x="3810" y="997076"/>
                </a:lnTo>
                <a:lnTo>
                  <a:pt x="0" y="978915"/>
                </a:lnTo>
                <a:lnTo>
                  <a:pt x="0" y="46608"/>
                </a:lnTo>
                <a:lnTo>
                  <a:pt x="3810" y="28447"/>
                </a:lnTo>
                <a:lnTo>
                  <a:pt x="14351" y="13715"/>
                </a:lnTo>
                <a:lnTo>
                  <a:pt x="29845" y="3682"/>
                </a:lnTo>
                <a:lnTo>
                  <a:pt x="48895" y="0"/>
                </a:lnTo>
                <a:lnTo>
                  <a:pt x="838200" y="0"/>
                </a:lnTo>
                <a:lnTo>
                  <a:pt x="857123" y="3682"/>
                </a:lnTo>
                <a:lnTo>
                  <a:pt x="872617" y="13715"/>
                </a:lnTo>
                <a:lnTo>
                  <a:pt x="883158" y="28447"/>
                </a:lnTo>
                <a:lnTo>
                  <a:pt x="886968" y="46608"/>
                </a:lnTo>
                <a:lnTo>
                  <a:pt x="886968" y="978915"/>
                </a:lnTo>
                <a:lnTo>
                  <a:pt x="883158" y="997076"/>
                </a:lnTo>
                <a:lnTo>
                  <a:pt x="872617" y="1011847"/>
                </a:lnTo>
                <a:lnTo>
                  <a:pt x="857123" y="1021867"/>
                </a:lnTo>
                <a:lnTo>
                  <a:pt x="838200" y="10255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8523" y="6387084"/>
            <a:ext cx="902335" cy="1036319"/>
          </a:xfrm>
          <a:custGeom>
            <a:avLst/>
            <a:gdLst/>
            <a:ahLst/>
            <a:cxnLst/>
            <a:rect l="l" t="t" r="r" b="b"/>
            <a:pathLst>
              <a:path w="902335" h="1036320">
                <a:moveTo>
                  <a:pt x="852551" y="1036066"/>
                </a:moveTo>
                <a:lnTo>
                  <a:pt x="49656" y="1036066"/>
                </a:lnTo>
                <a:lnTo>
                  <a:pt x="30352" y="1032344"/>
                </a:lnTo>
                <a:lnTo>
                  <a:pt x="14605" y="1022235"/>
                </a:lnTo>
                <a:lnTo>
                  <a:pt x="3937" y="1007275"/>
                </a:lnTo>
                <a:lnTo>
                  <a:pt x="0" y="988987"/>
                </a:lnTo>
                <a:lnTo>
                  <a:pt x="0" y="47066"/>
                </a:lnTo>
                <a:lnTo>
                  <a:pt x="3937" y="28790"/>
                </a:lnTo>
                <a:lnTo>
                  <a:pt x="14605" y="13830"/>
                </a:lnTo>
                <a:lnTo>
                  <a:pt x="30352" y="3708"/>
                </a:lnTo>
                <a:lnTo>
                  <a:pt x="49656" y="0"/>
                </a:lnTo>
                <a:lnTo>
                  <a:pt x="852551" y="0"/>
                </a:lnTo>
                <a:lnTo>
                  <a:pt x="871854" y="3708"/>
                </a:lnTo>
                <a:lnTo>
                  <a:pt x="887602" y="13830"/>
                </a:lnTo>
                <a:lnTo>
                  <a:pt x="898271" y="28790"/>
                </a:lnTo>
                <a:lnTo>
                  <a:pt x="902208" y="47066"/>
                </a:lnTo>
                <a:lnTo>
                  <a:pt x="902208" y="988987"/>
                </a:lnTo>
                <a:lnTo>
                  <a:pt x="898271" y="1007275"/>
                </a:lnTo>
                <a:lnTo>
                  <a:pt x="887602" y="1022235"/>
                </a:lnTo>
                <a:lnTo>
                  <a:pt x="871854" y="1032344"/>
                </a:lnTo>
                <a:lnTo>
                  <a:pt x="852551" y="10360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85103" y="5300472"/>
            <a:ext cx="1029969" cy="1039494"/>
          </a:xfrm>
          <a:custGeom>
            <a:avLst/>
            <a:gdLst/>
            <a:ahLst/>
            <a:cxnLst/>
            <a:rect l="l" t="t" r="r" b="b"/>
            <a:pathLst>
              <a:path w="1029970" h="1039495">
                <a:moveTo>
                  <a:pt x="976376" y="1038999"/>
                </a:moveTo>
                <a:lnTo>
                  <a:pt x="53594" y="1038999"/>
                </a:lnTo>
                <a:lnTo>
                  <a:pt x="32766" y="1035049"/>
                </a:lnTo>
                <a:lnTo>
                  <a:pt x="15748" y="1024293"/>
                </a:lnTo>
                <a:lnTo>
                  <a:pt x="4191" y="1008379"/>
                </a:lnTo>
                <a:lnTo>
                  <a:pt x="0" y="988948"/>
                </a:lnTo>
                <a:lnTo>
                  <a:pt x="0" y="50037"/>
                </a:lnTo>
                <a:lnTo>
                  <a:pt x="4191" y="30606"/>
                </a:lnTo>
                <a:lnTo>
                  <a:pt x="15748" y="14731"/>
                </a:lnTo>
                <a:lnTo>
                  <a:pt x="32766" y="3936"/>
                </a:lnTo>
                <a:lnTo>
                  <a:pt x="53594" y="0"/>
                </a:lnTo>
                <a:lnTo>
                  <a:pt x="976376" y="0"/>
                </a:lnTo>
                <a:lnTo>
                  <a:pt x="997203" y="3936"/>
                </a:lnTo>
                <a:lnTo>
                  <a:pt x="1014222" y="14731"/>
                </a:lnTo>
                <a:lnTo>
                  <a:pt x="1025651" y="30606"/>
                </a:lnTo>
                <a:lnTo>
                  <a:pt x="1029970" y="50037"/>
                </a:lnTo>
                <a:lnTo>
                  <a:pt x="1029970" y="988948"/>
                </a:lnTo>
                <a:lnTo>
                  <a:pt x="1025651" y="1008379"/>
                </a:lnTo>
                <a:lnTo>
                  <a:pt x="1014222" y="1024293"/>
                </a:lnTo>
                <a:lnTo>
                  <a:pt x="997203" y="1035049"/>
                </a:lnTo>
                <a:lnTo>
                  <a:pt x="976376" y="103899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75959" y="6420612"/>
            <a:ext cx="1039494" cy="1022985"/>
          </a:xfrm>
          <a:custGeom>
            <a:avLst/>
            <a:gdLst/>
            <a:ahLst/>
            <a:cxnLst/>
            <a:rect l="l" t="t" r="r" b="b"/>
            <a:pathLst>
              <a:path w="1039495" h="1022984">
                <a:moveTo>
                  <a:pt x="985265" y="1022603"/>
                </a:moveTo>
                <a:lnTo>
                  <a:pt x="53975" y="1022603"/>
                </a:lnTo>
                <a:lnTo>
                  <a:pt x="33019" y="1018717"/>
                </a:lnTo>
                <a:lnTo>
                  <a:pt x="15875" y="1008138"/>
                </a:lnTo>
                <a:lnTo>
                  <a:pt x="4317" y="992479"/>
                </a:lnTo>
                <a:lnTo>
                  <a:pt x="0" y="973366"/>
                </a:lnTo>
                <a:lnTo>
                  <a:pt x="0" y="49237"/>
                </a:lnTo>
                <a:lnTo>
                  <a:pt x="4317" y="30111"/>
                </a:lnTo>
                <a:lnTo>
                  <a:pt x="15875" y="14452"/>
                </a:lnTo>
                <a:lnTo>
                  <a:pt x="33019" y="3886"/>
                </a:lnTo>
                <a:lnTo>
                  <a:pt x="53975" y="0"/>
                </a:lnTo>
                <a:lnTo>
                  <a:pt x="985265" y="0"/>
                </a:lnTo>
                <a:lnTo>
                  <a:pt x="1006220" y="3886"/>
                </a:lnTo>
                <a:lnTo>
                  <a:pt x="1023492" y="14452"/>
                </a:lnTo>
                <a:lnTo>
                  <a:pt x="1035049" y="30111"/>
                </a:lnTo>
                <a:lnTo>
                  <a:pt x="1039367" y="49237"/>
                </a:lnTo>
                <a:lnTo>
                  <a:pt x="1039367" y="973366"/>
                </a:lnTo>
                <a:lnTo>
                  <a:pt x="1035049" y="992479"/>
                </a:lnTo>
                <a:lnTo>
                  <a:pt x="1023492" y="1008138"/>
                </a:lnTo>
                <a:lnTo>
                  <a:pt x="1006220" y="1018717"/>
                </a:lnTo>
                <a:lnTo>
                  <a:pt x="985265" y="102260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90004" y="5303520"/>
            <a:ext cx="1094105" cy="2099945"/>
          </a:xfrm>
          <a:custGeom>
            <a:avLst/>
            <a:gdLst/>
            <a:ahLst/>
            <a:cxnLst/>
            <a:rect l="l" t="t" r="r" b="b"/>
            <a:pathLst>
              <a:path w="1094104" h="2099945">
                <a:moveTo>
                  <a:pt x="1032255" y="1036142"/>
                </a:moveTo>
                <a:lnTo>
                  <a:pt x="55372" y="1036142"/>
                </a:lnTo>
                <a:lnTo>
                  <a:pt x="33909" y="1032116"/>
                </a:lnTo>
                <a:lnTo>
                  <a:pt x="16255" y="1021168"/>
                </a:lnTo>
                <a:lnTo>
                  <a:pt x="4318" y="1004963"/>
                </a:lnTo>
                <a:lnTo>
                  <a:pt x="0" y="985138"/>
                </a:lnTo>
                <a:lnTo>
                  <a:pt x="0" y="50926"/>
                </a:lnTo>
                <a:lnTo>
                  <a:pt x="4318" y="31114"/>
                </a:lnTo>
                <a:lnTo>
                  <a:pt x="16255" y="14985"/>
                </a:lnTo>
                <a:lnTo>
                  <a:pt x="33909" y="4063"/>
                </a:lnTo>
                <a:lnTo>
                  <a:pt x="55372" y="0"/>
                </a:lnTo>
                <a:lnTo>
                  <a:pt x="1032255" y="0"/>
                </a:lnTo>
                <a:lnTo>
                  <a:pt x="1053719" y="4063"/>
                </a:lnTo>
                <a:lnTo>
                  <a:pt x="1071372" y="14985"/>
                </a:lnTo>
                <a:lnTo>
                  <a:pt x="1083310" y="31114"/>
                </a:lnTo>
                <a:lnTo>
                  <a:pt x="1087627" y="50926"/>
                </a:lnTo>
                <a:lnTo>
                  <a:pt x="1087627" y="985138"/>
                </a:lnTo>
                <a:lnTo>
                  <a:pt x="1083310" y="1004963"/>
                </a:lnTo>
                <a:lnTo>
                  <a:pt x="1071372" y="1021168"/>
                </a:lnTo>
                <a:lnTo>
                  <a:pt x="1053719" y="1032116"/>
                </a:lnTo>
                <a:lnTo>
                  <a:pt x="1032255" y="1036142"/>
                </a:lnTo>
                <a:close/>
              </a:path>
              <a:path w="1094104" h="2099945">
                <a:moveTo>
                  <a:pt x="1037971" y="2099944"/>
                </a:moveTo>
                <a:lnTo>
                  <a:pt x="55752" y="2099944"/>
                </a:lnTo>
                <a:lnTo>
                  <a:pt x="34036" y="2095957"/>
                </a:lnTo>
                <a:lnTo>
                  <a:pt x="16382" y="2085111"/>
                </a:lnTo>
                <a:lnTo>
                  <a:pt x="4445" y="2069045"/>
                </a:lnTo>
                <a:lnTo>
                  <a:pt x="0" y="2049437"/>
                </a:lnTo>
                <a:lnTo>
                  <a:pt x="0" y="1123467"/>
                </a:lnTo>
                <a:lnTo>
                  <a:pt x="4445" y="1103858"/>
                </a:lnTo>
                <a:lnTo>
                  <a:pt x="16382" y="1087793"/>
                </a:lnTo>
                <a:lnTo>
                  <a:pt x="34036" y="1076947"/>
                </a:lnTo>
                <a:lnTo>
                  <a:pt x="55752" y="1072959"/>
                </a:lnTo>
                <a:lnTo>
                  <a:pt x="1037971" y="1072959"/>
                </a:lnTo>
                <a:lnTo>
                  <a:pt x="1059688" y="1076947"/>
                </a:lnTo>
                <a:lnTo>
                  <a:pt x="1077341" y="1087793"/>
                </a:lnTo>
                <a:lnTo>
                  <a:pt x="1089278" y="1103858"/>
                </a:lnTo>
                <a:lnTo>
                  <a:pt x="1093724" y="1123467"/>
                </a:lnTo>
                <a:lnTo>
                  <a:pt x="1093724" y="2049437"/>
                </a:lnTo>
                <a:lnTo>
                  <a:pt x="1089278" y="2069045"/>
                </a:lnTo>
                <a:lnTo>
                  <a:pt x="1077341" y="2085111"/>
                </a:lnTo>
                <a:lnTo>
                  <a:pt x="1059688" y="2095957"/>
                </a:lnTo>
                <a:lnTo>
                  <a:pt x="1037971" y="2099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8243" y="5303520"/>
            <a:ext cx="2480945" cy="2099945"/>
          </a:xfrm>
          <a:custGeom>
            <a:avLst/>
            <a:gdLst/>
            <a:ahLst/>
            <a:cxnLst/>
            <a:rect l="l" t="t" r="r" b="b"/>
            <a:pathLst>
              <a:path w="2480945" h="2099945">
                <a:moveTo>
                  <a:pt x="2390139" y="1036142"/>
                </a:moveTo>
                <a:lnTo>
                  <a:pt x="81279" y="1036142"/>
                </a:lnTo>
                <a:lnTo>
                  <a:pt x="49656" y="1029906"/>
                </a:lnTo>
                <a:lnTo>
                  <a:pt x="23875" y="1012964"/>
                </a:lnTo>
                <a:lnTo>
                  <a:pt x="6350" y="987805"/>
                </a:lnTo>
                <a:lnTo>
                  <a:pt x="0" y="957198"/>
                </a:lnTo>
                <a:lnTo>
                  <a:pt x="0" y="78866"/>
                </a:lnTo>
                <a:lnTo>
                  <a:pt x="6350" y="48259"/>
                </a:lnTo>
                <a:lnTo>
                  <a:pt x="23875" y="23240"/>
                </a:lnTo>
                <a:lnTo>
                  <a:pt x="49656" y="6222"/>
                </a:lnTo>
                <a:lnTo>
                  <a:pt x="81279" y="0"/>
                </a:lnTo>
                <a:lnTo>
                  <a:pt x="2390139" y="0"/>
                </a:lnTo>
                <a:lnTo>
                  <a:pt x="2421635" y="6222"/>
                </a:lnTo>
                <a:lnTo>
                  <a:pt x="2447544" y="23240"/>
                </a:lnTo>
                <a:lnTo>
                  <a:pt x="2464942" y="48259"/>
                </a:lnTo>
                <a:lnTo>
                  <a:pt x="2471420" y="78866"/>
                </a:lnTo>
                <a:lnTo>
                  <a:pt x="2471420" y="957198"/>
                </a:lnTo>
                <a:lnTo>
                  <a:pt x="2464942" y="987805"/>
                </a:lnTo>
                <a:lnTo>
                  <a:pt x="2447544" y="1012964"/>
                </a:lnTo>
                <a:lnTo>
                  <a:pt x="2421635" y="1029906"/>
                </a:lnTo>
                <a:lnTo>
                  <a:pt x="2390139" y="1036142"/>
                </a:lnTo>
                <a:close/>
              </a:path>
              <a:path w="2480945" h="2099945">
                <a:moveTo>
                  <a:pt x="2399156" y="2099944"/>
                </a:moveTo>
                <a:lnTo>
                  <a:pt x="88900" y="2099944"/>
                </a:lnTo>
                <a:lnTo>
                  <a:pt x="57403" y="2093721"/>
                </a:lnTo>
                <a:lnTo>
                  <a:pt x="31496" y="2076805"/>
                </a:lnTo>
                <a:lnTo>
                  <a:pt x="14097" y="2051748"/>
                </a:lnTo>
                <a:lnTo>
                  <a:pt x="7620" y="2021154"/>
                </a:lnTo>
                <a:lnTo>
                  <a:pt x="7620" y="1144130"/>
                </a:lnTo>
                <a:lnTo>
                  <a:pt x="14097" y="1113535"/>
                </a:lnTo>
                <a:lnTo>
                  <a:pt x="31496" y="1088478"/>
                </a:lnTo>
                <a:lnTo>
                  <a:pt x="57403" y="1071549"/>
                </a:lnTo>
                <a:lnTo>
                  <a:pt x="88900" y="1065339"/>
                </a:lnTo>
                <a:lnTo>
                  <a:pt x="2399156" y="1065339"/>
                </a:lnTo>
                <a:lnTo>
                  <a:pt x="2430779" y="1071549"/>
                </a:lnTo>
                <a:lnTo>
                  <a:pt x="2456687" y="1088478"/>
                </a:lnTo>
                <a:lnTo>
                  <a:pt x="2474086" y="1113535"/>
                </a:lnTo>
                <a:lnTo>
                  <a:pt x="2480563" y="1144130"/>
                </a:lnTo>
                <a:lnTo>
                  <a:pt x="2480563" y="2021154"/>
                </a:lnTo>
                <a:lnTo>
                  <a:pt x="2474086" y="2051748"/>
                </a:lnTo>
                <a:lnTo>
                  <a:pt x="2456687" y="2076805"/>
                </a:lnTo>
                <a:lnTo>
                  <a:pt x="2430779" y="2093721"/>
                </a:lnTo>
                <a:lnTo>
                  <a:pt x="2399156" y="2099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53028" y="5294376"/>
            <a:ext cx="2065020" cy="1026160"/>
          </a:xfrm>
          <a:custGeom>
            <a:avLst/>
            <a:gdLst/>
            <a:ahLst/>
            <a:cxnLst/>
            <a:rect l="l" t="t" r="r" b="b"/>
            <a:pathLst>
              <a:path w="2065020" h="1026160">
                <a:moveTo>
                  <a:pt x="1989455" y="1025537"/>
                </a:moveTo>
                <a:lnTo>
                  <a:pt x="75311" y="1025537"/>
                </a:lnTo>
                <a:lnTo>
                  <a:pt x="46100" y="1019975"/>
                </a:lnTo>
                <a:lnTo>
                  <a:pt x="22098" y="1004823"/>
                </a:lnTo>
                <a:lnTo>
                  <a:pt x="5969" y="982471"/>
                </a:lnTo>
                <a:lnTo>
                  <a:pt x="0" y="955166"/>
                </a:lnTo>
                <a:lnTo>
                  <a:pt x="0" y="70357"/>
                </a:lnTo>
                <a:lnTo>
                  <a:pt x="5969" y="43052"/>
                </a:lnTo>
                <a:lnTo>
                  <a:pt x="22098" y="20700"/>
                </a:lnTo>
                <a:lnTo>
                  <a:pt x="46100" y="5587"/>
                </a:lnTo>
                <a:lnTo>
                  <a:pt x="75311" y="0"/>
                </a:lnTo>
                <a:lnTo>
                  <a:pt x="1989455" y="0"/>
                </a:lnTo>
                <a:lnTo>
                  <a:pt x="2018664" y="5587"/>
                </a:lnTo>
                <a:lnTo>
                  <a:pt x="2042668" y="20700"/>
                </a:lnTo>
                <a:lnTo>
                  <a:pt x="2058797" y="43052"/>
                </a:lnTo>
                <a:lnTo>
                  <a:pt x="2064766" y="70357"/>
                </a:lnTo>
                <a:lnTo>
                  <a:pt x="2064766" y="955166"/>
                </a:lnTo>
                <a:lnTo>
                  <a:pt x="2058797" y="982471"/>
                </a:lnTo>
                <a:lnTo>
                  <a:pt x="2042668" y="1004823"/>
                </a:lnTo>
                <a:lnTo>
                  <a:pt x="2018664" y="1019975"/>
                </a:lnTo>
                <a:lnTo>
                  <a:pt x="1989455" y="10255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46932" y="6387084"/>
            <a:ext cx="2068195" cy="1056005"/>
          </a:xfrm>
          <a:custGeom>
            <a:avLst/>
            <a:gdLst/>
            <a:ahLst/>
            <a:cxnLst/>
            <a:rect l="l" t="t" r="r" b="b"/>
            <a:pathLst>
              <a:path w="2068195" h="1056004">
                <a:moveTo>
                  <a:pt x="1992248" y="1055992"/>
                </a:moveTo>
                <a:lnTo>
                  <a:pt x="75437" y="1055992"/>
                </a:lnTo>
                <a:lnTo>
                  <a:pt x="46100" y="1050277"/>
                </a:lnTo>
                <a:lnTo>
                  <a:pt x="22097" y="1034707"/>
                </a:lnTo>
                <a:lnTo>
                  <a:pt x="5968" y="1011656"/>
                </a:lnTo>
                <a:lnTo>
                  <a:pt x="0" y="983488"/>
                </a:lnTo>
                <a:lnTo>
                  <a:pt x="0" y="72504"/>
                </a:lnTo>
                <a:lnTo>
                  <a:pt x="5968" y="44335"/>
                </a:lnTo>
                <a:lnTo>
                  <a:pt x="22097" y="21285"/>
                </a:lnTo>
                <a:lnTo>
                  <a:pt x="46100" y="5715"/>
                </a:lnTo>
                <a:lnTo>
                  <a:pt x="75437" y="0"/>
                </a:lnTo>
                <a:lnTo>
                  <a:pt x="1992248" y="0"/>
                </a:lnTo>
                <a:lnTo>
                  <a:pt x="2021585" y="5715"/>
                </a:lnTo>
                <a:lnTo>
                  <a:pt x="2045462" y="21285"/>
                </a:lnTo>
                <a:lnTo>
                  <a:pt x="2061717" y="44335"/>
                </a:lnTo>
                <a:lnTo>
                  <a:pt x="2067687" y="72504"/>
                </a:lnTo>
                <a:lnTo>
                  <a:pt x="2067687" y="983488"/>
                </a:lnTo>
                <a:lnTo>
                  <a:pt x="2061717" y="1011656"/>
                </a:lnTo>
                <a:lnTo>
                  <a:pt x="2045462" y="1034707"/>
                </a:lnTo>
                <a:lnTo>
                  <a:pt x="2021585" y="1050277"/>
                </a:lnTo>
                <a:lnTo>
                  <a:pt x="1992248" y="105599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636" y="5282184"/>
            <a:ext cx="893444" cy="2160905"/>
          </a:xfrm>
          <a:custGeom>
            <a:avLst/>
            <a:gdLst/>
            <a:ahLst/>
            <a:cxnLst/>
            <a:rect l="l" t="t" r="r" b="b"/>
            <a:pathLst>
              <a:path w="893444" h="2160904">
                <a:moveTo>
                  <a:pt x="843635" y="1057465"/>
                </a:moveTo>
                <a:lnTo>
                  <a:pt x="49212" y="1057465"/>
                </a:lnTo>
                <a:lnTo>
                  <a:pt x="30099" y="1053680"/>
                </a:lnTo>
                <a:lnTo>
                  <a:pt x="14452" y="1043355"/>
                </a:lnTo>
                <a:lnTo>
                  <a:pt x="3886" y="1028077"/>
                </a:lnTo>
                <a:lnTo>
                  <a:pt x="0" y="1009396"/>
                </a:lnTo>
                <a:lnTo>
                  <a:pt x="0" y="48006"/>
                </a:lnTo>
                <a:lnTo>
                  <a:pt x="3886" y="29337"/>
                </a:lnTo>
                <a:lnTo>
                  <a:pt x="14452" y="14097"/>
                </a:lnTo>
                <a:lnTo>
                  <a:pt x="30099" y="3810"/>
                </a:lnTo>
                <a:lnTo>
                  <a:pt x="49212" y="0"/>
                </a:lnTo>
                <a:lnTo>
                  <a:pt x="843635" y="0"/>
                </a:lnTo>
                <a:lnTo>
                  <a:pt x="862736" y="3810"/>
                </a:lnTo>
                <a:lnTo>
                  <a:pt x="878395" y="14097"/>
                </a:lnTo>
                <a:lnTo>
                  <a:pt x="888961" y="29337"/>
                </a:lnTo>
                <a:lnTo>
                  <a:pt x="892848" y="48006"/>
                </a:lnTo>
                <a:lnTo>
                  <a:pt x="892848" y="1009396"/>
                </a:lnTo>
                <a:lnTo>
                  <a:pt x="888961" y="1028077"/>
                </a:lnTo>
                <a:lnTo>
                  <a:pt x="878395" y="1043355"/>
                </a:lnTo>
                <a:lnTo>
                  <a:pt x="862736" y="1053680"/>
                </a:lnTo>
                <a:lnTo>
                  <a:pt x="843635" y="1057465"/>
                </a:lnTo>
                <a:close/>
              </a:path>
              <a:path w="893444" h="2160904">
                <a:moveTo>
                  <a:pt x="837882" y="2160892"/>
                </a:moveTo>
                <a:lnTo>
                  <a:pt x="48869" y="2160892"/>
                </a:lnTo>
                <a:lnTo>
                  <a:pt x="29895" y="2157044"/>
                </a:lnTo>
                <a:lnTo>
                  <a:pt x="14351" y="2146554"/>
                </a:lnTo>
                <a:lnTo>
                  <a:pt x="3848" y="2131034"/>
                </a:lnTo>
                <a:lnTo>
                  <a:pt x="0" y="2112086"/>
                </a:lnTo>
                <a:lnTo>
                  <a:pt x="0" y="1135481"/>
                </a:lnTo>
                <a:lnTo>
                  <a:pt x="3848" y="1116520"/>
                </a:lnTo>
                <a:lnTo>
                  <a:pt x="14351" y="1101013"/>
                </a:lnTo>
                <a:lnTo>
                  <a:pt x="29895" y="1090523"/>
                </a:lnTo>
                <a:lnTo>
                  <a:pt x="48869" y="1086675"/>
                </a:lnTo>
                <a:lnTo>
                  <a:pt x="837882" y="1086675"/>
                </a:lnTo>
                <a:lnTo>
                  <a:pt x="856856" y="1090523"/>
                </a:lnTo>
                <a:lnTo>
                  <a:pt x="872401" y="1101013"/>
                </a:lnTo>
                <a:lnTo>
                  <a:pt x="882891" y="1116520"/>
                </a:lnTo>
                <a:lnTo>
                  <a:pt x="886752" y="1135481"/>
                </a:lnTo>
                <a:lnTo>
                  <a:pt x="886752" y="2112086"/>
                </a:lnTo>
                <a:lnTo>
                  <a:pt x="882891" y="2131034"/>
                </a:lnTo>
                <a:lnTo>
                  <a:pt x="872401" y="2146554"/>
                </a:lnTo>
                <a:lnTo>
                  <a:pt x="856856" y="2157044"/>
                </a:lnTo>
                <a:lnTo>
                  <a:pt x="837882" y="216089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104378" y="3357499"/>
            <a:ext cx="2109470" cy="2559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30480" algn="just">
              <a:lnSpc>
                <a:spcPts val="600"/>
              </a:lnSpc>
              <a:spcBef>
                <a:spcPts val="125"/>
              </a:spcBef>
            </a:pPr>
            <a:r>
              <a:rPr sz="500" spc="-5" dirty="0">
                <a:latin typeface="Times New Roman"/>
                <a:cs typeface="Times New Roman"/>
              </a:rPr>
              <a:t>Acontecendo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assim</a:t>
            </a:r>
            <a:r>
              <a:rPr sz="500" dirty="0">
                <a:latin typeface="Times New Roman"/>
                <a:cs typeface="Times New Roman"/>
              </a:rPr>
              <a:t> 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ocorre</a:t>
            </a:r>
            <a:r>
              <a:rPr sz="500" dirty="0">
                <a:latin typeface="Times New Roman"/>
                <a:cs typeface="Times New Roman"/>
              </a:rPr>
              <a:t> 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superação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situação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Calamidades </a:t>
            </a:r>
            <a:r>
              <a:rPr sz="500" spc="-5" dirty="0">
                <a:latin typeface="Times New Roman"/>
                <a:cs typeface="Times New Roman"/>
              </a:rPr>
              <a:t> públicas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emergência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vivenciadas</a:t>
            </a:r>
            <a:r>
              <a:rPr sz="500" spc="-5" dirty="0">
                <a:latin typeface="Times New Roman"/>
                <a:cs typeface="Times New Roman"/>
              </a:rPr>
              <a:t> pela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individuo,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ocasionar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d</a:t>
            </a:r>
            <a:r>
              <a:rPr sz="825" spc="-30" baseline="10101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500" spc="-20" dirty="0">
                <a:latin typeface="Times New Roman"/>
                <a:cs typeface="Times New Roman"/>
              </a:rPr>
              <a:t>esligamento</a:t>
            </a:r>
            <a:r>
              <a:rPr sz="500" spc="-6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usuário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serviço.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65644" y="3449828"/>
            <a:ext cx="744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das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7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1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5</a:t>
            </a:r>
            <a:r>
              <a:rPr sz="5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às  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16:3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5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in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p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me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te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, 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qu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it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ç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õ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  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calamidade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8150" y="3355086"/>
            <a:ext cx="680085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Serviço de Proteção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Social </a:t>
            </a:r>
            <a:r>
              <a:rPr sz="500" b="1" dirty="0">
                <a:latin typeface="Times New Roman"/>
                <a:cs typeface="Times New Roman"/>
              </a:rPr>
              <a:t>Especial em 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it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aç</a:t>
            </a:r>
            <a:r>
              <a:rPr sz="500" b="1" spc="-15" dirty="0">
                <a:latin typeface="Times New Roman"/>
                <a:cs typeface="Times New Roman"/>
              </a:rPr>
              <a:t>õ</a:t>
            </a:r>
            <a:r>
              <a:rPr sz="500" b="1" dirty="0">
                <a:latin typeface="Times New Roman"/>
                <a:cs typeface="Times New Roman"/>
              </a:rPr>
              <a:t>es</a:t>
            </a:r>
            <a:r>
              <a:rPr sz="500" b="1" spc="-45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ala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20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20" dirty="0">
                <a:latin typeface="Times New Roman"/>
                <a:cs typeface="Times New Roman"/>
              </a:rPr>
              <a:t>d</a:t>
            </a:r>
            <a:r>
              <a:rPr sz="500" b="1" spc="-10" dirty="0">
                <a:latin typeface="Times New Roman"/>
                <a:cs typeface="Times New Roman"/>
              </a:rPr>
              <a:t>e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3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spc="-20" dirty="0">
                <a:latin typeface="Times New Roman"/>
                <a:cs typeface="Times New Roman"/>
              </a:rPr>
              <a:t>ú</a:t>
            </a:r>
            <a:r>
              <a:rPr sz="500" b="1" spc="-5" dirty="0">
                <a:latin typeface="Times New Roman"/>
                <a:cs typeface="Times New Roman"/>
              </a:rPr>
              <a:t>b</a:t>
            </a:r>
            <a:r>
              <a:rPr sz="500" b="1" dirty="0">
                <a:latin typeface="Times New Roman"/>
                <a:cs typeface="Times New Roman"/>
              </a:rPr>
              <a:t>lic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3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ergê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cias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-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P</a:t>
            </a: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EC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81811" y="3412998"/>
            <a:ext cx="1336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Times New Roman"/>
                <a:cs typeface="Times New Roman"/>
              </a:rPr>
              <a:t>Famílias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indivíduos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atingidos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situações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emergência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calamidade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pública,</a:t>
            </a:r>
            <a:r>
              <a:rPr sz="500" spc="-5" dirty="0">
                <a:latin typeface="Times New Roman"/>
                <a:cs typeface="Times New Roman"/>
              </a:rPr>
              <a:t> que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encontrem</a:t>
            </a:r>
            <a:r>
              <a:rPr sz="500" spc="-5" dirty="0">
                <a:latin typeface="Times New Roman"/>
                <a:cs typeface="Times New Roman"/>
              </a:rPr>
              <a:t> sob</a:t>
            </a:r>
            <a:r>
              <a:rPr sz="500" dirty="0">
                <a:latin typeface="Times New Roman"/>
                <a:cs typeface="Times New Roman"/>
              </a:rPr>
              <a:t> risco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social,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desabrigados</a:t>
            </a:r>
            <a:r>
              <a:rPr sz="500" dirty="0">
                <a:latin typeface="Times New Roman"/>
                <a:cs typeface="Times New Roman"/>
              </a:rPr>
              <a:t> 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desalojados.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70123" y="3164231"/>
            <a:ext cx="755650" cy="24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6700"/>
              </a:lnSpc>
              <a:spcBef>
                <a:spcPts val="95"/>
              </a:spcBef>
              <a:tabLst>
                <a:tab pos="498475" algn="l"/>
              </a:tabLst>
            </a:pPr>
            <a:r>
              <a:rPr sz="450" spc="5" dirty="0">
                <a:latin typeface="Times New Roman"/>
                <a:cs typeface="Times New Roman"/>
              </a:rPr>
              <a:t>Independente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ser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ou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não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residente</a:t>
            </a:r>
            <a:r>
              <a:rPr sz="450" spc="10" dirty="0">
                <a:latin typeface="Times New Roman"/>
                <a:cs typeface="Times New Roman"/>
              </a:rPr>
              <a:t> no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município,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por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acionamento,	denúncia,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70123" y="3388868"/>
            <a:ext cx="434975" cy="1670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80"/>
              </a:spcBef>
            </a:pPr>
            <a:r>
              <a:rPr sz="450" spc="10" dirty="0">
                <a:latin typeface="Times New Roman"/>
                <a:cs typeface="Times New Roman"/>
              </a:rPr>
              <a:t>abordagem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presencialmente,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32479" y="3388868"/>
            <a:ext cx="182245" cy="1670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0170" marR="5080" indent="-78105">
              <a:lnSpc>
                <a:spcPct val="104400"/>
              </a:lnSpc>
              <a:spcBef>
                <a:spcPts val="80"/>
              </a:spcBef>
            </a:pPr>
            <a:r>
              <a:rPr sz="450" dirty="0">
                <a:latin typeface="Times New Roman"/>
                <a:cs typeface="Times New Roman"/>
              </a:rPr>
              <a:t>s</a:t>
            </a:r>
            <a:r>
              <a:rPr sz="450" spc="-15" dirty="0">
                <a:latin typeface="Times New Roman"/>
                <a:cs typeface="Times New Roman"/>
              </a:rPr>
              <a:t>oc</a:t>
            </a:r>
            <a:r>
              <a:rPr sz="450" dirty="0">
                <a:latin typeface="Times New Roman"/>
                <a:cs typeface="Times New Roman"/>
              </a:rPr>
              <a:t>ial,  </a:t>
            </a:r>
            <a:r>
              <a:rPr sz="450" spc="10" dirty="0">
                <a:latin typeface="Times New Roman"/>
                <a:cs typeface="Times New Roman"/>
              </a:rPr>
              <a:t>p</a:t>
            </a:r>
            <a:r>
              <a:rPr sz="450" dirty="0">
                <a:latin typeface="Times New Roman"/>
                <a:cs typeface="Times New Roman"/>
              </a:rPr>
              <a:t>or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70123" y="3533648"/>
            <a:ext cx="753745" cy="2470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45"/>
              </a:spcBef>
            </a:pPr>
            <a:r>
              <a:rPr sz="450" spc="10" dirty="0">
                <a:latin typeface="Times New Roman"/>
                <a:cs typeface="Times New Roman"/>
              </a:rPr>
              <a:t>de</a:t>
            </a:r>
            <a:r>
              <a:rPr sz="450" dirty="0">
                <a:latin typeface="Times New Roman"/>
                <a:cs typeface="Times New Roman"/>
              </a:rPr>
              <a:t>ma</a:t>
            </a:r>
            <a:r>
              <a:rPr sz="450" spc="10" dirty="0">
                <a:latin typeface="Times New Roman"/>
                <a:cs typeface="Times New Roman"/>
              </a:rPr>
              <a:t>n</a:t>
            </a:r>
            <a:r>
              <a:rPr sz="450" dirty="0">
                <a:latin typeface="Times New Roman"/>
                <a:cs typeface="Times New Roman"/>
              </a:rPr>
              <a:t>da    </a:t>
            </a:r>
            <a:r>
              <a:rPr sz="450" spc="4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0" dirty="0">
                <a:latin typeface="Times New Roman"/>
                <a:cs typeface="Times New Roman"/>
              </a:rPr>
              <a:t>sp</a:t>
            </a:r>
            <a:r>
              <a:rPr sz="450" dirty="0">
                <a:latin typeface="Times New Roman"/>
                <a:cs typeface="Times New Roman"/>
              </a:rPr>
              <a:t>on</a:t>
            </a:r>
            <a:r>
              <a:rPr sz="450" spc="15" dirty="0">
                <a:latin typeface="Times New Roman"/>
                <a:cs typeface="Times New Roman"/>
              </a:rPr>
              <a:t>t</a:t>
            </a:r>
            <a:r>
              <a:rPr sz="450" dirty="0">
                <a:latin typeface="Times New Roman"/>
                <a:cs typeface="Times New Roman"/>
              </a:rPr>
              <a:t>â</a:t>
            </a:r>
            <a:r>
              <a:rPr sz="450" spc="10" dirty="0">
                <a:latin typeface="Times New Roman"/>
                <a:cs typeface="Times New Roman"/>
              </a:rPr>
              <a:t>n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15" dirty="0">
                <a:latin typeface="Times New Roman"/>
                <a:cs typeface="Times New Roman"/>
              </a:rPr>
              <a:t>a</a:t>
            </a:r>
            <a:r>
              <a:rPr sz="450" dirty="0">
                <a:latin typeface="Times New Roman"/>
                <a:cs typeface="Times New Roman"/>
              </a:rPr>
              <a:t>;    </a:t>
            </a:r>
            <a:r>
              <a:rPr sz="450" spc="30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p</a:t>
            </a:r>
            <a:r>
              <a:rPr sz="450" dirty="0">
                <a:latin typeface="Times New Roman"/>
                <a:cs typeface="Times New Roman"/>
              </a:rPr>
              <a:t>or  iniciativa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técnica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 busca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ativa;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por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encaminhamento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70123" y="3753358"/>
            <a:ext cx="7461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1480" algn="l"/>
                <a:tab pos="629285" algn="l"/>
              </a:tabLst>
            </a:pPr>
            <a:r>
              <a:rPr sz="450" spc="-15" dirty="0">
                <a:latin typeface="Times New Roman"/>
                <a:cs typeface="Times New Roman"/>
              </a:rPr>
              <a:t>o</a:t>
            </a:r>
            <a:r>
              <a:rPr sz="450" spc="15" dirty="0">
                <a:latin typeface="Times New Roman"/>
                <a:cs typeface="Times New Roman"/>
              </a:rPr>
              <a:t>r</a:t>
            </a:r>
            <a:r>
              <a:rPr sz="450" spc="5" dirty="0">
                <a:latin typeface="Times New Roman"/>
                <a:cs typeface="Times New Roman"/>
              </a:rPr>
              <a:t>i</a:t>
            </a:r>
            <a:r>
              <a:rPr sz="450" dirty="0">
                <a:latin typeface="Times New Roman"/>
                <a:cs typeface="Times New Roman"/>
              </a:rPr>
              <a:t>g</a:t>
            </a:r>
            <a:r>
              <a:rPr sz="450" spc="5" dirty="0">
                <a:latin typeface="Times New Roman"/>
                <a:cs typeface="Times New Roman"/>
              </a:rPr>
              <a:t>i</a:t>
            </a:r>
            <a:r>
              <a:rPr sz="450" spc="10" dirty="0">
                <a:latin typeface="Times New Roman"/>
                <a:cs typeface="Times New Roman"/>
              </a:rPr>
              <a:t>ná</a:t>
            </a:r>
            <a:r>
              <a:rPr sz="450" spc="15" dirty="0">
                <a:latin typeface="Times New Roman"/>
                <a:cs typeface="Times New Roman"/>
              </a:rPr>
              <a:t>r</a:t>
            </a:r>
            <a:r>
              <a:rPr sz="450" spc="5" dirty="0">
                <a:latin typeface="Times New Roman"/>
                <a:cs typeface="Times New Roman"/>
              </a:rPr>
              <a:t>i</a:t>
            </a:r>
            <a:r>
              <a:rPr sz="450" dirty="0">
                <a:latin typeface="Times New Roman"/>
                <a:cs typeface="Times New Roman"/>
              </a:rPr>
              <a:t>o	</a:t>
            </a:r>
            <a:r>
              <a:rPr sz="450" spc="10" dirty="0">
                <a:latin typeface="Times New Roman"/>
                <a:cs typeface="Times New Roman"/>
              </a:rPr>
              <a:t>d</a:t>
            </a:r>
            <a:r>
              <a:rPr sz="450" dirty="0">
                <a:latin typeface="Times New Roman"/>
                <a:cs typeface="Times New Roman"/>
              </a:rPr>
              <a:t>a	re</a:t>
            </a:r>
            <a:r>
              <a:rPr sz="450" spc="20" dirty="0">
                <a:latin typeface="Times New Roman"/>
                <a:cs typeface="Times New Roman"/>
              </a:rPr>
              <a:t>d</a:t>
            </a:r>
            <a:r>
              <a:rPr sz="450" dirty="0">
                <a:latin typeface="Times New Roman"/>
                <a:cs typeface="Times New Roman"/>
              </a:rPr>
              <a:t>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70123" y="3822206"/>
            <a:ext cx="753745" cy="1733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50" dirty="0">
                <a:latin typeface="Times New Roman"/>
                <a:cs typeface="Times New Roman"/>
              </a:rPr>
              <a:t>socioassistencial    </a:t>
            </a:r>
            <a:r>
              <a:rPr sz="450" spc="4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     </a:t>
            </a:r>
            <a:r>
              <a:rPr sz="450" spc="5" dirty="0">
                <a:latin typeface="Times New Roman"/>
                <a:cs typeface="Times New Roman"/>
              </a:rPr>
              <a:t>demais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50" spc="-5" dirty="0">
                <a:latin typeface="Times New Roman"/>
                <a:cs typeface="Times New Roman"/>
              </a:rPr>
              <a:t>políticas</a:t>
            </a:r>
            <a:r>
              <a:rPr sz="450" spc="30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públicas.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49802" y="3184398"/>
            <a:ext cx="18624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Compromisso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sigiloso,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ético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individualizado</a:t>
            </a:r>
            <a:r>
              <a:rPr sz="500" spc="-5" dirty="0">
                <a:latin typeface="Times New Roman"/>
                <a:cs typeface="Times New Roman"/>
              </a:rPr>
              <a:t> para </a:t>
            </a:r>
            <a:r>
              <a:rPr sz="500" dirty="0">
                <a:latin typeface="Times New Roman"/>
                <a:cs typeface="Times New Roman"/>
              </a:rPr>
              <a:t> assegurar, </a:t>
            </a:r>
            <a:r>
              <a:rPr sz="500" spc="-5" dirty="0">
                <a:latin typeface="Times New Roman"/>
                <a:cs typeface="Times New Roman"/>
              </a:rPr>
              <a:t>quando necessário, um acolhimento </a:t>
            </a:r>
            <a:r>
              <a:rPr sz="500" spc="-10" dirty="0">
                <a:latin typeface="Times New Roman"/>
                <a:cs typeface="Times New Roman"/>
              </a:rPr>
              <a:t>imediato, em condições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dignas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garantindo</a:t>
            </a:r>
            <a:r>
              <a:rPr sz="500" dirty="0">
                <a:latin typeface="Times New Roman"/>
                <a:cs typeface="Times New Roman"/>
              </a:rPr>
              <a:t> 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segurança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assistidos,</a:t>
            </a:r>
            <a:r>
              <a:rPr sz="500" spc="-5" dirty="0">
                <a:latin typeface="Times New Roman"/>
                <a:cs typeface="Times New Roman"/>
              </a:rPr>
              <a:t> observando</a:t>
            </a:r>
            <a:r>
              <a:rPr sz="500" dirty="0">
                <a:latin typeface="Times New Roman"/>
                <a:cs typeface="Times New Roman"/>
              </a:rPr>
              <a:t> as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especificidades </a:t>
            </a:r>
            <a:r>
              <a:rPr sz="500" spc="-5" dirty="0">
                <a:latin typeface="Times New Roman"/>
                <a:cs typeface="Times New Roman"/>
              </a:rPr>
              <a:t>dos grupos </a:t>
            </a:r>
            <a:r>
              <a:rPr sz="500" spc="-10" dirty="0">
                <a:latin typeface="Times New Roman"/>
                <a:cs typeface="Times New Roman"/>
              </a:rPr>
              <a:t>étnicos, ciclos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vida, deficiências, </a:t>
            </a:r>
            <a:r>
              <a:rPr sz="500" dirty="0">
                <a:latin typeface="Times New Roman"/>
                <a:cs typeface="Times New Roman"/>
              </a:rPr>
              <a:t>dentre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outras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situações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específicas;</a:t>
            </a:r>
            <a:r>
              <a:rPr sz="500" spc="-5" dirty="0">
                <a:latin typeface="Times New Roman"/>
                <a:cs typeface="Times New Roman"/>
              </a:rPr>
              <a:t> manter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alojamentos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provisórios,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quando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necessários; </a:t>
            </a:r>
            <a:r>
              <a:rPr sz="500" spc="-10" dirty="0">
                <a:latin typeface="Times New Roman"/>
                <a:cs typeface="Times New Roman"/>
              </a:rPr>
              <a:t>identificar </a:t>
            </a:r>
            <a:r>
              <a:rPr sz="500" spc="-5" dirty="0">
                <a:latin typeface="Times New Roman"/>
                <a:cs typeface="Times New Roman"/>
              </a:rPr>
              <a:t>perdas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5" dirty="0">
                <a:latin typeface="Times New Roman"/>
                <a:cs typeface="Times New Roman"/>
              </a:rPr>
              <a:t>danos </a:t>
            </a:r>
            <a:r>
              <a:rPr sz="500" spc="-10" dirty="0">
                <a:latin typeface="Times New Roman"/>
                <a:cs typeface="Times New Roman"/>
              </a:rPr>
              <a:t>ocorridos; cadastrar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5" dirty="0">
                <a:latin typeface="Times New Roman"/>
                <a:cs typeface="Times New Roman"/>
              </a:rPr>
              <a:t>população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atingida;</a:t>
            </a:r>
            <a:r>
              <a:rPr sz="500" spc="-5" dirty="0">
                <a:latin typeface="Times New Roman"/>
                <a:cs typeface="Times New Roman"/>
              </a:rPr>
              <a:t> acionar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articular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políticas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públicas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redes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sociais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apoio para </a:t>
            </a:r>
            <a:r>
              <a:rPr sz="500" spc="-15" dirty="0">
                <a:latin typeface="Times New Roman"/>
                <a:cs typeface="Times New Roman"/>
              </a:rPr>
              <a:t>prover </a:t>
            </a:r>
            <a:r>
              <a:rPr sz="500" dirty="0">
                <a:latin typeface="Times New Roman"/>
                <a:cs typeface="Times New Roman"/>
              </a:rPr>
              <a:t>as necessidades </a:t>
            </a:r>
            <a:r>
              <a:rPr sz="500" spc="-5" dirty="0">
                <a:latin typeface="Times New Roman"/>
                <a:cs typeface="Times New Roman"/>
              </a:rPr>
              <a:t>imediatas </a:t>
            </a:r>
            <a:r>
              <a:rPr sz="500" spc="-10" dirty="0">
                <a:latin typeface="Times New Roman"/>
                <a:cs typeface="Times New Roman"/>
              </a:rPr>
              <a:t>identificadas;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promover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inserção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na </a:t>
            </a:r>
            <a:r>
              <a:rPr sz="500" dirty="0">
                <a:latin typeface="Times New Roman"/>
                <a:cs typeface="Times New Roman"/>
              </a:rPr>
              <a:t>rede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socioassistencial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acesso,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quando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for</a:t>
            </a:r>
            <a:r>
              <a:rPr sz="500" dirty="0">
                <a:latin typeface="Times New Roman"/>
                <a:cs typeface="Times New Roman"/>
              </a:rPr>
              <a:t> o</a:t>
            </a:r>
            <a:r>
              <a:rPr sz="500" spc="-5" dirty="0">
                <a:latin typeface="Times New Roman"/>
                <a:cs typeface="Times New Roman"/>
              </a:rPr>
              <a:t> caso,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benefícios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eventuais.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25692" y="3295624"/>
            <a:ext cx="781685" cy="4464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4"/>
              </a:spcBef>
            </a:pP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CRASEC</a:t>
            </a:r>
            <a:endParaRPr sz="5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(31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)</a:t>
            </a:r>
            <a:r>
              <a:rPr sz="500" spc="-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99741-3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2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7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  <a:hlinkClick r:id="rId2"/>
              </a:rPr>
              <a:t>crasec@brumadinho.mg.gov.br</a:t>
            </a:r>
            <a:endParaRPr sz="5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J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é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l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,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46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,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ro</a:t>
            </a:r>
            <a:endParaRPr sz="5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nh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0388" y="2154174"/>
            <a:ext cx="58356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Times New Roman"/>
                <a:cs typeface="Times New Roman"/>
              </a:rPr>
              <a:t>Serviço de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Acolhimento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Ins</a:t>
            </a:r>
            <a:r>
              <a:rPr sz="500" b="1" dirty="0">
                <a:latin typeface="Times New Roman"/>
                <a:cs typeface="Times New Roman"/>
              </a:rPr>
              <a:t>tit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c</a:t>
            </a:r>
            <a:r>
              <a:rPr sz="500" b="1" spc="-10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l</a:t>
            </a:r>
            <a:r>
              <a:rPr sz="500" b="1" spc="-4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  </a:t>
            </a:r>
            <a:r>
              <a:rPr sz="500" b="1" spc="-5" dirty="0">
                <a:latin typeface="Times New Roman"/>
                <a:cs typeface="Times New Roman"/>
              </a:rPr>
              <a:t>R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ê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0" dirty="0">
                <a:latin typeface="Times New Roman"/>
                <a:cs typeface="Times New Roman"/>
              </a:rPr>
              <a:t>ci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In</a:t>
            </a:r>
            <a:r>
              <a:rPr sz="500" b="1" dirty="0">
                <a:latin typeface="Times New Roman"/>
                <a:cs typeface="Times New Roman"/>
              </a:rPr>
              <a:t>cl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15" dirty="0">
                <a:latin typeface="Times New Roman"/>
                <a:cs typeface="Times New Roman"/>
              </a:rPr>
              <a:t>v</a:t>
            </a:r>
            <a:r>
              <a:rPr sz="500" b="1" dirty="0">
                <a:latin typeface="Times New Roman"/>
                <a:cs typeface="Times New Roman"/>
              </a:rPr>
              <a:t>a  para </a:t>
            </a:r>
            <a:r>
              <a:rPr sz="500" b="1" spc="-5" dirty="0">
                <a:latin typeface="Times New Roman"/>
                <a:cs typeface="Times New Roman"/>
              </a:rPr>
              <a:t>pessoas com 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efici</a:t>
            </a:r>
            <a:r>
              <a:rPr sz="500" b="1" spc="5" dirty="0">
                <a:latin typeface="Times New Roman"/>
                <a:cs typeface="Times New Roman"/>
              </a:rPr>
              <a:t>ê</a:t>
            </a:r>
            <a:r>
              <a:rPr sz="500" b="1" spc="-5" dirty="0">
                <a:latin typeface="Times New Roman"/>
                <a:cs typeface="Times New Roman"/>
              </a:rPr>
              <a:t>n</a:t>
            </a:r>
            <a:r>
              <a:rPr sz="500" b="1" spc="-10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ia</a:t>
            </a:r>
            <a:r>
              <a:rPr sz="500" b="1" spc="-3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E</a:t>
            </a:r>
            <a:r>
              <a:rPr sz="500" b="1" spc="-2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ec</a:t>
            </a:r>
            <a:r>
              <a:rPr sz="500" b="1" spc="-45" dirty="0">
                <a:latin typeface="Times New Roman"/>
                <a:cs typeface="Times New Roman"/>
              </a:rPr>
              <a:t>u</a:t>
            </a:r>
            <a:r>
              <a:rPr sz="500" b="1" dirty="0">
                <a:latin typeface="Times New Roman"/>
                <a:cs typeface="Times New Roman"/>
              </a:rPr>
              <a:t>ção  </a:t>
            </a:r>
            <a:r>
              <a:rPr sz="500" b="1" spc="-5" dirty="0">
                <a:latin typeface="Times New Roman"/>
                <a:cs typeface="Times New Roman"/>
              </a:rPr>
              <a:t>Indireta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99184" y="2044065"/>
            <a:ext cx="13163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Acolhimento</a:t>
            </a:r>
            <a:r>
              <a:rPr sz="500" dirty="0">
                <a:latin typeface="Times New Roman"/>
                <a:cs typeface="Times New Roman"/>
              </a:rPr>
              <a:t> destinado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jovens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adultos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10" dirty="0">
                <a:latin typeface="Times New Roman"/>
                <a:cs typeface="Times New Roman"/>
              </a:rPr>
              <a:t> deficiência,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vulneráveis,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sob</a:t>
            </a:r>
            <a:r>
              <a:rPr sz="500" dirty="0">
                <a:latin typeface="Times New Roman"/>
                <a:cs typeface="Times New Roman"/>
              </a:rPr>
              <a:t> risco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social, </a:t>
            </a:r>
            <a:r>
              <a:rPr sz="500" dirty="0">
                <a:latin typeface="Times New Roman"/>
                <a:cs typeface="Times New Roman"/>
              </a:rPr>
              <a:t> dependentes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terceiros,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cujos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vínculos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estejam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rompidos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fragilizados.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previsto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jovens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adultos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deficiência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não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dispõem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condições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autossustentabilidade,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retaguarda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familiar </a:t>
            </a:r>
            <a:r>
              <a:rPr sz="500" spc="-5" dirty="0">
                <a:latin typeface="Times New Roman"/>
                <a:cs typeface="Times New Roman"/>
              </a:rPr>
              <a:t> temporária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permanente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estejam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em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processo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desligamento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instituições </a:t>
            </a:r>
            <a:r>
              <a:rPr sz="500" dirty="0">
                <a:latin typeface="Times New Roman"/>
                <a:cs typeface="Times New Roman"/>
              </a:rPr>
              <a:t>de longa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permanência.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69235" y="2170582"/>
            <a:ext cx="735965" cy="61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450" spc="5" dirty="0">
                <a:latin typeface="Times New Roman"/>
                <a:cs typeface="Times New Roman"/>
              </a:rPr>
              <a:t>Ao</a:t>
            </a:r>
            <a:r>
              <a:rPr sz="450" spc="10" dirty="0">
                <a:latin typeface="Times New Roman"/>
                <a:cs typeface="Times New Roman"/>
              </a:rPr>
              <a:t> jovem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ou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adulto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com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deficiência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residente</a:t>
            </a:r>
            <a:r>
              <a:rPr sz="450" spc="10" dirty="0">
                <a:latin typeface="Times New Roman"/>
                <a:cs typeface="Times New Roman"/>
              </a:rPr>
              <a:t> no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município,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demanda </a:t>
            </a:r>
            <a:r>
              <a:rPr sz="450" spc="-10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espontânea,</a:t>
            </a:r>
            <a:r>
              <a:rPr sz="450" spc="5" dirty="0">
                <a:latin typeface="Times New Roman"/>
                <a:cs typeface="Times New Roman"/>
              </a:rPr>
              <a:t> por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busca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ativa, </a:t>
            </a:r>
            <a:r>
              <a:rPr sz="450" spc="-10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por</a:t>
            </a:r>
            <a:r>
              <a:rPr sz="450" spc="2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encaminhamento 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 </a:t>
            </a:r>
            <a:r>
              <a:rPr sz="450" spc="5" dirty="0">
                <a:latin typeface="Times New Roman"/>
                <a:cs typeface="Times New Roman"/>
              </a:rPr>
              <a:t> rede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socioassistencial,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por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encaminhamento das </a:t>
            </a:r>
            <a:r>
              <a:rPr sz="450" dirty="0">
                <a:latin typeface="Times New Roman"/>
                <a:cs typeface="Times New Roman"/>
              </a:rPr>
              <a:t>demais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políticas</a:t>
            </a:r>
            <a:r>
              <a:rPr sz="450" spc="50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públicas.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19271" y="2227834"/>
            <a:ext cx="1725930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latin typeface="Times New Roman"/>
                <a:cs typeface="Times New Roman"/>
              </a:rPr>
              <a:t>Brumadinhoatualmentenão </a:t>
            </a:r>
            <a:r>
              <a:rPr sz="500" spc="-10" dirty="0">
                <a:latin typeface="Times New Roman"/>
                <a:cs typeface="Times New Roman"/>
              </a:rPr>
              <a:t>executa </a:t>
            </a:r>
            <a:r>
              <a:rPr sz="500" dirty="0">
                <a:latin typeface="Times New Roman"/>
                <a:cs typeface="Times New Roman"/>
              </a:rPr>
              <a:t>diretamentee </a:t>
            </a:r>
            <a:r>
              <a:rPr sz="500" spc="5" dirty="0">
                <a:latin typeface="Times New Roman"/>
                <a:cs typeface="Times New Roman"/>
              </a:rPr>
              <a:t>não </a:t>
            </a:r>
            <a:r>
              <a:rPr sz="500" spc="-5" dirty="0">
                <a:latin typeface="Times New Roman"/>
                <a:cs typeface="Times New Roman"/>
              </a:rPr>
              <a:t>possui </a:t>
            </a:r>
            <a:r>
              <a:rPr sz="500" spc="-10" dirty="0">
                <a:latin typeface="Times New Roman"/>
                <a:cs typeface="Times New Roman"/>
              </a:rPr>
              <a:t>esse </a:t>
            </a:r>
            <a:r>
              <a:rPr sz="500" spc="-5" dirty="0">
                <a:latin typeface="Times New Roman"/>
                <a:cs typeface="Times New Roman"/>
              </a:rPr>
              <a:t> serviço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spc="-5" dirty="0">
                <a:latin typeface="Times New Roman"/>
                <a:cs typeface="Times New Roman"/>
              </a:rPr>
              <a:t>âmbito local. </a:t>
            </a:r>
            <a:r>
              <a:rPr sz="500" spc="-10" dirty="0">
                <a:latin typeface="Times New Roman"/>
                <a:cs typeface="Times New Roman"/>
              </a:rPr>
              <a:t>Portanto, </a:t>
            </a:r>
            <a:r>
              <a:rPr sz="500" dirty="0">
                <a:latin typeface="Times New Roman"/>
                <a:cs typeface="Times New Roman"/>
              </a:rPr>
              <a:t>a Secretaria de </a:t>
            </a:r>
            <a:r>
              <a:rPr sz="500" spc="-5" dirty="0">
                <a:latin typeface="Times New Roman"/>
                <a:cs typeface="Times New Roman"/>
              </a:rPr>
              <a:t>Desenvolvimento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Social pactuou </a:t>
            </a:r>
            <a:r>
              <a:rPr sz="500" dirty="0">
                <a:latin typeface="Times New Roman"/>
                <a:cs typeface="Times New Roman"/>
              </a:rPr>
              <a:t>um número limitado de </a:t>
            </a:r>
            <a:r>
              <a:rPr sz="500" spc="-5" dirty="0">
                <a:latin typeface="Times New Roman"/>
                <a:cs typeface="Times New Roman"/>
              </a:rPr>
              <a:t>vagas através </a:t>
            </a:r>
            <a:r>
              <a:rPr sz="500" dirty="0">
                <a:latin typeface="Times New Roman"/>
                <a:cs typeface="Times New Roman"/>
              </a:rPr>
              <a:t>de termo 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fo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uma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titui</a:t>
            </a:r>
            <a:r>
              <a:rPr sz="500" spc="-10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ão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uado  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id</a:t>
            </a:r>
            <a:r>
              <a:rPr sz="500" spc="-10" dirty="0">
                <a:latin typeface="Times New Roman"/>
                <a:cs typeface="Times New Roman"/>
              </a:rPr>
              <a:t>ê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15" dirty="0">
                <a:latin typeface="Times New Roman"/>
                <a:cs typeface="Times New Roman"/>
              </a:rPr>
              <a:t>u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fo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ípi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38265" y="2272030"/>
            <a:ext cx="782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Ass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10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et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das  </a:t>
            </a:r>
            <a:r>
              <a:rPr sz="500" spc="-5" dirty="0">
                <a:latin typeface="Times New Roman"/>
                <a:cs typeface="Times New Roman"/>
              </a:rPr>
              <a:t>Pessoas</a:t>
            </a:r>
            <a:r>
              <a:rPr sz="500" dirty="0">
                <a:latin typeface="Times New Roman"/>
                <a:cs typeface="Times New Roman"/>
              </a:rPr>
              <a:t> Carentes –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ASSOPO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ilâ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-  </a:t>
            </a:r>
            <a:r>
              <a:rPr sz="500" spc="-5" dirty="0">
                <a:latin typeface="Times New Roman"/>
                <a:cs typeface="Times New Roman"/>
              </a:rPr>
              <a:t>MG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78991" y="1918716"/>
            <a:ext cx="1531620" cy="1076325"/>
          </a:xfrm>
          <a:custGeom>
            <a:avLst/>
            <a:gdLst/>
            <a:ahLst/>
            <a:cxnLst/>
            <a:rect l="l" t="t" r="r" b="b"/>
            <a:pathLst>
              <a:path w="1531620" h="1076325">
                <a:moveTo>
                  <a:pt x="1475613" y="1075943"/>
                </a:moveTo>
                <a:lnTo>
                  <a:pt x="55867" y="1075943"/>
                </a:lnTo>
                <a:lnTo>
                  <a:pt x="34175" y="1070102"/>
                </a:lnTo>
                <a:lnTo>
                  <a:pt x="16408" y="1054227"/>
                </a:lnTo>
                <a:lnTo>
                  <a:pt x="4406" y="1030732"/>
                </a:lnTo>
                <a:lnTo>
                  <a:pt x="0" y="1002029"/>
                </a:lnTo>
                <a:lnTo>
                  <a:pt x="0" y="73913"/>
                </a:lnTo>
                <a:lnTo>
                  <a:pt x="4406" y="45212"/>
                </a:lnTo>
                <a:lnTo>
                  <a:pt x="16408" y="21716"/>
                </a:lnTo>
                <a:lnTo>
                  <a:pt x="34175" y="5841"/>
                </a:lnTo>
                <a:lnTo>
                  <a:pt x="55867" y="0"/>
                </a:lnTo>
                <a:lnTo>
                  <a:pt x="1475613" y="0"/>
                </a:lnTo>
                <a:lnTo>
                  <a:pt x="1497203" y="5841"/>
                </a:lnTo>
                <a:lnTo>
                  <a:pt x="1514983" y="21716"/>
                </a:lnTo>
                <a:lnTo>
                  <a:pt x="1527048" y="45212"/>
                </a:lnTo>
                <a:lnTo>
                  <a:pt x="1531366" y="73913"/>
                </a:lnTo>
                <a:lnTo>
                  <a:pt x="1531366" y="1002029"/>
                </a:lnTo>
                <a:lnTo>
                  <a:pt x="1527048" y="1030732"/>
                </a:lnTo>
                <a:lnTo>
                  <a:pt x="1514983" y="1054227"/>
                </a:lnTo>
                <a:lnTo>
                  <a:pt x="1497203" y="1070102"/>
                </a:lnTo>
                <a:lnTo>
                  <a:pt x="1475613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204709" y="2357374"/>
            <a:ext cx="47307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rr</a:t>
            </a:r>
            <a:r>
              <a:rPr sz="500" spc="-15" dirty="0">
                <a:latin typeface="Times New Roman"/>
                <a:cs typeface="Times New Roman"/>
              </a:rPr>
              <a:t>up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m</a:t>
            </a:r>
            <a:r>
              <a:rPr sz="500" spc="-2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77276" y="2290318"/>
            <a:ext cx="2233930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Não </a:t>
            </a:r>
            <a:r>
              <a:rPr sz="500" spc="5" dirty="0">
                <a:latin typeface="Times New Roman"/>
                <a:cs typeface="Times New Roman"/>
              </a:rPr>
              <a:t>há </a:t>
            </a:r>
            <a:r>
              <a:rPr sz="500" spc="-5" dirty="0">
                <a:latin typeface="Times New Roman"/>
                <a:cs typeface="Times New Roman"/>
              </a:rPr>
              <a:t>prazo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permanência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10" dirty="0">
                <a:latin typeface="Times New Roman"/>
                <a:cs typeface="Times New Roman"/>
              </a:rPr>
              <a:t>jovem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adulto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9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deficiência </a:t>
            </a:r>
            <a:r>
              <a:rPr sz="500" dirty="0">
                <a:latin typeface="Times New Roman"/>
                <a:cs typeface="Times New Roman"/>
              </a:rPr>
              <a:t>na </a:t>
            </a:r>
            <a:r>
              <a:rPr sz="500" spc="-10" dirty="0">
                <a:latin typeface="Times New Roman"/>
                <a:cs typeface="Times New Roman"/>
              </a:rPr>
              <a:t>unidade,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não </a:t>
            </a:r>
            <a:r>
              <a:rPr sz="500" spc="-5" dirty="0">
                <a:latin typeface="Times New Roman"/>
                <a:cs typeface="Times New Roman"/>
              </a:rPr>
              <a:t>ser que </a:t>
            </a: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acolhimento </a:t>
            </a:r>
            <a:r>
              <a:rPr sz="500" spc="-10" dirty="0">
                <a:latin typeface="Times New Roman"/>
                <a:cs typeface="Times New Roman"/>
              </a:rPr>
              <a:t>institucional seja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natureza </a:t>
            </a:r>
            <a:r>
              <a:rPr sz="500" spc="-10" dirty="0">
                <a:latin typeface="Times New Roman"/>
                <a:cs typeface="Times New Roman"/>
              </a:rPr>
              <a:t>provisória,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modo </a:t>
            </a:r>
            <a:r>
              <a:rPr sz="500" dirty="0">
                <a:latin typeface="Times New Roman"/>
                <a:cs typeface="Times New Roman"/>
              </a:rPr>
              <a:t>que </a:t>
            </a:r>
            <a:r>
              <a:rPr sz="500" spc="-15" dirty="0">
                <a:latin typeface="Times New Roman"/>
                <a:cs typeface="Times New Roman"/>
              </a:rPr>
              <a:t>os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tramites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sobre</a:t>
            </a:r>
            <a:r>
              <a:rPr sz="500" dirty="0">
                <a:latin typeface="Times New Roman"/>
                <a:cs typeface="Times New Roman"/>
              </a:rPr>
              <a:t> 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usuários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estejam </a:t>
            </a:r>
            <a:r>
              <a:rPr sz="500" dirty="0">
                <a:latin typeface="Times New Roman"/>
                <a:cs typeface="Times New Roman"/>
              </a:rPr>
              <a:t>sendo</a:t>
            </a:r>
            <a:r>
              <a:rPr sz="500" spc="-5" dirty="0">
                <a:latin typeface="Times New Roman"/>
                <a:cs typeface="Times New Roman"/>
              </a:rPr>
              <a:t> resolvidos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ele </a:t>
            </a:r>
            <a:r>
              <a:rPr sz="500" spc="5" dirty="0">
                <a:latin typeface="Times New Roman"/>
                <a:cs typeface="Times New Roman"/>
              </a:rPr>
              <a:t>retorneà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sua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família.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676269" y="5517896"/>
            <a:ext cx="2028189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Compromisso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sigiloso,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ético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 </a:t>
            </a:r>
            <a:r>
              <a:rPr sz="500" spc="-10" dirty="0">
                <a:latin typeface="Times New Roman"/>
                <a:cs typeface="Times New Roman"/>
              </a:rPr>
              <a:t>individualizado,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5" dirty="0">
                <a:latin typeface="Times New Roman"/>
                <a:cs typeface="Times New Roman"/>
              </a:rPr>
              <a:t>concessão 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auxílio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moradia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concomitante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realização</a:t>
            </a:r>
            <a:r>
              <a:rPr sz="500" spc="5" dirty="0">
                <a:latin typeface="Times New Roman"/>
                <a:cs typeface="Times New Roman"/>
              </a:rPr>
              <a:t> 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acolhida,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escuta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qualificada,</a:t>
            </a:r>
            <a:r>
              <a:rPr sz="500" spc="-5" dirty="0">
                <a:latin typeface="Times New Roman"/>
                <a:cs typeface="Times New Roman"/>
              </a:rPr>
              <a:t> inserção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acompanhamento,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monitoramento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avaliação, </a:t>
            </a:r>
            <a:r>
              <a:rPr sz="500" spc="-5" dirty="0">
                <a:latin typeface="Times New Roman"/>
                <a:cs typeface="Times New Roman"/>
              </a:rPr>
              <a:t> elaboração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estudo social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10" dirty="0">
                <a:latin typeface="Times New Roman"/>
                <a:cs typeface="Times New Roman"/>
              </a:rPr>
              <a:t>diagnóstico socioeconômico,</a:t>
            </a:r>
            <a:r>
              <a:rPr sz="500" spc="-5" dirty="0">
                <a:latin typeface="Times New Roman"/>
                <a:cs typeface="Times New Roman"/>
              </a:rPr>
              <a:t> construção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plano </a:t>
            </a:r>
            <a:r>
              <a:rPr sz="500" spc="-10" dirty="0">
                <a:latin typeface="Times New Roman"/>
                <a:cs typeface="Times New Roman"/>
              </a:rPr>
              <a:t>individual e/ou familiar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atendimento, </a:t>
            </a:r>
            <a:r>
              <a:rPr sz="500" spc="-5" dirty="0">
                <a:latin typeface="Times New Roman"/>
                <a:cs typeface="Times New Roman"/>
              </a:rPr>
              <a:t>quando necessário, </a:t>
            </a:r>
            <a:r>
              <a:rPr sz="500" spc="-10" dirty="0">
                <a:latin typeface="Times New Roman"/>
                <a:cs typeface="Times New Roman"/>
              </a:rPr>
              <a:t>orientação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sociofamiliar,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psicossocial,</a:t>
            </a:r>
            <a:r>
              <a:rPr sz="500" spc="2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orientação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jurídico-social,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referência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contrarreferênciaà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políticas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públicas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setoriais.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58383" y="5350612"/>
            <a:ext cx="913765" cy="8972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500" b="1" spc="-5" dirty="0">
                <a:latin typeface="Times New Roman"/>
                <a:cs typeface="Times New Roman"/>
              </a:rPr>
              <a:t>CRA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OH</a:t>
            </a: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B</a:t>
            </a:r>
            <a:endParaRPr sz="500">
              <a:latin typeface="Times New Roman"/>
              <a:cs typeface="Times New Roman"/>
            </a:endParaRPr>
          </a:p>
          <a:p>
            <a:pPr marL="17145" algn="ctr">
              <a:lnSpc>
                <a:spcPct val="100000"/>
              </a:lnSpc>
              <a:spcBef>
                <a:spcPts val="204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99758-8003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  <a:hlinkClick r:id="rId3"/>
              </a:rPr>
              <a:t>crascohab@brumadinho.mg.gov.br</a:t>
            </a:r>
            <a:endParaRPr sz="500">
              <a:latin typeface="Times New Roman"/>
              <a:cs typeface="Times New Roman"/>
            </a:endParaRPr>
          </a:p>
          <a:p>
            <a:pPr marL="27305" marR="11430" algn="ctr">
              <a:lnSpc>
                <a:spcPct val="104000"/>
              </a:lnSpc>
              <a:spcBef>
                <a:spcPts val="60"/>
              </a:spcBef>
            </a:pP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-15" dirty="0">
                <a:latin typeface="Times New Roman"/>
                <a:cs typeface="Times New Roman"/>
              </a:rPr>
              <a:t> B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lmi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il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a,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85,  Cohab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BrumadinhoMG</a:t>
            </a:r>
            <a:endParaRPr sz="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Times New Roman"/>
                <a:cs typeface="Times New Roman"/>
              </a:rPr>
              <a:t>CRA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CENTR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endParaRPr sz="5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99580-5377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  <a:hlinkClick r:id="rId4"/>
              </a:rPr>
              <a:t>crascentro@brumadinho.mg.gov.br</a:t>
            </a:r>
            <a:endParaRPr sz="500">
              <a:latin typeface="Times New Roman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-5" dirty="0">
                <a:latin typeface="Times New Roman"/>
                <a:cs typeface="Times New Roman"/>
              </a:rPr>
              <a:t> 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tid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5" dirty="0">
                <a:latin typeface="Times New Roman"/>
                <a:cs typeface="Times New Roman"/>
              </a:rPr>
              <a:t>,</a:t>
            </a:r>
            <a:r>
              <a:rPr sz="500" dirty="0">
                <a:latin typeface="Times New Roman"/>
                <a:cs typeface="Times New Roman"/>
              </a:rPr>
              <a:t>168,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tro</a:t>
            </a:r>
            <a:endParaRPr sz="50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umad</a:t>
            </a:r>
            <a:r>
              <a:rPr sz="500" spc="5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89191" y="4550410"/>
            <a:ext cx="87756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x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d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00</a:t>
            </a:r>
            <a:r>
              <a:rPr sz="500" dirty="0">
                <a:latin typeface="Times New Roman"/>
                <a:cs typeface="Times New Roman"/>
              </a:rPr>
              <a:t>.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à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  </a:t>
            </a:r>
            <a:r>
              <a:rPr sz="500" spc="-10" dirty="0"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2943" y="5728208"/>
            <a:ext cx="46735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spc="-20" dirty="0">
                <a:latin typeface="Times New Roman"/>
                <a:cs typeface="Times New Roman"/>
              </a:rPr>
              <a:t>u</a:t>
            </a:r>
            <a:r>
              <a:rPr sz="500" b="1" spc="-15" dirty="0">
                <a:latin typeface="Times New Roman"/>
                <a:cs typeface="Times New Roman"/>
              </a:rPr>
              <a:t>x</a:t>
            </a:r>
            <a:r>
              <a:rPr sz="500" b="1" dirty="0">
                <a:latin typeface="Times New Roman"/>
                <a:cs typeface="Times New Roman"/>
              </a:rPr>
              <a:t>ilio</a:t>
            </a:r>
            <a:r>
              <a:rPr sz="500" b="1" spc="-6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M</a:t>
            </a:r>
            <a:r>
              <a:rPr sz="500" b="1" spc="-1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ra</a:t>
            </a:r>
            <a:r>
              <a:rPr sz="500" b="1" spc="-5" dirty="0">
                <a:latin typeface="Times New Roman"/>
                <a:cs typeface="Times New Roman"/>
              </a:rPr>
              <a:t>d</a:t>
            </a:r>
            <a:r>
              <a:rPr sz="500" b="1" dirty="0">
                <a:latin typeface="Times New Roman"/>
                <a:cs typeface="Times New Roman"/>
              </a:rPr>
              <a:t>ia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09586" y="5744337"/>
            <a:ext cx="710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x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d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à</a:t>
            </a:r>
            <a:r>
              <a:rPr sz="500" dirty="0">
                <a:latin typeface="Times New Roman"/>
                <a:cs typeface="Times New Roman"/>
              </a:rPr>
              <a:t>s  </a:t>
            </a: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h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5122" y="4591939"/>
            <a:ext cx="372745" cy="17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ta</a:t>
            </a:r>
            <a:r>
              <a:rPr sz="500" b="1" spc="-20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B</a:t>
            </a:r>
            <a:r>
              <a:rPr sz="500" b="1" dirty="0">
                <a:latin typeface="Times New Roman"/>
                <a:cs typeface="Times New Roman"/>
              </a:rPr>
              <a:t>á</a:t>
            </a:r>
            <a:r>
              <a:rPr sz="500" b="1" spc="-5" dirty="0">
                <a:latin typeface="Times New Roman"/>
                <a:cs typeface="Times New Roman"/>
              </a:rPr>
              <a:t>s</a:t>
            </a:r>
            <a:r>
              <a:rPr sz="500" b="1" dirty="0">
                <a:latin typeface="Times New Roman"/>
                <a:cs typeface="Times New Roman"/>
              </a:rPr>
              <a:t>ica</a:t>
            </a:r>
            <a:endParaRPr sz="5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500" b="1" spc="-5" dirty="0">
                <a:latin typeface="Times New Roman"/>
                <a:cs typeface="Times New Roman"/>
              </a:rPr>
              <a:t>Emergencial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58036" y="4252366"/>
            <a:ext cx="136588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450" spc="5" dirty="0">
                <a:latin typeface="Times New Roman"/>
                <a:cs typeface="Times New Roman"/>
              </a:rPr>
              <a:t>Destinado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famílias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e/ou</a:t>
            </a:r>
            <a:r>
              <a:rPr sz="450" dirty="0">
                <a:latin typeface="Times New Roman"/>
                <a:cs typeface="Times New Roman"/>
              </a:rPr>
              <a:t> pessoas</a:t>
            </a:r>
            <a:r>
              <a:rPr sz="450" spc="5" dirty="0">
                <a:latin typeface="Times New Roman"/>
                <a:cs typeface="Times New Roman"/>
              </a:rPr>
              <a:t> em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situação</a:t>
            </a:r>
            <a:r>
              <a:rPr sz="450" spc="10" dirty="0">
                <a:latin typeface="Times New Roman"/>
                <a:cs typeface="Times New Roman"/>
              </a:rPr>
              <a:t> de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insegurança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alimentar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nutricional,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residentes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20" dirty="0">
                <a:latin typeface="Times New Roman"/>
                <a:cs typeface="Times New Roman"/>
              </a:rPr>
              <a:t>no 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município,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com</a:t>
            </a:r>
            <a:r>
              <a:rPr sz="450" spc="5" dirty="0">
                <a:latin typeface="Times New Roman"/>
                <a:cs typeface="Times New Roman"/>
              </a:rPr>
              <a:t> renda  </a:t>
            </a:r>
            <a:r>
              <a:rPr sz="450" dirty="0">
                <a:latin typeface="Times New Roman"/>
                <a:cs typeface="Times New Roman"/>
              </a:rPr>
              <a:t>per</a:t>
            </a:r>
            <a:r>
              <a:rPr sz="450" spc="1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capita</a:t>
            </a:r>
            <a:r>
              <a:rPr sz="450" spc="10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abaixo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meio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salário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mínimo.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Documentação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da  </a:t>
            </a:r>
            <a:r>
              <a:rPr sz="450" spc="5" dirty="0">
                <a:latin typeface="Times New Roman"/>
                <a:cs typeface="Times New Roman"/>
              </a:rPr>
              <a:t> composição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familiar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completa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(RG,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CPF,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Título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Eleitor, </a:t>
            </a:r>
            <a:r>
              <a:rPr sz="450" spc="5" dirty="0">
                <a:latin typeface="Times New Roman"/>
                <a:cs typeface="Times New Roman"/>
              </a:rPr>
              <a:t> Comprovante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de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Endereço,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CTPS,</a:t>
            </a:r>
            <a:r>
              <a:rPr sz="450" spc="5" dirty="0">
                <a:latin typeface="Times New Roman"/>
                <a:cs typeface="Times New Roman"/>
              </a:rPr>
              <a:t> Comprovante</a:t>
            </a:r>
            <a:r>
              <a:rPr sz="450" spc="10" dirty="0">
                <a:latin typeface="Times New Roman"/>
                <a:cs typeface="Times New Roman"/>
              </a:rPr>
              <a:t> de </a:t>
            </a:r>
            <a:r>
              <a:rPr sz="450" spc="15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Renda) </a:t>
            </a:r>
            <a:r>
              <a:rPr sz="450" dirty="0">
                <a:latin typeface="Times New Roman"/>
                <a:cs typeface="Times New Roman"/>
              </a:rPr>
              <a:t>estar </a:t>
            </a:r>
            <a:r>
              <a:rPr sz="450" spc="5" dirty="0">
                <a:latin typeface="Times New Roman"/>
                <a:cs typeface="Times New Roman"/>
              </a:rPr>
              <a:t>inscrito </a:t>
            </a:r>
            <a:r>
              <a:rPr sz="450" spc="10" dirty="0">
                <a:latin typeface="Times New Roman"/>
                <a:cs typeface="Times New Roman"/>
              </a:rPr>
              <a:t>no </a:t>
            </a:r>
            <a:r>
              <a:rPr sz="450" spc="5" dirty="0">
                <a:latin typeface="Times New Roman"/>
                <a:cs typeface="Times New Roman"/>
              </a:rPr>
              <a:t>Cadastro Único </a:t>
            </a:r>
            <a:r>
              <a:rPr sz="450" spc="10" dirty="0">
                <a:latin typeface="Times New Roman"/>
                <a:cs typeface="Times New Roman"/>
              </a:rPr>
              <a:t>do </a:t>
            </a:r>
            <a:r>
              <a:rPr sz="450" spc="5" dirty="0">
                <a:latin typeface="Times New Roman"/>
                <a:cs typeface="Times New Roman"/>
              </a:rPr>
              <a:t>Governo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Federal,</a:t>
            </a:r>
            <a:r>
              <a:rPr sz="450" spc="5" dirty="0">
                <a:latin typeface="Times New Roman"/>
                <a:cs typeface="Times New Roman"/>
              </a:rPr>
              <a:t> para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Programas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Sociais,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na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falta</a:t>
            </a:r>
            <a:r>
              <a:rPr sz="450" spc="114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dos 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documentos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</a:t>
            </a:r>
            <a:r>
              <a:rPr sz="450" spc="5" dirty="0">
                <a:latin typeface="Times New Roman"/>
                <a:cs typeface="Times New Roman"/>
              </a:rPr>
              <a:t> usuário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será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atendido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</a:t>
            </a:r>
            <a:r>
              <a:rPr sz="450" spc="5" dirty="0">
                <a:latin typeface="Times New Roman"/>
                <a:cs typeface="Times New Roman"/>
              </a:rPr>
              <a:t> orientado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 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providenciá-los,</a:t>
            </a:r>
            <a:r>
              <a:rPr sz="450" spc="5" dirty="0">
                <a:latin typeface="Times New Roman"/>
                <a:cs typeface="Times New Roman"/>
              </a:rPr>
              <a:t> para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que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sejam </a:t>
            </a:r>
            <a:r>
              <a:rPr sz="450" dirty="0">
                <a:latin typeface="Times New Roman"/>
                <a:cs typeface="Times New Roman"/>
              </a:rPr>
              <a:t>realizados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os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5" dirty="0">
                <a:latin typeface="Times New Roman"/>
                <a:cs typeface="Times New Roman"/>
              </a:rPr>
              <a:t>demais 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procedimentos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técnicos</a:t>
            </a:r>
            <a:r>
              <a:rPr sz="450" spc="9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e/ou</a:t>
            </a:r>
            <a:r>
              <a:rPr sz="450" spc="6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administrativos</a:t>
            </a:r>
            <a:r>
              <a:rPr sz="450" spc="10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futuros.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07919" y="4609592"/>
            <a:ext cx="4464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Presencialmente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63771" y="4359021"/>
            <a:ext cx="185547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Compromisso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sigiloso,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ético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individualizado,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concessão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cesta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básica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emergencial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acontecerá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concomitante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realização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acolhida,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escuta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qualificada,</a:t>
            </a:r>
            <a:r>
              <a:rPr sz="500" spc="-5" dirty="0">
                <a:latin typeface="Times New Roman"/>
                <a:cs typeface="Times New Roman"/>
              </a:rPr>
              <a:t> inserção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em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acompanhamento,</a:t>
            </a:r>
            <a:r>
              <a:rPr sz="500" spc="-5" dirty="0">
                <a:latin typeface="Times New Roman"/>
                <a:cs typeface="Times New Roman"/>
              </a:rPr>
              <a:t> monitoramento</a:t>
            </a:r>
            <a:r>
              <a:rPr sz="500" dirty="0">
                <a:latin typeface="Times New Roman"/>
                <a:cs typeface="Times New Roman"/>
              </a:rPr>
              <a:t> 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avaliação,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elaboração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estudo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social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1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diagnóstico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socioeconômico,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construção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plano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individual e/ou familiar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atendimento, </a:t>
            </a:r>
            <a:r>
              <a:rPr sz="500" spc="-5" dirty="0">
                <a:latin typeface="Times New Roman"/>
                <a:cs typeface="Times New Roman"/>
              </a:rPr>
              <a:t>quando necessário, orientação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sociofamiliar,</a:t>
            </a:r>
            <a:r>
              <a:rPr sz="500" spc="-5" dirty="0">
                <a:latin typeface="Times New Roman"/>
                <a:cs typeface="Times New Roman"/>
              </a:rPr>
              <a:t> atendimento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psicossocial,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orientação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jurídico-social,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referência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contrarreferência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demais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políticas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públicas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setoriais.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242172" y="4606544"/>
            <a:ext cx="20326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Concessão</a:t>
            </a:r>
            <a:r>
              <a:rPr sz="500" spc="5" dirty="0">
                <a:latin typeface="Times New Roman"/>
                <a:cs typeface="Times New Roman"/>
              </a:rPr>
              <a:t> de </a:t>
            </a:r>
            <a:r>
              <a:rPr sz="500" spc="-5" dirty="0">
                <a:latin typeface="Times New Roman"/>
                <a:cs typeface="Times New Roman"/>
              </a:rPr>
              <a:t>natureza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temporária,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acordo </a:t>
            </a:r>
            <a:r>
              <a:rPr sz="500" spc="-10" dirty="0">
                <a:latin typeface="Times New Roman"/>
                <a:cs typeface="Times New Roman"/>
              </a:rPr>
              <a:t>com</a:t>
            </a:r>
            <a:r>
              <a:rPr sz="500" spc="-5" dirty="0">
                <a:latin typeface="Times New Roman"/>
                <a:cs typeface="Times New Roman"/>
              </a:rPr>
              <a:t> avaliação técnica,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até</a:t>
            </a:r>
            <a:r>
              <a:rPr sz="500" dirty="0">
                <a:latin typeface="Times New Roman"/>
                <a:cs typeface="Times New Roman"/>
              </a:rPr>
              <a:t> 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superação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situação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vulnerabilidade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socioeconômica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insegurança </a:t>
            </a:r>
            <a:r>
              <a:rPr sz="500" dirty="0">
                <a:latin typeface="Times New Roman"/>
                <a:cs typeface="Times New Roman"/>
              </a:rPr>
              <a:t> alimentar.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90971" y="4167962"/>
            <a:ext cx="664845" cy="3517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204"/>
              </a:spcBef>
            </a:pPr>
            <a:r>
              <a:rPr sz="350" b="1" spc="5" dirty="0">
                <a:latin typeface="Times New Roman"/>
                <a:cs typeface="Times New Roman"/>
              </a:rPr>
              <a:t>CR</a:t>
            </a:r>
            <a:r>
              <a:rPr sz="350" b="1" spc="-5" dirty="0">
                <a:latin typeface="Times New Roman"/>
                <a:cs typeface="Times New Roman"/>
              </a:rPr>
              <a:t>AS</a:t>
            </a:r>
            <a:r>
              <a:rPr sz="350" b="1" spc="5" dirty="0">
                <a:latin typeface="Times New Roman"/>
                <a:cs typeface="Times New Roman"/>
              </a:rPr>
              <a:t> </a:t>
            </a:r>
            <a:r>
              <a:rPr sz="350" b="1" spc="15" dirty="0">
                <a:latin typeface="Times New Roman"/>
                <a:cs typeface="Times New Roman"/>
              </a:rPr>
              <a:t>C</a:t>
            </a:r>
            <a:r>
              <a:rPr sz="350" b="1" spc="20" dirty="0">
                <a:latin typeface="Times New Roman"/>
                <a:cs typeface="Times New Roman"/>
              </a:rPr>
              <a:t>OH</a:t>
            </a:r>
            <a:r>
              <a:rPr sz="350" b="1" spc="5" dirty="0">
                <a:latin typeface="Times New Roman"/>
                <a:cs typeface="Times New Roman"/>
              </a:rPr>
              <a:t>A</a:t>
            </a:r>
            <a:r>
              <a:rPr sz="350" b="1" spc="-5" dirty="0">
                <a:latin typeface="Times New Roman"/>
                <a:cs typeface="Times New Roman"/>
              </a:rPr>
              <a:t>B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350" spc="-5" dirty="0">
                <a:latin typeface="Times New Roman"/>
                <a:cs typeface="Times New Roman"/>
              </a:rPr>
              <a:t>(</a:t>
            </a:r>
            <a:r>
              <a:rPr sz="350" spc="-15" dirty="0">
                <a:latin typeface="Times New Roman"/>
                <a:cs typeface="Times New Roman"/>
              </a:rPr>
              <a:t>31</a:t>
            </a:r>
            <a:r>
              <a:rPr sz="350" spc="-5" dirty="0">
                <a:latin typeface="Times New Roman"/>
                <a:cs typeface="Times New Roman"/>
              </a:rPr>
              <a:t>)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99758</a:t>
            </a:r>
            <a:r>
              <a:rPr sz="350" spc="-15" dirty="0">
                <a:latin typeface="Times New Roman"/>
                <a:cs typeface="Times New Roman"/>
              </a:rPr>
              <a:t>-</a:t>
            </a:r>
            <a:r>
              <a:rPr sz="350" spc="10" dirty="0">
                <a:latin typeface="Times New Roman"/>
                <a:cs typeface="Times New Roman"/>
              </a:rPr>
              <a:t>8003</a:t>
            </a:r>
            <a:endParaRPr sz="350"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18600"/>
              </a:lnSpc>
              <a:spcBef>
                <a:spcPts val="20"/>
              </a:spcBef>
            </a:pPr>
            <a:r>
              <a:rPr sz="350" spc="-20" dirty="0">
                <a:latin typeface="Times New Roman"/>
                <a:cs typeface="Times New Roman"/>
                <a:hlinkClick r:id="rId3"/>
              </a:rPr>
              <a:t>c</a:t>
            </a:r>
            <a:r>
              <a:rPr sz="350" spc="-15" dirty="0">
                <a:latin typeface="Times New Roman"/>
                <a:cs typeface="Times New Roman"/>
                <a:hlinkClick r:id="rId3"/>
              </a:rPr>
              <a:t>r</a:t>
            </a:r>
            <a:r>
              <a:rPr sz="350" spc="-20" dirty="0">
                <a:latin typeface="Times New Roman"/>
                <a:cs typeface="Times New Roman"/>
                <a:hlinkClick r:id="rId3"/>
              </a:rPr>
              <a:t>a</a:t>
            </a:r>
            <a:r>
              <a:rPr sz="350" spc="-10" dirty="0">
                <a:latin typeface="Times New Roman"/>
                <a:cs typeface="Times New Roman"/>
                <a:hlinkClick r:id="rId3"/>
              </a:rPr>
              <a:t>s</a:t>
            </a:r>
            <a:r>
              <a:rPr sz="350" spc="-20" dirty="0">
                <a:latin typeface="Times New Roman"/>
                <a:cs typeface="Times New Roman"/>
                <a:hlinkClick r:id="rId3"/>
              </a:rPr>
              <a:t>c</a:t>
            </a:r>
            <a:r>
              <a:rPr sz="350" dirty="0">
                <a:latin typeface="Times New Roman"/>
                <a:cs typeface="Times New Roman"/>
                <a:hlinkClick r:id="rId3"/>
              </a:rPr>
              <a:t>oh</a:t>
            </a:r>
            <a:r>
              <a:rPr sz="350" spc="-5" dirty="0">
                <a:latin typeface="Times New Roman"/>
                <a:cs typeface="Times New Roman"/>
                <a:hlinkClick r:id="rId3"/>
              </a:rPr>
              <a:t>a</a:t>
            </a:r>
            <a:r>
              <a:rPr sz="350" dirty="0">
                <a:latin typeface="Times New Roman"/>
                <a:cs typeface="Times New Roman"/>
                <a:hlinkClick r:id="rId3"/>
              </a:rPr>
              <a:t>b</a:t>
            </a:r>
            <a:r>
              <a:rPr sz="350" spc="10" dirty="0">
                <a:latin typeface="Times New Roman"/>
                <a:cs typeface="Times New Roman"/>
                <a:hlinkClick r:id="rId3"/>
              </a:rPr>
              <a:t>@</a:t>
            </a:r>
            <a:r>
              <a:rPr sz="350" dirty="0">
                <a:latin typeface="Times New Roman"/>
                <a:cs typeface="Times New Roman"/>
                <a:hlinkClick r:id="rId3"/>
              </a:rPr>
              <a:t>b</a:t>
            </a:r>
            <a:r>
              <a:rPr sz="350" spc="-5" dirty="0">
                <a:latin typeface="Times New Roman"/>
                <a:cs typeface="Times New Roman"/>
                <a:hlinkClick r:id="rId3"/>
              </a:rPr>
              <a:t>r</a:t>
            </a:r>
            <a:r>
              <a:rPr sz="350" dirty="0">
                <a:latin typeface="Times New Roman"/>
                <a:cs typeface="Times New Roman"/>
                <a:hlinkClick r:id="rId3"/>
              </a:rPr>
              <a:t>u</a:t>
            </a:r>
            <a:r>
              <a:rPr sz="350" spc="-5" dirty="0">
                <a:latin typeface="Times New Roman"/>
                <a:cs typeface="Times New Roman"/>
                <a:hlinkClick r:id="rId3"/>
              </a:rPr>
              <a:t>ma</a:t>
            </a:r>
            <a:r>
              <a:rPr sz="350" dirty="0">
                <a:latin typeface="Times New Roman"/>
                <a:cs typeface="Times New Roman"/>
                <a:hlinkClick r:id="rId3"/>
              </a:rPr>
              <a:t>d</a:t>
            </a:r>
            <a:r>
              <a:rPr sz="350" spc="5" dirty="0">
                <a:latin typeface="Times New Roman"/>
                <a:cs typeface="Times New Roman"/>
                <a:hlinkClick r:id="rId3"/>
              </a:rPr>
              <a:t>i</a:t>
            </a:r>
            <a:r>
              <a:rPr sz="350" dirty="0">
                <a:latin typeface="Times New Roman"/>
                <a:cs typeface="Times New Roman"/>
                <a:hlinkClick r:id="rId3"/>
              </a:rPr>
              <a:t>nh</a:t>
            </a:r>
            <a:r>
              <a:rPr sz="350" spc="-15" dirty="0">
                <a:latin typeface="Times New Roman"/>
                <a:cs typeface="Times New Roman"/>
                <a:hlinkClick r:id="rId3"/>
              </a:rPr>
              <a:t>o</a:t>
            </a:r>
            <a:r>
              <a:rPr sz="350" dirty="0">
                <a:latin typeface="Times New Roman"/>
                <a:cs typeface="Times New Roman"/>
                <a:hlinkClick r:id="rId3"/>
              </a:rPr>
              <a:t>.</a:t>
            </a:r>
            <a:r>
              <a:rPr sz="350" spc="10" dirty="0">
                <a:latin typeface="Times New Roman"/>
                <a:cs typeface="Times New Roman"/>
                <a:hlinkClick r:id="rId3"/>
              </a:rPr>
              <a:t>m</a:t>
            </a:r>
            <a:r>
              <a:rPr sz="350" spc="-15" dirty="0">
                <a:latin typeface="Times New Roman"/>
                <a:cs typeface="Times New Roman"/>
                <a:hlinkClick r:id="rId3"/>
              </a:rPr>
              <a:t>g</a:t>
            </a:r>
            <a:r>
              <a:rPr sz="350" dirty="0">
                <a:latin typeface="Times New Roman"/>
                <a:cs typeface="Times New Roman"/>
                <a:hlinkClick r:id="rId3"/>
              </a:rPr>
              <a:t>.gov.b</a:t>
            </a:r>
            <a:r>
              <a:rPr sz="350" spc="-5" dirty="0">
                <a:latin typeface="Times New Roman"/>
                <a:cs typeface="Times New Roman"/>
                <a:hlinkClick r:id="rId3"/>
              </a:rPr>
              <a:t>r </a:t>
            </a:r>
            <a:r>
              <a:rPr sz="350" spc="-5" dirty="0">
                <a:latin typeface="Times New Roman"/>
                <a:cs typeface="Times New Roman"/>
              </a:rPr>
              <a:t> Rua</a:t>
            </a:r>
            <a:r>
              <a:rPr sz="350" spc="15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Belmira</a:t>
            </a:r>
            <a:r>
              <a:rPr sz="350" spc="20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da </a:t>
            </a:r>
            <a:r>
              <a:rPr sz="350" spc="-5" dirty="0">
                <a:latin typeface="Times New Roman"/>
                <a:cs typeface="Times New Roman"/>
              </a:rPr>
              <a:t>Silva</a:t>
            </a:r>
            <a:r>
              <a:rPr sz="350" spc="20" dirty="0">
                <a:latin typeface="Times New Roman"/>
                <a:cs typeface="Times New Roman"/>
              </a:rPr>
              <a:t> </a:t>
            </a:r>
            <a:r>
              <a:rPr sz="350" spc="5" dirty="0">
                <a:latin typeface="Times New Roman"/>
                <a:cs typeface="Times New Roman"/>
              </a:rPr>
              <a:t>Moreira,</a:t>
            </a:r>
            <a:r>
              <a:rPr sz="350" spc="-20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85, </a:t>
            </a:r>
            <a:r>
              <a:rPr sz="350" spc="-70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Cohab</a:t>
            </a:r>
            <a:r>
              <a:rPr sz="350" spc="20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–</a:t>
            </a:r>
            <a:r>
              <a:rPr sz="350" spc="20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Brumadinho</a:t>
            </a:r>
            <a:r>
              <a:rPr sz="350" spc="70" dirty="0">
                <a:latin typeface="Times New Roman"/>
                <a:cs typeface="Times New Roman"/>
              </a:rPr>
              <a:t> </a:t>
            </a:r>
            <a:r>
              <a:rPr sz="350" spc="20" dirty="0">
                <a:latin typeface="Times New Roman"/>
                <a:cs typeface="Times New Roman"/>
              </a:rPr>
              <a:t>MG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39154" y="4500194"/>
            <a:ext cx="763905" cy="729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350" b="1" spc="5" dirty="0">
                <a:latin typeface="Times New Roman"/>
                <a:cs typeface="Times New Roman"/>
              </a:rPr>
              <a:t>CR</a:t>
            </a:r>
            <a:r>
              <a:rPr sz="350" b="1" spc="-5" dirty="0">
                <a:latin typeface="Times New Roman"/>
                <a:cs typeface="Times New Roman"/>
              </a:rPr>
              <a:t>AS</a:t>
            </a:r>
            <a:r>
              <a:rPr sz="350" b="1" dirty="0">
                <a:latin typeface="Times New Roman"/>
                <a:cs typeface="Times New Roman"/>
              </a:rPr>
              <a:t> </a:t>
            </a:r>
            <a:r>
              <a:rPr sz="350" b="1" spc="-45" dirty="0">
                <a:latin typeface="Times New Roman"/>
                <a:cs typeface="Times New Roman"/>
              </a:rPr>
              <a:t> </a:t>
            </a:r>
            <a:r>
              <a:rPr sz="350" b="1" spc="5" dirty="0">
                <a:latin typeface="Times New Roman"/>
                <a:cs typeface="Times New Roman"/>
              </a:rPr>
              <a:t>C</a:t>
            </a:r>
            <a:r>
              <a:rPr sz="350" b="1" dirty="0">
                <a:latin typeface="Times New Roman"/>
                <a:cs typeface="Times New Roman"/>
              </a:rPr>
              <a:t>E</a:t>
            </a:r>
            <a:r>
              <a:rPr sz="350" b="1" spc="5" dirty="0">
                <a:latin typeface="Times New Roman"/>
                <a:cs typeface="Times New Roman"/>
              </a:rPr>
              <a:t>N</a:t>
            </a:r>
            <a:r>
              <a:rPr sz="350" b="1" spc="-10" dirty="0">
                <a:latin typeface="Times New Roman"/>
                <a:cs typeface="Times New Roman"/>
              </a:rPr>
              <a:t>T</a:t>
            </a:r>
            <a:r>
              <a:rPr sz="350" b="1" spc="5" dirty="0">
                <a:latin typeface="Times New Roman"/>
                <a:cs typeface="Times New Roman"/>
              </a:rPr>
              <a:t>R</a:t>
            </a:r>
            <a:r>
              <a:rPr sz="350" b="1" spc="-5" dirty="0"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95"/>
              </a:spcBef>
            </a:pPr>
            <a:r>
              <a:rPr sz="350" spc="-5" dirty="0">
                <a:latin typeface="Times New Roman"/>
                <a:cs typeface="Times New Roman"/>
              </a:rPr>
              <a:t>(</a:t>
            </a:r>
            <a:r>
              <a:rPr sz="350" spc="-15" dirty="0">
                <a:latin typeface="Times New Roman"/>
                <a:cs typeface="Times New Roman"/>
              </a:rPr>
              <a:t>31</a:t>
            </a:r>
            <a:r>
              <a:rPr sz="350" spc="-5" dirty="0">
                <a:latin typeface="Times New Roman"/>
                <a:cs typeface="Times New Roman"/>
              </a:rPr>
              <a:t>)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dirty="0">
                <a:latin typeface="Times New Roman"/>
                <a:cs typeface="Times New Roman"/>
              </a:rPr>
              <a:t>99580</a:t>
            </a:r>
            <a:r>
              <a:rPr sz="350" spc="-15" dirty="0">
                <a:latin typeface="Times New Roman"/>
                <a:cs typeface="Times New Roman"/>
              </a:rPr>
              <a:t>-</a:t>
            </a:r>
            <a:r>
              <a:rPr sz="350" spc="10" dirty="0">
                <a:latin typeface="Times New Roman"/>
                <a:cs typeface="Times New Roman"/>
              </a:rPr>
              <a:t>5377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Times New Roman"/>
                <a:cs typeface="Times New Roman"/>
                <a:hlinkClick r:id="rId4"/>
              </a:rPr>
              <a:t>crascentro@brumadinho.mg.gov.br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350" dirty="0">
                <a:latin typeface="Times New Roman"/>
                <a:cs typeface="Times New Roman"/>
              </a:rPr>
              <a:t>Rua</a:t>
            </a:r>
            <a:r>
              <a:rPr sz="350" spc="15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Aristides</a:t>
            </a:r>
            <a:r>
              <a:rPr sz="350" spc="50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Passos,168,</a:t>
            </a:r>
            <a:r>
              <a:rPr sz="350" spc="100" dirty="0">
                <a:latin typeface="Times New Roman"/>
                <a:cs typeface="Times New Roman"/>
              </a:rPr>
              <a:t> </a:t>
            </a:r>
            <a:r>
              <a:rPr sz="350" spc="5" dirty="0">
                <a:latin typeface="Times New Roman"/>
                <a:cs typeface="Times New Roman"/>
              </a:rPr>
              <a:t>Estela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Passos</a:t>
            </a:r>
            <a:endParaRPr sz="3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Times New Roman"/>
                <a:cs typeface="Times New Roman"/>
              </a:rPr>
              <a:t>–</a:t>
            </a:r>
            <a:r>
              <a:rPr sz="350" spc="-15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Brumadinho</a:t>
            </a:r>
            <a:r>
              <a:rPr sz="350" spc="35" dirty="0">
                <a:latin typeface="Times New Roman"/>
                <a:cs typeface="Times New Roman"/>
              </a:rPr>
              <a:t> </a:t>
            </a:r>
            <a:r>
              <a:rPr sz="350" spc="20" dirty="0">
                <a:latin typeface="Times New Roman"/>
                <a:cs typeface="Times New Roman"/>
              </a:rPr>
              <a:t>MG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350" b="1" dirty="0">
                <a:latin typeface="Times New Roman"/>
                <a:cs typeface="Times New Roman"/>
              </a:rPr>
              <a:t>CRASEC</a:t>
            </a:r>
            <a:endParaRPr sz="3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Times New Roman"/>
                <a:cs typeface="Times New Roman"/>
              </a:rPr>
              <a:t>(</a:t>
            </a:r>
            <a:r>
              <a:rPr sz="350" spc="-15" dirty="0">
                <a:latin typeface="Times New Roman"/>
                <a:cs typeface="Times New Roman"/>
              </a:rPr>
              <a:t>31</a:t>
            </a:r>
            <a:r>
              <a:rPr sz="350" spc="-5" dirty="0">
                <a:latin typeface="Times New Roman"/>
                <a:cs typeface="Times New Roman"/>
              </a:rPr>
              <a:t>)</a:t>
            </a:r>
            <a:r>
              <a:rPr sz="350" dirty="0">
                <a:latin typeface="Times New Roman"/>
                <a:cs typeface="Times New Roman"/>
              </a:rPr>
              <a:t> </a:t>
            </a:r>
            <a:r>
              <a:rPr sz="350" spc="-15" dirty="0">
                <a:latin typeface="Times New Roman"/>
                <a:cs typeface="Times New Roman"/>
              </a:rPr>
              <a:t>99741-32</a:t>
            </a:r>
            <a:r>
              <a:rPr sz="350" dirty="0">
                <a:latin typeface="Times New Roman"/>
                <a:cs typeface="Times New Roman"/>
              </a:rPr>
              <a:t>7</a:t>
            </a:r>
            <a:r>
              <a:rPr sz="350" spc="-5" dirty="0"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  <a:p>
            <a:pPr marL="114300" marR="105410" algn="ctr">
              <a:lnSpc>
                <a:spcPct val="118600"/>
              </a:lnSpc>
              <a:spcBef>
                <a:spcPts val="20"/>
              </a:spcBef>
            </a:pPr>
            <a:r>
              <a:rPr sz="350" spc="-15" dirty="0">
                <a:latin typeface="Times New Roman"/>
                <a:cs typeface="Times New Roman"/>
                <a:hlinkClick r:id="rId2"/>
              </a:rPr>
              <a:t>crasec@brumadinho.mg.gov.br </a:t>
            </a:r>
            <a:r>
              <a:rPr sz="350" spc="-10" dirty="0">
                <a:latin typeface="Times New Roman"/>
                <a:cs typeface="Times New Roman"/>
              </a:rPr>
              <a:t> Rua </a:t>
            </a:r>
            <a:r>
              <a:rPr sz="350" spc="-15" dirty="0">
                <a:latin typeface="Times New Roman"/>
                <a:cs typeface="Times New Roman"/>
              </a:rPr>
              <a:t>José</a:t>
            </a:r>
            <a:r>
              <a:rPr sz="350" spc="-10" dirty="0">
                <a:latin typeface="Times New Roman"/>
                <a:cs typeface="Times New Roman"/>
              </a:rPr>
              <a:t> Solha,</a:t>
            </a:r>
            <a:r>
              <a:rPr sz="350" spc="-5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46, </a:t>
            </a:r>
            <a:r>
              <a:rPr sz="350" dirty="0">
                <a:latin typeface="Times New Roman"/>
                <a:cs typeface="Times New Roman"/>
              </a:rPr>
              <a:t>Centro</a:t>
            </a:r>
            <a:r>
              <a:rPr sz="350" spc="5" dirty="0">
                <a:latin typeface="Times New Roman"/>
                <a:cs typeface="Times New Roman"/>
              </a:rPr>
              <a:t> </a:t>
            </a:r>
            <a:r>
              <a:rPr sz="350" spc="-5" dirty="0">
                <a:latin typeface="Times New Roman"/>
                <a:cs typeface="Times New Roman"/>
              </a:rPr>
              <a:t>– </a:t>
            </a:r>
            <a:r>
              <a:rPr sz="350" spc="-75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Brumadinho</a:t>
            </a:r>
            <a:r>
              <a:rPr sz="350" spc="20" dirty="0">
                <a:latin typeface="Times New Roman"/>
                <a:cs typeface="Times New Roman"/>
              </a:rPr>
              <a:t> </a:t>
            </a:r>
            <a:r>
              <a:rPr sz="350" spc="5" dirty="0">
                <a:latin typeface="Times New Roman"/>
                <a:cs typeface="Times New Roman"/>
              </a:rPr>
              <a:t>MG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242172" y="5670931"/>
            <a:ext cx="19907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á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ce</a:t>
            </a:r>
            <a:r>
              <a:rPr sz="500" dirty="0">
                <a:latin typeface="Times New Roman"/>
                <a:cs typeface="Times New Roman"/>
              </a:rPr>
              <a:t>dido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o  p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zo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mi</a:t>
            </a:r>
            <a:r>
              <a:rPr sz="500" spc="-15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o  </a:t>
            </a:r>
            <a:r>
              <a:rPr sz="500" spc="-10" dirty="0">
                <a:latin typeface="Times New Roman"/>
                <a:cs typeface="Times New Roman"/>
              </a:rPr>
              <a:t>má</a:t>
            </a:r>
            <a:r>
              <a:rPr sz="500" spc="-15" dirty="0">
                <a:latin typeface="Times New Roman"/>
                <a:cs typeface="Times New Roman"/>
              </a:rPr>
              <a:t>x</a:t>
            </a:r>
            <a:r>
              <a:rPr sz="500" spc="-10" dirty="0">
                <a:latin typeface="Times New Roman"/>
                <a:cs typeface="Times New Roman"/>
              </a:rPr>
              <a:t>im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,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6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,  </a:t>
            </a:r>
            <a:r>
              <a:rPr sz="500" spc="-5" dirty="0">
                <a:latin typeface="Times New Roman"/>
                <a:cs typeface="Times New Roman"/>
              </a:rPr>
              <a:t>prorrogável,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</a:t>
            </a:r>
            <a:r>
              <a:rPr sz="500" dirty="0">
                <a:latin typeface="Times New Roman"/>
                <a:cs typeface="Times New Roman"/>
              </a:rPr>
              <a:t> caráter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excepcional,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mediante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laudo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técnico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socioassistencial.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896870" y="5750179"/>
            <a:ext cx="4464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Presencialmente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55293" y="5312156"/>
            <a:ext cx="1358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Benefício</a:t>
            </a:r>
            <a:r>
              <a:rPr sz="500" dirty="0">
                <a:latin typeface="Times New Roman"/>
                <a:cs typeface="Times New Roman"/>
              </a:rPr>
              <a:t> do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Auxílio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Moradia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Transitória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concedido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temporariamente</a:t>
            </a:r>
            <a:r>
              <a:rPr sz="500" spc="-5" dirty="0">
                <a:latin typeface="Times New Roman"/>
                <a:cs typeface="Times New Roman"/>
              </a:rPr>
              <a:t> àquelas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pessoas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ou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famílias</a:t>
            </a:r>
            <a:r>
              <a:rPr sz="500" spc="-5" dirty="0">
                <a:latin typeface="Times New Roman"/>
                <a:cs typeface="Times New Roman"/>
              </a:rPr>
              <a:t> residentes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há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mais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05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anos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no 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Município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Brumadinho,</a:t>
            </a:r>
            <a:r>
              <a:rPr sz="500" spc="-5" dirty="0">
                <a:latin typeface="Times New Roman"/>
                <a:cs typeface="Times New Roman"/>
              </a:rPr>
              <a:t> inscritas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Único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Governo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Federal,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para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Sociais,</a:t>
            </a:r>
            <a:r>
              <a:rPr sz="500" spc="-5" dirty="0">
                <a:latin typeface="Times New Roman"/>
                <a:cs typeface="Times New Roman"/>
              </a:rPr>
              <a:t> que: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Estejam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em</a:t>
            </a:r>
            <a:r>
              <a:rPr sz="500" spc="-5" dirty="0">
                <a:latin typeface="Times New Roman"/>
                <a:cs typeface="Times New Roman"/>
              </a:rPr>
              <a:t> área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onde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ocorra </a:t>
            </a:r>
            <a:r>
              <a:rPr sz="500" spc="-5" dirty="0">
                <a:latin typeface="Times New Roman"/>
                <a:cs typeface="Times New Roman"/>
              </a:rPr>
              <a:t> intervenção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10" dirty="0">
                <a:latin typeface="Times New Roman"/>
                <a:cs typeface="Times New Roman"/>
              </a:rPr>
              <a:t>poder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público,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tenham </a:t>
            </a:r>
            <a:r>
              <a:rPr sz="500" dirty="0">
                <a:latin typeface="Times New Roman"/>
                <a:cs typeface="Times New Roman"/>
              </a:rPr>
              <a:t>sido </a:t>
            </a:r>
            <a:r>
              <a:rPr sz="500" spc="-10" dirty="0">
                <a:latin typeface="Times New Roman"/>
                <a:cs typeface="Times New Roman"/>
              </a:rPr>
              <a:t>vítimas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incêndio,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deslizamento,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desmoronamento, </a:t>
            </a:r>
            <a:r>
              <a:rPr sz="500" spc="-5" dirty="0">
                <a:latin typeface="Times New Roman"/>
                <a:cs typeface="Times New Roman"/>
              </a:rPr>
              <a:t> enchentes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1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outro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fato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atípico</a:t>
            </a:r>
            <a:r>
              <a:rPr sz="500" spc="11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caracterize </a:t>
            </a:r>
            <a:r>
              <a:rPr sz="500" spc="-5" dirty="0">
                <a:latin typeface="Times New Roman"/>
                <a:cs typeface="Times New Roman"/>
              </a:rPr>
              <a:t> risco </a:t>
            </a:r>
            <a:r>
              <a:rPr sz="500" dirty="0">
                <a:latin typeface="Times New Roman"/>
                <a:cs typeface="Times New Roman"/>
              </a:rPr>
              <a:t>à saúde </a:t>
            </a:r>
            <a:r>
              <a:rPr sz="500" spc="-15" dirty="0">
                <a:latin typeface="Times New Roman"/>
                <a:cs typeface="Times New Roman"/>
              </a:rPr>
              <a:t>ou </a:t>
            </a:r>
            <a:r>
              <a:rPr sz="500" dirty="0">
                <a:latin typeface="Times New Roman"/>
                <a:cs typeface="Times New Roman"/>
              </a:rPr>
              <a:t>à </a:t>
            </a:r>
            <a:r>
              <a:rPr sz="500" spc="-10" dirty="0">
                <a:latin typeface="Times New Roman"/>
                <a:cs typeface="Times New Roman"/>
              </a:rPr>
              <a:t>vida, cuja </a:t>
            </a:r>
            <a:r>
              <a:rPr sz="500" dirty="0">
                <a:latin typeface="Times New Roman"/>
                <a:cs typeface="Times New Roman"/>
              </a:rPr>
              <a:t>residência </a:t>
            </a:r>
            <a:r>
              <a:rPr sz="500" spc="-5" dirty="0">
                <a:latin typeface="Times New Roman"/>
                <a:cs typeface="Times New Roman"/>
              </a:rPr>
              <a:t>tenha </a:t>
            </a:r>
            <a:r>
              <a:rPr sz="500" dirty="0">
                <a:latin typeface="Times New Roman"/>
                <a:cs typeface="Times New Roman"/>
              </a:rPr>
              <a:t>sido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soterrada,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destruída,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interditada</a:t>
            </a:r>
            <a:r>
              <a:rPr sz="500" spc="-5" dirty="0">
                <a:latin typeface="Times New Roman"/>
                <a:cs typeface="Times New Roman"/>
              </a:rPr>
              <a:t> pela </a:t>
            </a:r>
            <a:r>
              <a:rPr sz="500" dirty="0">
                <a:latin typeface="Times New Roman"/>
                <a:cs typeface="Times New Roman"/>
              </a:rPr>
              <a:t> C</a:t>
            </a:r>
            <a:r>
              <a:rPr sz="500" spc="-15" dirty="0">
                <a:latin typeface="Times New Roman"/>
                <a:cs typeface="Times New Roman"/>
              </a:rPr>
              <a:t>oo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De</a:t>
            </a:r>
            <a:r>
              <a:rPr sz="500" spc="-25" dirty="0">
                <a:latin typeface="Times New Roman"/>
                <a:cs typeface="Times New Roman"/>
              </a:rPr>
              <a:t>f</a:t>
            </a:r>
            <a:r>
              <a:rPr sz="500" spc="-20" dirty="0">
                <a:latin typeface="Times New Roman"/>
                <a:cs typeface="Times New Roman"/>
              </a:rPr>
              <a:t>es</a:t>
            </a:r>
            <a:r>
              <a:rPr sz="500" dirty="0">
                <a:latin typeface="Times New Roman"/>
                <a:cs typeface="Times New Roman"/>
              </a:rPr>
              <a:t>a 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Ci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5" dirty="0">
                <a:latin typeface="Times New Roman"/>
                <a:cs typeface="Times New Roman"/>
              </a:rPr>
              <a:t>l</a:t>
            </a:r>
            <a:r>
              <a:rPr sz="500" dirty="0">
                <a:latin typeface="Times New Roman"/>
                <a:cs typeface="Times New Roman"/>
              </a:rPr>
              <a:t>;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11302" y="6788302"/>
            <a:ext cx="5308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x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ílio</a:t>
            </a:r>
            <a:r>
              <a:rPr sz="500" b="1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atali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99184" y="6490208"/>
            <a:ext cx="13201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O </a:t>
            </a:r>
            <a:r>
              <a:rPr sz="500" spc="-5" dirty="0">
                <a:latin typeface="Times New Roman"/>
                <a:cs typeface="Times New Roman"/>
              </a:rPr>
              <a:t>Benefício</a:t>
            </a:r>
            <a:r>
              <a:rPr sz="500" dirty="0">
                <a:latin typeface="Times New Roman"/>
                <a:cs typeface="Times New Roman"/>
              </a:rPr>
              <a:t> do Auxílio </a:t>
            </a:r>
            <a:r>
              <a:rPr sz="500" spc="-10" dirty="0">
                <a:latin typeface="Times New Roman"/>
                <a:cs typeface="Times New Roman"/>
              </a:rPr>
              <a:t>Natalidade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 </a:t>
            </a:r>
            <a:r>
              <a:rPr sz="500" spc="-5" dirty="0">
                <a:latin typeface="Times New Roman"/>
                <a:cs typeface="Times New Roman"/>
              </a:rPr>
              <a:t>concedido </a:t>
            </a:r>
            <a:r>
              <a:rPr sz="500" dirty="0">
                <a:latin typeface="Times New Roman"/>
                <a:cs typeface="Times New Roman"/>
              </a:rPr>
              <a:t> àquelas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pessoas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no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Município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Brumadinho, </a:t>
            </a:r>
            <a:r>
              <a:rPr sz="500" spc="-5" dirty="0">
                <a:latin typeface="Times New Roman"/>
                <a:cs typeface="Times New Roman"/>
              </a:rPr>
              <a:t> inscritas </a:t>
            </a:r>
            <a:r>
              <a:rPr sz="500" spc="5" dirty="0">
                <a:latin typeface="Times New Roman"/>
                <a:cs typeface="Times New Roman"/>
              </a:rPr>
              <a:t>no </a:t>
            </a:r>
            <a:r>
              <a:rPr sz="500" dirty="0">
                <a:latin typeface="Times New Roman"/>
                <a:cs typeface="Times New Roman"/>
              </a:rPr>
              <a:t>Cadastro </a:t>
            </a:r>
            <a:r>
              <a:rPr sz="500" spc="-10" dirty="0">
                <a:latin typeface="Times New Roman"/>
                <a:cs typeface="Times New Roman"/>
              </a:rPr>
              <a:t>Único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Governo </a:t>
            </a:r>
            <a:r>
              <a:rPr sz="500" spc="-10" dirty="0">
                <a:latin typeface="Times New Roman"/>
                <a:cs typeface="Times New Roman"/>
              </a:rPr>
              <a:t>Federal,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para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Programas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Sociais</a:t>
            </a:r>
            <a:r>
              <a:rPr sz="500" spc="-5" dirty="0">
                <a:latin typeface="Times New Roman"/>
                <a:cs typeface="Times New Roman"/>
              </a:rPr>
              <a:t> Declaração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Nascido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Vivo, </a:t>
            </a:r>
            <a:r>
              <a:rPr sz="500" spc="-5" dirty="0">
                <a:latin typeface="Times New Roman"/>
                <a:cs typeface="Times New Roman"/>
              </a:rPr>
              <a:t>Certidão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Nascimento, </a:t>
            </a:r>
            <a:r>
              <a:rPr sz="500" spc="-5" dirty="0">
                <a:latin typeface="Times New Roman"/>
                <a:cs typeface="Times New Roman"/>
              </a:rPr>
              <a:t>Termo </a:t>
            </a:r>
            <a:r>
              <a:rPr sz="500" spc="-10" dirty="0">
                <a:latin typeface="Times New Roman"/>
                <a:cs typeface="Times New Roman"/>
              </a:rPr>
              <a:t>judicial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adoção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ou</a:t>
            </a:r>
            <a:r>
              <a:rPr sz="500" spc="-10" dirty="0">
                <a:latin typeface="Times New Roman"/>
                <a:cs typeface="Times New Roman"/>
              </a:rPr>
              <a:t> guarda,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Documentação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Civil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identificação </a:t>
            </a:r>
            <a:r>
              <a:rPr sz="500" spc="-15" dirty="0">
                <a:latin typeface="Times New Roman"/>
                <a:cs typeface="Times New Roman"/>
              </a:rPr>
              <a:t>com foto </a:t>
            </a:r>
            <a:r>
              <a:rPr sz="500" spc="5" dirty="0">
                <a:latin typeface="Times New Roman"/>
                <a:cs typeface="Times New Roman"/>
              </a:rPr>
              <a:t>do </a:t>
            </a:r>
            <a:r>
              <a:rPr sz="500" dirty="0">
                <a:latin typeface="Times New Roman"/>
                <a:cs typeface="Times New Roman"/>
              </a:rPr>
              <a:t>requerente </a:t>
            </a:r>
            <a:r>
              <a:rPr sz="500" spc="-5" dirty="0">
                <a:latin typeface="Times New Roman"/>
                <a:cs typeface="Times New Roman"/>
              </a:rPr>
              <a:t>Cadastro </a:t>
            </a:r>
            <a:r>
              <a:rPr sz="500" dirty="0">
                <a:latin typeface="Times New Roman"/>
                <a:cs typeface="Times New Roman"/>
              </a:rPr>
              <a:t>da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Pessoa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Física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 </a:t>
            </a:r>
            <a:r>
              <a:rPr sz="500" spc="-10" dirty="0">
                <a:latin typeface="Times New Roman"/>
                <a:cs typeface="Times New Roman"/>
              </a:rPr>
              <a:t>CPF;</a:t>
            </a:r>
            <a:r>
              <a:rPr sz="500" spc="10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do </a:t>
            </a:r>
            <a:r>
              <a:rPr sz="500" spc="-5" dirty="0">
                <a:latin typeface="Times New Roman"/>
                <a:cs typeface="Times New Roman"/>
              </a:rPr>
              <a:t>requerente </a:t>
            </a:r>
            <a:r>
              <a:rPr sz="500" spc="-10" dirty="0">
                <a:latin typeface="Times New Roman"/>
                <a:cs typeface="Times New Roman"/>
              </a:rPr>
              <a:t>Comprovante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residência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que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comprove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residência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no 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Município.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14269" y="6774891"/>
            <a:ext cx="4464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Times New Roman"/>
                <a:cs typeface="Times New Roman"/>
              </a:rPr>
              <a:t>Presencialmente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08697" y="6748068"/>
            <a:ext cx="64897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5"/>
              </a:spcBef>
            </a:pP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gu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5" dirty="0">
                <a:latin typeface="Times New Roman"/>
                <a:cs typeface="Times New Roman"/>
              </a:rPr>
              <a:t>d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x</a:t>
            </a:r>
            <a:r>
              <a:rPr sz="500" spc="-10" dirty="0">
                <a:latin typeface="Times New Roman"/>
                <a:cs typeface="Times New Roman"/>
              </a:rPr>
              <a:t>t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5" dirty="0">
                <a:latin typeface="Times New Roman"/>
                <a:cs typeface="Times New Roman"/>
              </a:rPr>
              <a:t> d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 08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  </a:t>
            </a:r>
            <a:r>
              <a:rPr sz="500" spc="-10" dirty="0">
                <a:latin typeface="Times New Roman"/>
                <a:cs typeface="Times New Roman"/>
              </a:rPr>
              <a:t>à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17</a:t>
            </a:r>
            <a:r>
              <a:rPr sz="500" spc="-10" dirty="0">
                <a:latin typeface="Times New Roman"/>
                <a:cs typeface="Times New Roman"/>
              </a:rPr>
              <a:t>:</a:t>
            </a:r>
            <a:r>
              <a:rPr sz="500" spc="-15" dirty="0">
                <a:latin typeface="Times New Roman"/>
                <a:cs typeface="Times New Roman"/>
              </a:rPr>
              <a:t>0</a:t>
            </a:r>
            <a:r>
              <a:rPr sz="500" dirty="0">
                <a:latin typeface="Times New Roman"/>
                <a:cs typeface="Times New Roman"/>
              </a:rPr>
              <a:t>0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h</a:t>
            </a:r>
            <a:r>
              <a:rPr sz="500" spc="-40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spc="-3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400668" y="6812991"/>
            <a:ext cx="179323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 direitoao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benefício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prescreve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 </a:t>
            </a:r>
            <a:r>
              <a:rPr sz="500" dirty="0">
                <a:latin typeface="Times New Roman"/>
                <a:cs typeface="Times New Roman"/>
              </a:rPr>
              <a:t>6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(seis) meses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após</a:t>
            </a:r>
            <a:r>
              <a:rPr sz="500" dirty="0">
                <a:latin typeface="Times New Roman"/>
                <a:cs typeface="Times New Roman"/>
              </a:rPr>
              <a:t> o </a:t>
            </a:r>
            <a:r>
              <a:rPr sz="500" spc="-5" dirty="0">
                <a:latin typeface="Times New Roman"/>
                <a:cs typeface="Times New Roman"/>
              </a:rPr>
              <a:t>nascimento.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08908" y="6640169"/>
            <a:ext cx="2028189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Times New Roman"/>
                <a:cs typeface="Times New Roman"/>
              </a:rPr>
              <a:t>Compromisso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8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sigiloso,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ético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individualizado,</a:t>
            </a:r>
            <a:r>
              <a:rPr sz="500" spc="1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concessão </a:t>
            </a:r>
            <a:r>
              <a:rPr sz="500" dirty="0">
                <a:latin typeface="Times New Roman"/>
                <a:cs typeface="Times New Roman"/>
              </a:rPr>
              <a:t> 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auxílio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natalidade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concomitante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realização</a:t>
            </a:r>
            <a:r>
              <a:rPr sz="500" spc="5" dirty="0">
                <a:latin typeface="Times New Roman"/>
                <a:cs typeface="Times New Roman"/>
              </a:rPr>
              <a:t> 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acolhida,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5" dirty="0">
                <a:latin typeface="Times New Roman"/>
                <a:cs typeface="Times New Roman"/>
              </a:rPr>
              <a:t>com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escuta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qualificada,</a:t>
            </a:r>
            <a:r>
              <a:rPr sz="500" spc="-5" dirty="0">
                <a:latin typeface="Times New Roman"/>
                <a:cs typeface="Times New Roman"/>
              </a:rPr>
              <a:t> inserção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em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acompanhamento,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monitoramento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avaliação, </a:t>
            </a:r>
            <a:r>
              <a:rPr sz="500" spc="-5" dirty="0">
                <a:latin typeface="Times New Roman"/>
                <a:cs typeface="Times New Roman"/>
              </a:rPr>
              <a:t> elaboração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estudo social </a:t>
            </a:r>
            <a:r>
              <a:rPr sz="500" spc="-15" dirty="0">
                <a:latin typeface="Times New Roman"/>
                <a:cs typeface="Times New Roman"/>
              </a:rPr>
              <a:t>com </a:t>
            </a:r>
            <a:r>
              <a:rPr sz="500" spc="-10" dirty="0">
                <a:latin typeface="Times New Roman"/>
                <a:cs typeface="Times New Roman"/>
              </a:rPr>
              <a:t>diagnóstico socioeconômico,</a:t>
            </a:r>
            <a:r>
              <a:rPr sz="500" spc="-5" dirty="0">
                <a:latin typeface="Times New Roman"/>
                <a:cs typeface="Times New Roman"/>
              </a:rPr>
              <a:t> construção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plano </a:t>
            </a:r>
            <a:r>
              <a:rPr sz="500" spc="-10" dirty="0">
                <a:latin typeface="Times New Roman"/>
                <a:cs typeface="Times New Roman"/>
              </a:rPr>
              <a:t>individual e/ou familiar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10" dirty="0">
                <a:latin typeface="Times New Roman"/>
                <a:cs typeface="Times New Roman"/>
              </a:rPr>
              <a:t>atendimento, </a:t>
            </a:r>
            <a:r>
              <a:rPr sz="500" spc="-5" dirty="0">
                <a:latin typeface="Times New Roman"/>
                <a:cs typeface="Times New Roman"/>
              </a:rPr>
              <a:t>quando necessário, </a:t>
            </a:r>
            <a:r>
              <a:rPr sz="500" spc="-10" dirty="0">
                <a:latin typeface="Times New Roman"/>
                <a:cs typeface="Times New Roman"/>
              </a:rPr>
              <a:t>orientação 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sociofamiliar,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atendimento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psicossocial,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orientação</a:t>
            </a:r>
            <a:r>
              <a:rPr sz="500" spc="1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jurídico-social,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referência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08908" y="7097369"/>
            <a:ext cx="15919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tr</a:t>
            </a:r>
            <a:r>
              <a:rPr sz="500" spc="-10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-15" dirty="0">
                <a:latin typeface="Times New Roman"/>
                <a:cs typeface="Times New Roman"/>
              </a:rPr>
              <a:t>f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r</a:t>
            </a:r>
            <a:r>
              <a:rPr sz="500" spc="-20" dirty="0">
                <a:latin typeface="Times New Roman"/>
                <a:cs typeface="Times New Roman"/>
              </a:rPr>
              <a:t>ê</a:t>
            </a:r>
            <a:r>
              <a:rPr sz="50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6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à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de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mais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lít</a:t>
            </a:r>
            <a:r>
              <a:rPr sz="500" spc="-10" dirty="0">
                <a:latin typeface="Times New Roman"/>
                <a:cs typeface="Times New Roman"/>
              </a:rPr>
              <a:t>ica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pú</a:t>
            </a:r>
            <a:r>
              <a:rPr sz="500" spc="-15" dirty="0">
                <a:latin typeface="Times New Roman"/>
                <a:cs typeface="Times New Roman"/>
              </a:rPr>
              <a:t>b</a:t>
            </a:r>
            <a:r>
              <a:rPr sz="500" dirty="0">
                <a:latin typeface="Times New Roman"/>
                <a:cs typeface="Times New Roman"/>
              </a:rPr>
              <a:t>li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-1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56478" y="6460033"/>
            <a:ext cx="913765" cy="8972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500" b="1" spc="-5" dirty="0">
                <a:latin typeface="Times New Roman"/>
                <a:cs typeface="Times New Roman"/>
              </a:rPr>
              <a:t>CRA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5" dirty="0">
                <a:latin typeface="Times New Roman"/>
                <a:cs typeface="Times New Roman"/>
              </a:rPr>
              <a:t>H</a:t>
            </a:r>
            <a:r>
              <a:rPr sz="500" b="1" spc="-5" dirty="0">
                <a:latin typeface="Times New Roman"/>
                <a:cs typeface="Times New Roman"/>
              </a:rPr>
              <a:t>A</a:t>
            </a:r>
            <a:r>
              <a:rPr sz="500" b="1" dirty="0">
                <a:latin typeface="Times New Roman"/>
                <a:cs typeface="Times New Roman"/>
              </a:rPr>
              <a:t>B</a:t>
            </a:r>
            <a:endParaRPr sz="5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99758-8003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  <a:hlinkClick r:id="rId3"/>
              </a:rPr>
              <a:t>crascohab@brumadinho.mg.gov.br</a:t>
            </a:r>
            <a:endParaRPr sz="500">
              <a:latin typeface="Times New Roman"/>
              <a:cs typeface="Times New Roman"/>
            </a:endParaRPr>
          </a:p>
          <a:p>
            <a:pPr marL="27305" marR="11430" algn="ctr">
              <a:lnSpc>
                <a:spcPct val="104000"/>
              </a:lnSpc>
              <a:spcBef>
                <a:spcPts val="60"/>
              </a:spcBef>
            </a:pP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-15" dirty="0">
                <a:latin typeface="Times New Roman"/>
                <a:cs typeface="Times New Roman"/>
              </a:rPr>
              <a:t> B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lmi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da</a:t>
            </a:r>
            <a:r>
              <a:rPr sz="500" spc="-5" dirty="0">
                <a:latin typeface="Times New Roman"/>
                <a:cs typeface="Times New Roman"/>
              </a:rPr>
              <a:t> S</a:t>
            </a:r>
            <a:r>
              <a:rPr sz="500" dirty="0">
                <a:latin typeface="Times New Roman"/>
                <a:cs typeface="Times New Roman"/>
              </a:rPr>
              <a:t>il</a:t>
            </a:r>
            <a:r>
              <a:rPr sz="500" spc="-15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a,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85,  Cohab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BrumadinhoMG</a:t>
            </a:r>
            <a:endParaRPr sz="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Times New Roman"/>
                <a:cs typeface="Times New Roman"/>
              </a:rPr>
              <a:t>CRA</a:t>
            </a:r>
            <a:r>
              <a:rPr sz="500" b="1" dirty="0">
                <a:latin typeface="Times New Roman"/>
                <a:cs typeface="Times New Roman"/>
              </a:rPr>
              <a:t>S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-5" dirty="0">
                <a:latin typeface="Times New Roman"/>
                <a:cs typeface="Times New Roman"/>
              </a:rPr>
              <a:t>CENTR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endParaRPr sz="5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Times New Roman"/>
                <a:cs typeface="Times New Roman"/>
              </a:rPr>
              <a:t>(31</a:t>
            </a:r>
            <a:r>
              <a:rPr sz="500" dirty="0">
                <a:latin typeface="Times New Roman"/>
                <a:cs typeface="Times New Roman"/>
              </a:rPr>
              <a:t>)</a:t>
            </a:r>
            <a:r>
              <a:rPr sz="500" spc="-5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99580-5377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  <a:hlinkClick r:id="rId4"/>
              </a:rPr>
              <a:t>crascentro@brumadinho.mg.gov.br</a:t>
            </a:r>
            <a:endParaRPr sz="500">
              <a:latin typeface="Times New Roman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ua</a:t>
            </a:r>
            <a:r>
              <a:rPr sz="500" spc="-5" dirty="0">
                <a:latin typeface="Times New Roman"/>
                <a:cs typeface="Times New Roman"/>
              </a:rPr>
              <a:t> A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tid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P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5" dirty="0">
                <a:latin typeface="Times New Roman"/>
                <a:cs typeface="Times New Roman"/>
              </a:rPr>
              <a:t>ss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s</a:t>
            </a:r>
            <a:r>
              <a:rPr sz="500" spc="5" dirty="0">
                <a:latin typeface="Times New Roman"/>
                <a:cs typeface="Times New Roman"/>
              </a:rPr>
              <a:t>,</a:t>
            </a:r>
            <a:r>
              <a:rPr sz="500" dirty="0">
                <a:latin typeface="Times New Roman"/>
                <a:cs typeface="Times New Roman"/>
              </a:rPr>
              <a:t>168,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tro</a:t>
            </a:r>
            <a:endParaRPr sz="50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Times New Roman"/>
                <a:cs typeface="Times New Roman"/>
              </a:rPr>
              <a:t>–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B</a:t>
            </a:r>
            <a:r>
              <a:rPr sz="500" spc="2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umad</a:t>
            </a:r>
            <a:r>
              <a:rPr sz="500" spc="5" dirty="0">
                <a:latin typeface="Times New Roman"/>
                <a:cs typeface="Times New Roman"/>
              </a:rPr>
              <a:t>i</a:t>
            </a:r>
            <a:r>
              <a:rPr sz="500" spc="15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h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dirty="0"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102" name="object 3">
            <a:extLst>
              <a:ext uri="{FF2B5EF4-FFF2-40B4-BE49-F238E27FC236}">
                <a16:creationId xmlns:a16="http://schemas.microsoft.com/office/drawing/2014/main" id="{D30D8135-AD70-4AFC-4175-E48FB9C4644C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103" name="object 4">
              <a:extLst>
                <a:ext uri="{FF2B5EF4-FFF2-40B4-BE49-F238E27FC236}">
                  <a16:creationId xmlns:a16="http://schemas.microsoft.com/office/drawing/2014/main" id="{14135F3B-C87A-EE89-CB3B-66E4D1A550E4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">
              <a:extLst>
                <a:ext uri="{FF2B5EF4-FFF2-40B4-BE49-F238E27FC236}">
                  <a16:creationId xmlns:a16="http://schemas.microsoft.com/office/drawing/2014/main" id="{6B2D4564-77BF-C360-2A88-DAAAE1A1CF4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68">
            <a:extLst>
              <a:ext uri="{FF2B5EF4-FFF2-40B4-BE49-F238E27FC236}">
                <a16:creationId xmlns:a16="http://schemas.microsoft.com/office/drawing/2014/main" id="{F03B243A-2B26-9D51-96A4-0C3A39E9E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2698" y="127389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855" y="1953768"/>
            <a:ext cx="887094" cy="1176655"/>
          </a:xfrm>
          <a:custGeom>
            <a:avLst/>
            <a:gdLst/>
            <a:ahLst/>
            <a:cxnLst/>
            <a:rect l="l" t="t" r="r" b="b"/>
            <a:pathLst>
              <a:path w="887095" h="1176655">
                <a:moveTo>
                  <a:pt x="838199" y="1176147"/>
                </a:moveTo>
                <a:lnTo>
                  <a:pt x="48894" y="1176147"/>
                </a:lnTo>
                <a:lnTo>
                  <a:pt x="29844" y="1171956"/>
                </a:lnTo>
                <a:lnTo>
                  <a:pt x="14350" y="1160399"/>
                </a:lnTo>
                <a:lnTo>
                  <a:pt x="3810" y="1143381"/>
                </a:lnTo>
                <a:lnTo>
                  <a:pt x="0" y="1122680"/>
                </a:lnTo>
                <a:lnTo>
                  <a:pt x="0" y="53466"/>
                </a:lnTo>
                <a:lnTo>
                  <a:pt x="3810" y="32638"/>
                </a:lnTo>
                <a:lnTo>
                  <a:pt x="14350" y="15748"/>
                </a:lnTo>
                <a:lnTo>
                  <a:pt x="29844" y="4190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4190"/>
                </a:lnTo>
                <a:lnTo>
                  <a:pt x="872617" y="15748"/>
                </a:lnTo>
                <a:lnTo>
                  <a:pt x="883157" y="32638"/>
                </a:lnTo>
                <a:lnTo>
                  <a:pt x="886968" y="53466"/>
                </a:lnTo>
                <a:lnTo>
                  <a:pt x="886968" y="1122680"/>
                </a:lnTo>
                <a:lnTo>
                  <a:pt x="883157" y="1143381"/>
                </a:lnTo>
                <a:lnTo>
                  <a:pt x="872617" y="1160399"/>
                </a:lnTo>
                <a:lnTo>
                  <a:pt x="857122" y="1171956"/>
                </a:lnTo>
                <a:lnTo>
                  <a:pt x="838199" y="11761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3391" y="1962912"/>
            <a:ext cx="1004569" cy="1167765"/>
          </a:xfrm>
          <a:custGeom>
            <a:avLst/>
            <a:gdLst/>
            <a:ahLst/>
            <a:cxnLst/>
            <a:rect l="l" t="t" r="r" b="b"/>
            <a:pathLst>
              <a:path w="1004570" h="1167764">
                <a:moveTo>
                  <a:pt x="951991" y="1167383"/>
                </a:moveTo>
                <a:lnTo>
                  <a:pt x="52197" y="1167383"/>
                </a:lnTo>
                <a:lnTo>
                  <a:pt x="31877" y="1162939"/>
                </a:lnTo>
                <a:lnTo>
                  <a:pt x="15367" y="1150874"/>
                </a:lnTo>
                <a:lnTo>
                  <a:pt x="4063" y="1132966"/>
                </a:lnTo>
                <a:lnTo>
                  <a:pt x="0" y="1111122"/>
                </a:lnTo>
                <a:lnTo>
                  <a:pt x="0" y="56133"/>
                </a:lnTo>
                <a:lnTo>
                  <a:pt x="4063" y="34416"/>
                </a:lnTo>
                <a:lnTo>
                  <a:pt x="15367" y="16509"/>
                </a:lnTo>
                <a:lnTo>
                  <a:pt x="31877" y="4444"/>
                </a:lnTo>
                <a:lnTo>
                  <a:pt x="52197" y="0"/>
                </a:lnTo>
                <a:lnTo>
                  <a:pt x="951991" y="0"/>
                </a:lnTo>
                <a:lnTo>
                  <a:pt x="972185" y="4444"/>
                </a:lnTo>
                <a:lnTo>
                  <a:pt x="988822" y="16509"/>
                </a:lnTo>
                <a:lnTo>
                  <a:pt x="999998" y="34416"/>
                </a:lnTo>
                <a:lnTo>
                  <a:pt x="1004188" y="56133"/>
                </a:lnTo>
                <a:lnTo>
                  <a:pt x="1004188" y="1111122"/>
                </a:lnTo>
                <a:lnTo>
                  <a:pt x="999998" y="1132966"/>
                </a:lnTo>
                <a:lnTo>
                  <a:pt x="988822" y="1150874"/>
                </a:lnTo>
                <a:lnTo>
                  <a:pt x="972185" y="1162939"/>
                </a:lnTo>
                <a:lnTo>
                  <a:pt x="951991" y="116738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0859" y="1953768"/>
            <a:ext cx="1057910" cy="2406015"/>
          </a:xfrm>
          <a:custGeom>
            <a:avLst/>
            <a:gdLst/>
            <a:ahLst/>
            <a:cxnLst/>
            <a:rect l="l" t="t" r="r" b="b"/>
            <a:pathLst>
              <a:path w="1057909" h="2406015">
                <a:moveTo>
                  <a:pt x="996315" y="1176147"/>
                </a:moveTo>
                <a:lnTo>
                  <a:pt x="53467" y="1176147"/>
                </a:lnTo>
                <a:lnTo>
                  <a:pt x="32639" y="1171575"/>
                </a:lnTo>
                <a:lnTo>
                  <a:pt x="15748" y="1159128"/>
                </a:lnTo>
                <a:lnTo>
                  <a:pt x="4191" y="1140714"/>
                </a:lnTo>
                <a:lnTo>
                  <a:pt x="0" y="1118235"/>
                </a:lnTo>
                <a:lnTo>
                  <a:pt x="0" y="57912"/>
                </a:lnTo>
                <a:lnTo>
                  <a:pt x="4191" y="35433"/>
                </a:lnTo>
                <a:lnTo>
                  <a:pt x="15748" y="17018"/>
                </a:lnTo>
                <a:lnTo>
                  <a:pt x="32639" y="4572"/>
                </a:lnTo>
                <a:lnTo>
                  <a:pt x="53467" y="0"/>
                </a:lnTo>
                <a:lnTo>
                  <a:pt x="996315" y="0"/>
                </a:lnTo>
                <a:lnTo>
                  <a:pt x="1017016" y="4572"/>
                </a:lnTo>
                <a:lnTo>
                  <a:pt x="1034034" y="17018"/>
                </a:lnTo>
                <a:lnTo>
                  <a:pt x="1045591" y="35433"/>
                </a:lnTo>
                <a:lnTo>
                  <a:pt x="1049782" y="57912"/>
                </a:lnTo>
                <a:lnTo>
                  <a:pt x="1049782" y="1118235"/>
                </a:lnTo>
                <a:lnTo>
                  <a:pt x="1045591" y="1140714"/>
                </a:lnTo>
                <a:lnTo>
                  <a:pt x="1034034" y="1159128"/>
                </a:lnTo>
                <a:lnTo>
                  <a:pt x="1017016" y="1171575"/>
                </a:lnTo>
                <a:lnTo>
                  <a:pt x="996315" y="1176147"/>
                </a:lnTo>
                <a:close/>
              </a:path>
              <a:path w="1057909" h="2406015">
                <a:moveTo>
                  <a:pt x="1004062" y="2405888"/>
                </a:moveTo>
                <a:lnTo>
                  <a:pt x="62484" y="2405888"/>
                </a:lnTo>
                <a:lnTo>
                  <a:pt x="41783" y="2401189"/>
                </a:lnTo>
                <a:lnTo>
                  <a:pt x="24765" y="2388616"/>
                </a:lnTo>
                <a:lnTo>
                  <a:pt x="13335" y="2369947"/>
                </a:lnTo>
                <a:lnTo>
                  <a:pt x="9144" y="2347087"/>
                </a:lnTo>
                <a:lnTo>
                  <a:pt x="9144" y="1270253"/>
                </a:lnTo>
                <a:lnTo>
                  <a:pt x="13335" y="1247394"/>
                </a:lnTo>
                <a:lnTo>
                  <a:pt x="24765" y="1228725"/>
                </a:lnTo>
                <a:lnTo>
                  <a:pt x="41783" y="1216025"/>
                </a:lnTo>
                <a:lnTo>
                  <a:pt x="62484" y="1211452"/>
                </a:lnTo>
                <a:lnTo>
                  <a:pt x="1004062" y="1211452"/>
                </a:lnTo>
                <a:lnTo>
                  <a:pt x="1024763" y="1216025"/>
                </a:lnTo>
                <a:lnTo>
                  <a:pt x="1041781" y="1228725"/>
                </a:lnTo>
                <a:lnTo>
                  <a:pt x="1053211" y="1247394"/>
                </a:lnTo>
                <a:lnTo>
                  <a:pt x="1057402" y="1270253"/>
                </a:lnTo>
                <a:lnTo>
                  <a:pt x="1057402" y="2347087"/>
                </a:lnTo>
                <a:lnTo>
                  <a:pt x="1053211" y="2369947"/>
                </a:lnTo>
                <a:lnTo>
                  <a:pt x="1041781" y="2388616"/>
                </a:lnTo>
                <a:lnTo>
                  <a:pt x="1024763" y="2401189"/>
                </a:lnTo>
                <a:lnTo>
                  <a:pt x="1004062" y="240588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7764" y="1953768"/>
            <a:ext cx="2494915" cy="3659504"/>
          </a:xfrm>
          <a:custGeom>
            <a:avLst/>
            <a:gdLst/>
            <a:ahLst/>
            <a:cxnLst/>
            <a:rect l="l" t="t" r="r" b="b"/>
            <a:pathLst>
              <a:path w="2494915" h="3659504">
                <a:moveTo>
                  <a:pt x="2412618" y="1176401"/>
                </a:moveTo>
                <a:lnTo>
                  <a:pt x="82041" y="1176401"/>
                </a:lnTo>
                <a:lnTo>
                  <a:pt x="50164" y="1169289"/>
                </a:lnTo>
                <a:lnTo>
                  <a:pt x="24129" y="1150112"/>
                </a:lnTo>
                <a:lnTo>
                  <a:pt x="6476" y="1121537"/>
                </a:lnTo>
                <a:lnTo>
                  <a:pt x="0" y="1086739"/>
                </a:lnTo>
                <a:lnTo>
                  <a:pt x="0" y="89535"/>
                </a:lnTo>
                <a:lnTo>
                  <a:pt x="6476" y="54737"/>
                </a:lnTo>
                <a:lnTo>
                  <a:pt x="24129" y="26288"/>
                </a:lnTo>
                <a:lnTo>
                  <a:pt x="50164" y="7112"/>
                </a:lnTo>
                <a:lnTo>
                  <a:pt x="82041" y="0"/>
                </a:lnTo>
                <a:lnTo>
                  <a:pt x="2412618" y="0"/>
                </a:lnTo>
                <a:lnTo>
                  <a:pt x="2444495" y="7112"/>
                </a:lnTo>
                <a:lnTo>
                  <a:pt x="2470530" y="26288"/>
                </a:lnTo>
                <a:lnTo>
                  <a:pt x="2488183" y="54737"/>
                </a:lnTo>
                <a:lnTo>
                  <a:pt x="2494660" y="89535"/>
                </a:lnTo>
                <a:lnTo>
                  <a:pt x="2494660" y="1086739"/>
                </a:lnTo>
                <a:lnTo>
                  <a:pt x="2488183" y="1121537"/>
                </a:lnTo>
                <a:lnTo>
                  <a:pt x="2470530" y="1150112"/>
                </a:lnTo>
                <a:lnTo>
                  <a:pt x="2444495" y="1169289"/>
                </a:lnTo>
                <a:lnTo>
                  <a:pt x="2412618" y="1176401"/>
                </a:lnTo>
                <a:close/>
              </a:path>
              <a:path w="2494915" h="3659504">
                <a:moveTo>
                  <a:pt x="2412745" y="2406269"/>
                </a:moveTo>
                <a:lnTo>
                  <a:pt x="86486" y="2406269"/>
                </a:lnTo>
                <a:lnTo>
                  <a:pt x="54609" y="2398903"/>
                </a:lnTo>
                <a:lnTo>
                  <a:pt x="28575" y="2379091"/>
                </a:lnTo>
                <a:lnTo>
                  <a:pt x="11049" y="2349754"/>
                </a:lnTo>
                <a:lnTo>
                  <a:pt x="4571" y="2313813"/>
                </a:lnTo>
                <a:lnTo>
                  <a:pt x="4571" y="1285748"/>
                </a:lnTo>
                <a:lnTo>
                  <a:pt x="11049" y="1249934"/>
                </a:lnTo>
                <a:lnTo>
                  <a:pt x="28575" y="1220597"/>
                </a:lnTo>
                <a:lnTo>
                  <a:pt x="54609" y="1200658"/>
                </a:lnTo>
                <a:lnTo>
                  <a:pt x="86486" y="1193419"/>
                </a:lnTo>
                <a:lnTo>
                  <a:pt x="2412745" y="1193419"/>
                </a:lnTo>
                <a:lnTo>
                  <a:pt x="2444495" y="1200658"/>
                </a:lnTo>
                <a:lnTo>
                  <a:pt x="2470530" y="1220597"/>
                </a:lnTo>
                <a:lnTo>
                  <a:pt x="2488183" y="1249934"/>
                </a:lnTo>
                <a:lnTo>
                  <a:pt x="2494660" y="1285748"/>
                </a:lnTo>
                <a:lnTo>
                  <a:pt x="2494660" y="2313813"/>
                </a:lnTo>
                <a:lnTo>
                  <a:pt x="2488183" y="2349754"/>
                </a:lnTo>
                <a:lnTo>
                  <a:pt x="2470530" y="2379091"/>
                </a:lnTo>
                <a:lnTo>
                  <a:pt x="2444495" y="2398903"/>
                </a:lnTo>
                <a:lnTo>
                  <a:pt x="2412745" y="2406269"/>
                </a:lnTo>
                <a:close/>
              </a:path>
              <a:path w="2494915" h="3659504">
                <a:moveTo>
                  <a:pt x="2412745" y="3659124"/>
                </a:moveTo>
                <a:lnTo>
                  <a:pt x="86486" y="3659124"/>
                </a:lnTo>
                <a:lnTo>
                  <a:pt x="54609" y="3651758"/>
                </a:lnTo>
                <a:lnTo>
                  <a:pt x="28575" y="3631946"/>
                </a:lnTo>
                <a:lnTo>
                  <a:pt x="11049" y="3602609"/>
                </a:lnTo>
                <a:lnTo>
                  <a:pt x="4571" y="3566668"/>
                </a:lnTo>
                <a:lnTo>
                  <a:pt x="4571" y="2538476"/>
                </a:lnTo>
                <a:lnTo>
                  <a:pt x="11049" y="2502662"/>
                </a:lnTo>
                <a:lnTo>
                  <a:pt x="28575" y="2473325"/>
                </a:lnTo>
                <a:lnTo>
                  <a:pt x="54609" y="2453386"/>
                </a:lnTo>
                <a:lnTo>
                  <a:pt x="86486" y="2446147"/>
                </a:lnTo>
                <a:lnTo>
                  <a:pt x="2412745" y="2446147"/>
                </a:lnTo>
                <a:lnTo>
                  <a:pt x="2444495" y="2453386"/>
                </a:lnTo>
                <a:lnTo>
                  <a:pt x="2470530" y="2473325"/>
                </a:lnTo>
                <a:lnTo>
                  <a:pt x="2488183" y="2502662"/>
                </a:lnTo>
                <a:lnTo>
                  <a:pt x="2494660" y="2538476"/>
                </a:lnTo>
                <a:lnTo>
                  <a:pt x="2494660" y="3566668"/>
                </a:lnTo>
                <a:lnTo>
                  <a:pt x="2488183" y="3602609"/>
                </a:lnTo>
                <a:lnTo>
                  <a:pt x="2470530" y="3631946"/>
                </a:lnTo>
                <a:lnTo>
                  <a:pt x="2444495" y="3651758"/>
                </a:lnTo>
                <a:lnTo>
                  <a:pt x="2412745" y="365912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3215" y="1953768"/>
            <a:ext cx="2093595" cy="1176655"/>
          </a:xfrm>
          <a:custGeom>
            <a:avLst/>
            <a:gdLst/>
            <a:ahLst/>
            <a:cxnLst/>
            <a:rect l="l" t="t" r="r" b="b"/>
            <a:pathLst>
              <a:path w="2093595" h="1176655">
                <a:moveTo>
                  <a:pt x="2017014" y="1176147"/>
                </a:moveTo>
                <a:lnTo>
                  <a:pt x="76326" y="1176147"/>
                </a:lnTo>
                <a:lnTo>
                  <a:pt x="46736" y="1169797"/>
                </a:lnTo>
                <a:lnTo>
                  <a:pt x="22479" y="1152398"/>
                </a:lnTo>
                <a:lnTo>
                  <a:pt x="5969" y="1126744"/>
                </a:lnTo>
                <a:lnTo>
                  <a:pt x="0" y="1095375"/>
                </a:lnTo>
                <a:lnTo>
                  <a:pt x="0" y="80772"/>
                </a:lnTo>
                <a:lnTo>
                  <a:pt x="5969" y="49402"/>
                </a:lnTo>
                <a:lnTo>
                  <a:pt x="22479" y="23749"/>
                </a:lnTo>
                <a:lnTo>
                  <a:pt x="46736" y="6350"/>
                </a:lnTo>
                <a:lnTo>
                  <a:pt x="76326" y="0"/>
                </a:lnTo>
                <a:lnTo>
                  <a:pt x="2017014" y="0"/>
                </a:lnTo>
                <a:lnTo>
                  <a:pt x="2046732" y="6350"/>
                </a:lnTo>
                <a:lnTo>
                  <a:pt x="2070989" y="23749"/>
                </a:lnTo>
                <a:lnTo>
                  <a:pt x="2087372" y="49402"/>
                </a:lnTo>
                <a:lnTo>
                  <a:pt x="2093468" y="80772"/>
                </a:lnTo>
                <a:lnTo>
                  <a:pt x="2093468" y="1095375"/>
                </a:lnTo>
                <a:lnTo>
                  <a:pt x="2087372" y="1126744"/>
                </a:lnTo>
                <a:lnTo>
                  <a:pt x="2070989" y="1152398"/>
                </a:lnTo>
                <a:lnTo>
                  <a:pt x="2046732" y="1169797"/>
                </a:lnTo>
                <a:lnTo>
                  <a:pt x="2017014" y="11761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915" y="1319784"/>
            <a:ext cx="2514600" cy="400685"/>
            <a:chOff x="89915" y="1319784"/>
            <a:chExt cx="2514600" cy="400685"/>
          </a:xfrm>
        </p:grpSpPr>
        <p:sp>
          <p:nvSpPr>
            <p:cNvPr id="8" name="object 8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31748" y="131978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3" y="400558"/>
                  </a:lnTo>
                  <a:lnTo>
                    <a:pt x="979297" y="397256"/>
                  </a:lnTo>
                  <a:lnTo>
                    <a:pt x="1042543" y="371729"/>
                  </a:lnTo>
                  <a:lnTo>
                    <a:pt x="1390904" y="37211"/>
                  </a:lnTo>
                  <a:lnTo>
                    <a:pt x="1397254" y="25527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5373" y="1475994"/>
            <a:ext cx="607537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SERVIÇOS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14" name="object 14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1985" y="1386722"/>
            <a:ext cx="626294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MEIO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UTILIZADO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18" name="object 18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86754" y="1387272"/>
            <a:ext cx="481461" cy="18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sz="550" b="1" spc="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sz="550" b="1" spc="-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sz="550" b="1" spc="-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  </a:t>
            </a: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ACESSO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51904" y="1319784"/>
            <a:ext cx="1108075" cy="400685"/>
            <a:chOff x="6851904" y="1319784"/>
            <a:chExt cx="1108075" cy="400685"/>
          </a:xfrm>
        </p:grpSpPr>
        <p:sp>
          <p:nvSpPr>
            <p:cNvPr id="22" name="object 22"/>
            <p:cNvSpPr/>
            <p:nvPr/>
          </p:nvSpPr>
          <p:spPr>
            <a:xfrm>
              <a:off x="6851904" y="131978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6" y="400558"/>
                  </a:lnTo>
                  <a:lnTo>
                    <a:pt x="513079" y="397256"/>
                  </a:lnTo>
                  <a:lnTo>
                    <a:pt x="576326" y="371729"/>
                  </a:lnTo>
                  <a:lnTo>
                    <a:pt x="924687" y="37211"/>
                  </a:lnTo>
                  <a:lnTo>
                    <a:pt x="930910" y="25527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470648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96227" y="1387272"/>
            <a:ext cx="887116" cy="18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HORÁRIO</a:t>
            </a:r>
            <a:r>
              <a:rPr sz="550"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 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550" b="1" spc="-6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sz="550" b="1" spc="5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sz="550" b="1" spc="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sz="550"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</a:t>
            </a: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sz="550" b="1" spc="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sz="550"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6290" y="1388795"/>
            <a:ext cx="851027" cy="18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sz="550" b="1" spc="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EQ</a:t>
            </a:r>
            <a:r>
              <a:rPr sz="550" b="1" spc="-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550" b="1" spc="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550" b="1" spc="4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sz="550" b="1" spc="5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sz="550" b="1" spc="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sz="550" b="1" spc="-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  </a:t>
            </a:r>
            <a:r>
              <a:rPr sz="550" b="1" spc="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ATENDIMENTO</a:t>
            </a:r>
            <a:endParaRPr sz="55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27" name="object 27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37026" y="1452499"/>
            <a:ext cx="1564944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sz="550" b="1" spc="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550" b="1" spc="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SS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 </a:t>
            </a:r>
            <a:r>
              <a:rPr sz="550" b="1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sz="550" b="1" spc="-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55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sz="550"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sz="550" b="1" spc="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sz="550" b="1" spc="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</a:t>
            </a: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sz="550" b="1" spc="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sz="5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sz="550"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sz="55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endParaRPr sz="55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988807" y="1319784"/>
            <a:ext cx="2551430" cy="400685"/>
            <a:chOff x="7988807" y="1319784"/>
            <a:chExt cx="2551430" cy="400685"/>
          </a:xfrm>
        </p:grpSpPr>
        <p:sp>
          <p:nvSpPr>
            <p:cNvPr id="31" name="object 31"/>
            <p:cNvSpPr/>
            <p:nvPr/>
          </p:nvSpPr>
          <p:spPr>
            <a:xfrm>
              <a:off x="7988807" y="1319784"/>
              <a:ext cx="2374265" cy="400685"/>
            </a:xfrm>
            <a:custGeom>
              <a:avLst/>
              <a:gdLst/>
              <a:ahLst/>
              <a:cxnLst/>
              <a:rect l="l" t="t" r="r" b="b"/>
              <a:pathLst>
                <a:path w="2374265" h="400685">
                  <a:moveTo>
                    <a:pt x="235178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1637" y="400558"/>
                  </a:lnTo>
                  <a:lnTo>
                    <a:pt x="1956181" y="397256"/>
                  </a:lnTo>
                  <a:lnTo>
                    <a:pt x="2019427" y="371729"/>
                  </a:lnTo>
                  <a:lnTo>
                    <a:pt x="2367661" y="37211"/>
                  </a:lnTo>
                  <a:lnTo>
                    <a:pt x="2373884" y="25527"/>
                  </a:lnTo>
                  <a:lnTo>
                    <a:pt x="2372487" y="13462"/>
                  </a:lnTo>
                  <a:lnTo>
                    <a:pt x="2364613" y="3937"/>
                  </a:lnTo>
                  <a:lnTo>
                    <a:pt x="235178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047735" y="1475994"/>
            <a:ext cx="537409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PRAZO</a:t>
            </a:r>
            <a:endParaRPr sz="5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2718" y="717550"/>
            <a:ext cx="67821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SERVIÇOS</a:t>
            </a:r>
            <a:r>
              <a:rPr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BENEFÍCIOS</a:t>
            </a:r>
            <a:r>
              <a:rPr b="1" spc="6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SÓCIOASSISTENCIAIS: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5823" y="1962912"/>
            <a:ext cx="875030" cy="1167765"/>
          </a:xfrm>
          <a:custGeom>
            <a:avLst/>
            <a:gdLst/>
            <a:ahLst/>
            <a:cxnLst/>
            <a:rect l="l" t="t" r="r" b="b"/>
            <a:pathLst>
              <a:path w="875030" h="1167764">
                <a:moveTo>
                  <a:pt x="826477" y="1167383"/>
                </a:moveTo>
                <a:lnTo>
                  <a:pt x="48209" y="1167383"/>
                </a:lnTo>
                <a:lnTo>
                  <a:pt x="29489" y="1163192"/>
                </a:lnTo>
                <a:lnTo>
                  <a:pt x="14147" y="1151763"/>
                </a:lnTo>
                <a:lnTo>
                  <a:pt x="3802" y="1134871"/>
                </a:lnTo>
                <a:lnTo>
                  <a:pt x="0" y="1114297"/>
                </a:lnTo>
                <a:lnTo>
                  <a:pt x="0" y="53086"/>
                </a:lnTo>
                <a:lnTo>
                  <a:pt x="3802" y="32384"/>
                </a:lnTo>
                <a:lnTo>
                  <a:pt x="14147" y="15620"/>
                </a:lnTo>
                <a:lnTo>
                  <a:pt x="29489" y="4190"/>
                </a:lnTo>
                <a:lnTo>
                  <a:pt x="48209" y="0"/>
                </a:lnTo>
                <a:lnTo>
                  <a:pt x="826477" y="0"/>
                </a:lnTo>
                <a:lnTo>
                  <a:pt x="845210" y="4190"/>
                </a:lnTo>
                <a:lnTo>
                  <a:pt x="860539" y="15620"/>
                </a:lnTo>
                <a:lnTo>
                  <a:pt x="870889" y="32384"/>
                </a:lnTo>
                <a:lnTo>
                  <a:pt x="874687" y="53086"/>
                </a:lnTo>
                <a:lnTo>
                  <a:pt x="874687" y="1114297"/>
                </a:lnTo>
                <a:lnTo>
                  <a:pt x="870889" y="1134871"/>
                </a:lnTo>
                <a:lnTo>
                  <a:pt x="860539" y="1151763"/>
                </a:lnTo>
                <a:lnTo>
                  <a:pt x="845210" y="1163192"/>
                </a:lnTo>
                <a:lnTo>
                  <a:pt x="826477" y="116738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51560" y="1953768"/>
            <a:ext cx="1518285" cy="1176655"/>
          </a:xfrm>
          <a:custGeom>
            <a:avLst/>
            <a:gdLst/>
            <a:ahLst/>
            <a:cxnLst/>
            <a:rect l="l" t="t" r="r" b="b"/>
            <a:pathLst>
              <a:path w="1518285" h="1176655">
                <a:moveTo>
                  <a:pt x="1462659" y="1176147"/>
                </a:moveTo>
                <a:lnTo>
                  <a:pt x="55371" y="1176147"/>
                </a:lnTo>
                <a:lnTo>
                  <a:pt x="33870" y="1169797"/>
                </a:lnTo>
                <a:lnTo>
                  <a:pt x="16268" y="1152398"/>
                </a:lnTo>
                <a:lnTo>
                  <a:pt x="4368" y="1126744"/>
                </a:lnTo>
                <a:lnTo>
                  <a:pt x="0" y="1095375"/>
                </a:lnTo>
                <a:lnTo>
                  <a:pt x="0" y="80772"/>
                </a:lnTo>
                <a:lnTo>
                  <a:pt x="4368" y="49402"/>
                </a:lnTo>
                <a:lnTo>
                  <a:pt x="16268" y="23749"/>
                </a:lnTo>
                <a:lnTo>
                  <a:pt x="33870" y="6350"/>
                </a:lnTo>
                <a:lnTo>
                  <a:pt x="55371" y="0"/>
                </a:lnTo>
                <a:lnTo>
                  <a:pt x="1462659" y="0"/>
                </a:lnTo>
                <a:lnTo>
                  <a:pt x="1484122" y="6350"/>
                </a:lnTo>
                <a:lnTo>
                  <a:pt x="1501648" y="23749"/>
                </a:lnTo>
                <a:lnTo>
                  <a:pt x="1513586" y="49402"/>
                </a:lnTo>
                <a:lnTo>
                  <a:pt x="1517904" y="80772"/>
                </a:lnTo>
                <a:lnTo>
                  <a:pt x="1517904" y="1095375"/>
                </a:lnTo>
                <a:lnTo>
                  <a:pt x="1513586" y="1126744"/>
                </a:lnTo>
                <a:lnTo>
                  <a:pt x="1501648" y="1152398"/>
                </a:lnTo>
                <a:lnTo>
                  <a:pt x="1484122" y="1169797"/>
                </a:lnTo>
                <a:lnTo>
                  <a:pt x="1462659" y="11761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202" y="2432050"/>
            <a:ext cx="546100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5715" indent="-109855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spc="-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500" b="1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ilio</a:t>
            </a:r>
            <a:r>
              <a:rPr sz="500" b="1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Material</a:t>
            </a:r>
            <a:r>
              <a:rPr sz="500" b="1" spc="-6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Construção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66229" y="2334514"/>
            <a:ext cx="5187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  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08:00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às</a:t>
            </a:r>
            <a:r>
              <a:rPr sz="500" spc="-4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17:0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7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98560" y="2400681"/>
            <a:ext cx="186626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ão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á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az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óv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amí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li</a:t>
            </a:r>
            <a:r>
              <a:rPr sz="500" spc="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á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mp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uma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ú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v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2976" y="1963213"/>
            <a:ext cx="1336040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consonância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Lei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Municipal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Nº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1885/2011,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fica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Município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Brumadinho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autorizado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doar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às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baixa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renda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Município,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material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construção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aos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Munícipes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baixa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renda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situação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Emergencial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Natureza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Habitacional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desde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que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que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possua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somente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propriedade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imóvel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destinado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sua</a:t>
            </a:r>
            <a:r>
              <a:rPr sz="500" spc="1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moradia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para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reforma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ampliação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sua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residência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proporcionando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uma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habitação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menos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precária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mais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confortável melhorando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as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condições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sociais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de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saúde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876804" y="2461387"/>
            <a:ext cx="44640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Presencialmente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37609" y="2156917"/>
            <a:ext cx="1840864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Compromisso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atendimento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sigiloso,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ético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individualizado,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concessão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auxílio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material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construção,</a:t>
            </a:r>
            <a:r>
              <a:rPr sz="500" spc="1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concomitante</a:t>
            </a:r>
            <a:r>
              <a:rPr sz="500" spc="1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realização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acolhida,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escuta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qualificada,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inserção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acompanhamento,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monitoramento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avaliação,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elaboração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estudo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social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diagnóstico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socioeconômico,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construção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1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plano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individual e/ou familiar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atendimento,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quando necessário, orientação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sociofamiliar,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atendimento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psicossocial,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orientação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jurídico-social,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referência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contrarreferência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demais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políticas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públicas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setoriais.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3247" y="3701542"/>
            <a:ext cx="44386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spc="-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500" b="1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ilio</a:t>
            </a:r>
            <a:r>
              <a:rPr sz="500" b="1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</a:t>
            </a:r>
            <a:r>
              <a:rPr sz="500" b="1" spc="-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eral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40371" y="4902784"/>
            <a:ext cx="72707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6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às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17:0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4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2448" y="3148728"/>
            <a:ext cx="144239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Certidão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Óbito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pessoa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carente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necessitada,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notas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fiscais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originais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despesas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funerária,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onde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conste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 nome do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falecido </a:t>
            </a:r>
            <a:r>
              <a:rPr sz="500" spc="-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endereço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sua residência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Município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Brumadinho,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bem</a:t>
            </a:r>
            <a:r>
              <a:rPr sz="500" spc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como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identificação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pessoa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que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ofertou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pagamento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</a:t>
            </a:r>
            <a:r>
              <a:rPr sz="500" spc="1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despesas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sepultamento,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documentação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civil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identificaçãocom</a:t>
            </a:r>
            <a:r>
              <a:rPr sz="500" spc="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foto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requerente;</a:t>
            </a:r>
          </a:p>
          <a:p>
            <a:pPr marL="12700" marR="33020">
              <a:lnSpc>
                <a:spcPct val="100000"/>
              </a:lnSpc>
              <a:spcBef>
                <a:spcPts val="5"/>
              </a:spcBef>
            </a:pPr>
            <a:r>
              <a:rPr sz="500" spc="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Cadastro</a:t>
            </a:r>
            <a:r>
              <a:rPr lang="pt-BR"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Pessoa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Física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CPF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requerente,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dados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socioeconômicos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pessoas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grupos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familiares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que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requererem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pagamento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beneficio assistencial instituído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nos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termos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art. 3º da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Lei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Municipal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nº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1.647/2007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 art. </a:t>
            </a:r>
            <a:r>
              <a:rPr sz="500" spc="-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22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F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al</a:t>
            </a:r>
            <a:r>
              <a:rPr sz="5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º</a:t>
            </a:r>
            <a:r>
              <a:rPr sz="5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742/93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OAS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884423" y="3719830"/>
            <a:ext cx="44640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Presencialmente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80535" y="3573526"/>
            <a:ext cx="1776730" cy="3236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Compromisso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atendimento</a:t>
            </a:r>
            <a:r>
              <a:rPr sz="500" spc="1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sigiloso,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ético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individualizado,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 </a:t>
            </a:r>
            <a:r>
              <a:rPr sz="500" spc="-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objetivo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reduzir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as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vulnerabilidades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provocadas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pelo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al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ec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6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ro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f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amíli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480806" y="3640582"/>
            <a:ext cx="161226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direitoao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benefício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prescreve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6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(seis)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meses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após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óbito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0504" y="4843983"/>
            <a:ext cx="470534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ale</a:t>
            </a:r>
            <a:r>
              <a:rPr sz="500" b="1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ns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b="1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rte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6510" algn="ctr">
              <a:lnSpc>
                <a:spcPct val="100000"/>
              </a:lnSpc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Social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66571" y="4761738"/>
            <a:ext cx="13296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Não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necessário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apresentar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nenhuma 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documentação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para</a:t>
            </a:r>
            <a:r>
              <a:rPr sz="500" spc="1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acolhimento,</a:t>
            </a:r>
            <a:r>
              <a:rPr sz="500" spc="1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entretanto 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para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medidas</a:t>
            </a:r>
            <a:r>
              <a:rPr sz="500" spc="1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técnicas/administrativas</a:t>
            </a:r>
            <a:r>
              <a:rPr sz="500" spc="1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 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necessário</a:t>
            </a:r>
            <a:r>
              <a:rPr sz="500" spc="1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documentação  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pessoal  </a:t>
            </a:r>
            <a:r>
              <a:rPr sz="500" spc="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114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foto,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ta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Cada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Ú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98189" y="4690364"/>
            <a:ext cx="177673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Compromisso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atendimento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sigiloso,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ético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individualizado,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concessão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Vale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Transporte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Social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conta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avaliação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eventualidade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coloca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individuo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risco</a:t>
            </a:r>
            <a:r>
              <a:rPr sz="500" spc="1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insegurança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social,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para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promover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retorno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individuo</a:t>
            </a:r>
            <a:r>
              <a:rPr sz="500" spc="10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</a:t>
            </a:r>
            <a:r>
              <a:rPr sz="500" spc="9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família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 cidade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natal,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para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atender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situação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migração,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indivíduos</a:t>
            </a:r>
            <a:r>
              <a:rPr sz="5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precisam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fazer</a:t>
            </a:r>
            <a:r>
              <a:rPr sz="5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entrevista</a:t>
            </a:r>
            <a:r>
              <a:rPr sz="5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emprego.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67902" y="4902784"/>
            <a:ext cx="92265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3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tual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5823" y="3160776"/>
            <a:ext cx="883919" cy="3688079"/>
          </a:xfrm>
          <a:custGeom>
            <a:avLst/>
            <a:gdLst/>
            <a:ahLst/>
            <a:cxnLst/>
            <a:rect l="l" t="t" r="r" b="b"/>
            <a:pathLst>
              <a:path w="883919" h="3688079">
                <a:moveTo>
                  <a:pt x="833742" y="1205229"/>
                </a:moveTo>
                <a:lnTo>
                  <a:pt x="55803" y="1205229"/>
                </a:lnTo>
                <a:lnTo>
                  <a:pt x="37096" y="1200911"/>
                </a:lnTo>
                <a:lnTo>
                  <a:pt x="21767" y="1189101"/>
                </a:lnTo>
                <a:lnTo>
                  <a:pt x="11417" y="1171702"/>
                </a:lnTo>
                <a:lnTo>
                  <a:pt x="7620" y="1150365"/>
                </a:lnTo>
                <a:lnTo>
                  <a:pt x="7620" y="54737"/>
                </a:lnTo>
                <a:lnTo>
                  <a:pt x="11417" y="33527"/>
                </a:lnTo>
                <a:lnTo>
                  <a:pt x="21767" y="16128"/>
                </a:lnTo>
                <a:lnTo>
                  <a:pt x="37096" y="4317"/>
                </a:lnTo>
                <a:lnTo>
                  <a:pt x="55803" y="0"/>
                </a:lnTo>
                <a:lnTo>
                  <a:pt x="833742" y="0"/>
                </a:lnTo>
                <a:lnTo>
                  <a:pt x="852462" y="4317"/>
                </a:lnTo>
                <a:lnTo>
                  <a:pt x="867778" y="16128"/>
                </a:lnTo>
                <a:lnTo>
                  <a:pt x="878128" y="33527"/>
                </a:lnTo>
                <a:lnTo>
                  <a:pt x="881926" y="54737"/>
                </a:lnTo>
                <a:lnTo>
                  <a:pt x="881926" y="1150365"/>
                </a:lnTo>
                <a:lnTo>
                  <a:pt x="878128" y="1171702"/>
                </a:lnTo>
                <a:lnTo>
                  <a:pt x="867778" y="1189101"/>
                </a:lnTo>
                <a:lnTo>
                  <a:pt x="852462" y="1200911"/>
                </a:lnTo>
                <a:lnTo>
                  <a:pt x="833742" y="1205229"/>
                </a:lnTo>
                <a:close/>
              </a:path>
              <a:path w="883919" h="3688079">
                <a:moveTo>
                  <a:pt x="835355" y="2451861"/>
                </a:moveTo>
                <a:lnTo>
                  <a:pt x="58775" y="2451861"/>
                </a:lnTo>
                <a:lnTo>
                  <a:pt x="40093" y="2447544"/>
                </a:lnTo>
                <a:lnTo>
                  <a:pt x="24803" y="2435605"/>
                </a:lnTo>
                <a:lnTo>
                  <a:pt x="14465" y="2418079"/>
                </a:lnTo>
                <a:lnTo>
                  <a:pt x="10668" y="2396744"/>
                </a:lnTo>
                <a:lnTo>
                  <a:pt x="10668" y="1294129"/>
                </a:lnTo>
                <a:lnTo>
                  <a:pt x="14465" y="1272666"/>
                </a:lnTo>
                <a:lnTo>
                  <a:pt x="24803" y="1255140"/>
                </a:lnTo>
                <a:lnTo>
                  <a:pt x="40093" y="1243329"/>
                </a:lnTo>
                <a:lnTo>
                  <a:pt x="58775" y="1239011"/>
                </a:lnTo>
                <a:lnTo>
                  <a:pt x="835355" y="1239011"/>
                </a:lnTo>
                <a:lnTo>
                  <a:pt x="854036" y="1243329"/>
                </a:lnTo>
                <a:lnTo>
                  <a:pt x="869327" y="1255140"/>
                </a:lnTo>
                <a:lnTo>
                  <a:pt x="879665" y="1272666"/>
                </a:lnTo>
                <a:lnTo>
                  <a:pt x="883462" y="1294129"/>
                </a:lnTo>
                <a:lnTo>
                  <a:pt x="883462" y="2396744"/>
                </a:lnTo>
                <a:lnTo>
                  <a:pt x="879665" y="2418079"/>
                </a:lnTo>
                <a:lnTo>
                  <a:pt x="869327" y="2435605"/>
                </a:lnTo>
                <a:lnTo>
                  <a:pt x="854036" y="2447544"/>
                </a:lnTo>
                <a:lnTo>
                  <a:pt x="835355" y="2451861"/>
                </a:lnTo>
                <a:close/>
              </a:path>
              <a:path w="883919" h="3688079">
                <a:moveTo>
                  <a:pt x="826122" y="3687787"/>
                </a:moveTo>
                <a:lnTo>
                  <a:pt x="48183" y="3687787"/>
                </a:lnTo>
                <a:lnTo>
                  <a:pt x="29476" y="3683457"/>
                </a:lnTo>
                <a:lnTo>
                  <a:pt x="14147" y="3671620"/>
                </a:lnTo>
                <a:lnTo>
                  <a:pt x="3801" y="3654120"/>
                </a:lnTo>
                <a:lnTo>
                  <a:pt x="0" y="3632746"/>
                </a:lnTo>
                <a:lnTo>
                  <a:pt x="0" y="2531491"/>
                </a:lnTo>
                <a:lnTo>
                  <a:pt x="3801" y="2510154"/>
                </a:lnTo>
                <a:lnTo>
                  <a:pt x="14147" y="2492629"/>
                </a:lnTo>
                <a:lnTo>
                  <a:pt x="29476" y="2480817"/>
                </a:lnTo>
                <a:lnTo>
                  <a:pt x="48183" y="2476500"/>
                </a:lnTo>
                <a:lnTo>
                  <a:pt x="826122" y="2476500"/>
                </a:lnTo>
                <a:lnTo>
                  <a:pt x="844842" y="2480817"/>
                </a:lnTo>
                <a:lnTo>
                  <a:pt x="860158" y="2492629"/>
                </a:lnTo>
                <a:lnTo>
                  <a:pt x="870508" y="2510154"/>
                </a:lnTo>
                <a:lnTo>
                  <a:pt x="874306" y="2531491"/>
                </a:lnTo>
                <a:lnTo>
                  <a:pt x="874306" y="3632746"/>
                </a:lnTo>
                <a:lnTo>
                  <a:pt x="870508" y="3654120"/>
                </a:lnTo>
                <a:lnTo>
                  <a:pt x="860158" y="3671620"/>
                </a:lnTo>
                <a:lnTo>
                  <a:pt x="844842" y="3683457"/>
                </a:lnTo>
                <a:lnTo>
                  <a:pt x="826122" y="36877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51560" y="3159252"/>
            <a:ext cx="1528445" cy="3689985"/>
          </a:xfrm>
          <a:custGeom>
            <a:avLst/>
            <a:gdLst/>
            <a:ahLst/>
            <a:cxnLst/>
            <a:rect l="l" t="t" r="r" b="b"/>
            <a:pathLst>
              <a:path w="1528445" h="3689984">
                <a:moveTo>
                  <a:pt x="1462532" y="1206881"/>
                </a:moveTo>
                <a:lnTo>
                  <a:pt x="55359" y="1206881"/>
                </a:lnTo>
                <a:lnTo>
                  <a:pt x="33870" y="1200277"/>
                </a:lnTo>
                <a:lnTo>
                  <a:pt x="16268" y="1182496"/>
                </a:lnTo>
                <a:lnTo>
                  <a:pt x="4368" y="1156207"/>
                </a:lnTo>
                <a:lnTo>
                  <a:pt x="0" y="1123950"/>
                </a:lnTo>
                <a:lnTo>
                  <a:pt x="0" y="82803"/>
                </a:lnTo>
                <a:lnTo>
                  <a:pt x="4368" y="50673"/>
                </a:lnTo>
                <a:lnTo>
                  <a:pt x="16268" y="24384"/>
                </a:lnTo>
                <a:lnTo>
                  <a:pt x="33870" y="6476"/>
                </a:lnTo>
                <a:lnTo>
                  <a:pt x="55359" y="0"/>
                </a:lnTo>
                <a:lnTo>
                  <a:pt x="1462532" y="0"/>
                </a:lnTo>
                <a:lnTo>
                  <a:pt x="1483995" y="6476"/>
                </a:lnTo>
                <a:lnTo>
                  <a:pt x="1501521" y="24384"/>
                </a:lnTo>
                <a:lnTo>
                  <a:pt x="1513459" y="50673"/>
                </a:lnTo>
                <a:lnTo>
                  <a:pt x="1517777" y="82803"/>
                </a:lnTo>
                <a:lnTo>
                  <a:pt x="1517777" y="1123950"/>
                </a:lnTo>
                <a:lnTo>
                  <a:pt x="1513459" y="1156207"/>
                </a:lnTo>
                <a:lnTo>
                  <a:pt x="1501521" y="1182496"/>
                </a:lnTo>
                <a:lnTo>
                  <a:pt x="1483995" y="1200277"/>
                </a:lnTo>
                <a:lnTo>
                  <a:pt x="1462532" y="1206881"/>
                </a:lnTo>
                <a:close/>
              </a:path>
              <a:path w="1528445" h="3689984">
                <a:moveTo>
                  <a:pt x="1473073" y="2453513"/>
                </a:moveTo>
                <a:lnTo>
                  <a:pt x="64566" y="2453513"/>
                </a:lnTo>
                <a:lnTo>
                  <a:pt x="43040" y="2446909"/>
                </a:lnTo>
                <a:lnTo>
                  <a:pt x="25425" y="2429129"/>
                </a:lnTo>
                <a:lnTo>
                  <a:pt x="13512" y="2402840"/>
                </a:lnTo>
                <a:lnTo>
                  <a:pt x="9143" y="2370582"/>
                </a:lnTo>
                <a:lnTo>
                  <a:pt x="9143" y="1329563"/>
                </a:lnTo>
                <a:lnTo>
                  <a:pt x="13512" y="1297432"/>
                </a:lnTo>
                <a:lnTo>
                  <a:pt x="25425" y="1271143"/>
                </a:lnTo>
                <a:lnTo>
                  <a:pt x="43040" y="1253235"/>
                </a:lnTo>
                <a:lnTo>
                  <a:pt x="64566" y="1246758"/>
                </a:lnTo>
                <a:lnTo>
                  <a:pt x="1473073" y="1246758"/>
                </a:lnTo>
                <a:lnTo>
                  <a:pt x="1494663" y="1253235"/>
                </a:lnTo>
                <a:lnTo>
                  <a:pt x="1512189" y="1271143"/>
                </a:lnTo>
                <a:lnTo>
                  <a:pt x="1524127" y="1297432"/>
                </a:lnTo>
                <a:lnTo>
                  <a:pt x="1528445" y="1329563"/>
                </a:lnTo>
                <a:lnTo>
                  <a:pt x="1528445" y="2370582"/>
                </a:lnTo>
                <a:lnTo>
                  <a:pt x="1524127" y="2402840"/>
                </a:lnTo>
                <a:lnTo>
                  <a:pt x="1512189" y="2429129"/>
                </a:lnTo>
                <a:lnTo>
                  <a:pt x="1494663" y="2446909"/>
                </a:lnTo>
                <a:lnTo>
                  <a:pt x="1473073" y="2453513"/>
                </a:lnTo>
                <a:close/>
              </a:path>
              <a:path w="1528445" h="3689984">
                <a:moveTo>
                  <a:pt x="1440180" y="3689565"/>
                </a:moveTo>
                <a:lnTo>
                  <a:pt x="98361" y="3689565"/>
                </a:lnTo>
                <a:lnTo>
                  <a:pt x="66078" y="3685235"/>
                </a:lnTo>
                <a:lnTo>
                  <a:pt x="39649" y="3673398"/>
                </a:lnTo>
                <a:lnTo>
                  <a:pt x="21793" y="3655898"/>
                </a:lnTo>
                <a:lnTo>
                  <a:pt x="15240" y="3634524"/>
                </a:lnTo>
                <a:lnTo>
                  <a:pt x="15240" y="2533141"/>
                </a:lnTo>
                <a:lnTo>
                  <a:pt x="21793" y="2511806"/>
                </a:lnTo>
                <a:lnTo>
                  <a:pt x="39649" y="2494279"/>
                </a:lnTo>
                <a:lnTo>
                  <a:pt x="66078" y="2482469"/>
                </a:lnTo>
                <a:lnTo>
                  <a:pt x="98361" y="2478151"/>
                </a:lnTo>
                <a:lnTo>
                  <a:pt x="1440180" y="2478151"/>
                </a:lnTo>
                <a:lnTo>
                  <a:pt x="1472438" y="2482469"/>
                </a:lnTo>
                <a:lnTo>
                  <a:pt x="1498854" y="2494279"/>
                </a:lnTo>
                <a:lnTo>
                  <a:pt x="1516761" y="2511806"/>
                </a:lnTo>
                <a:lnTo>
                  <a:pt x="1523365" y="2533141"/>
                </a:lnTo>
                <a:lnTo>
                  <a:pt x="1523365" y="3634524"/>
                </a:lnTo>
                <a:lnTo>
                  <a:pt x="1516761" y="3655898"/>
                </a:lnTo>
                <a:lnTo>
                  <a:pt x="1498854" y="3673398"/>
                </a:lnTo>
                <a:lnTo>
                  <a:pt x="1472438" y="3685235"/>
                </a:lnTo>
                <a:lnTo>
                  <a:pt x="1440180" y="36895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71572" y="3151632"/>
            <a:ext cx="891540" cy="2461260"/>
          </a:xfrm>
          <a:custGeom>
            <a:avLst/>
            <a:gdLst/>
            <a:ahLst/>
            <a:cxnLst/>
            <a:rect l="l" t="t" r="r" b="b"/>
            <a:pathLst>
              <a:path w="891539" h="2461260">
                <a:moveTo>
                  <a:pt x="842263" y="1214374"/>
                </a:moveTo>
                <a:lnTo>
                  <a:pt x="53466" y="1214374"/>
                </a:lnTo>
                <a:lnTo>
                  <a:pt x="34416" y="1209929"/>
                </a:lnTo>
                <a:lnTo>
                  <a:pt x="18922" y="1198118"/>
                </a:lnTo>
                <a:lnTo>
                  <a:pt x="8381" y="1180592"/>
                </a:lnTo>
                <a:lnTo>
                  <a:pt x="4571" y="1159129"/>
                </a:lnTo>
                <a:lnTo>
                  <a:pt x="4571" y="55245"/>
                </a:lnTo>
                <a:lnTo>
                  <a:pt x="8381" y="33782"/>
                </a:lnTo>
                <a:lnTo>
                  <a:pt x="18922" y="16256"/>
                </a:lnTo>
                <a:lnTo>
                  <a:pt x="34416" y="4318"/>
                </a:lnTo>
                <a:lnTo>
                  <a:pt x="53466" y="0"/>
                </a:lnTo>
                <a:lnTo>
                  <a:pt x="842263" y="0"/>
                </a:lnTo>
                <a:lnTo>
                  <a:pt x="861187" y="4318"/>
                </a:lnTo>
                <a:lnTo>
                  <a:pt x="876680" y="16256"/>
                </a:lnTo>
                <a:lnTo>
                  <a:pt x="887222" y="33782"/>
                </a:lnTo>
                <a:lnTo>
                  <a:pt x="891031" y="55245"/>
                </a:lnTo>
                <a:lnTo>
                  <a:pt x="891031" y="1159129"/>
                </a:lnTo>
                <a:lnTo>
                  <a:pt x="887222" y="1180592"/>
                </a:lnTo>
                <a:lnTo>
                  <a:pt x="876680" y="1198118"/>
                </a:lnTo>
                <a:lnTo>
                  <a:pt x="861187" y="1209929"/>
                </a:lnTo>
                <a:lnTo>
                  <a:pt x="842263" y="1214374"/>
                </a:lnTo>
                <a:close/>
              </a:path>
              <a:path w="891539" h="2461260">
                <a:moveTo>
                  <a:pt x="837691" y="2461006"/>
                </a:moveTo>
                <a:lnTo>
                  <a:pt x="48894" y="2461006"/>
                </a:lnTo>
                <a:lnTo>
                  <a:pt x="29844" y="2456688"/>
                </a:lnTo>
                <a:lnTo>
                  <a:pt x="14350" y="2444750"/>
                </a:lnTo>
                <a:lnTo>
                  <a:pt x="3809" y="2427224"/>
                </a:lnTo>
                <a:lnTo>
                  <a:pt x="0" y="2405888"/>
                </a:lnTo>
                <a:lnTo>
                  <a:pt x="0" y="1303274"/>
                </a:lnTo>
                <a:lnTo>
                  <a:pt x="3809" y="1281811"/>
                </a:lnTo>
                <a:lnTo>
                  <a:pt x="14350" y="1264285"/>
                </a:lnTo>
                <a:lnTo>
                  <a:pt x="29844" y="1252474"/>
                </a:lnTo>
                <a:lnTo>
                  <a:pt x="48894" y="1248156"/>
                </a:lnTo>
                <a:lnTo>
                  <a:pt x="837691" y="1248156"/>
                </a:lnTo>
                <a:lnTo>
                  <a:pt x="856614" y="1252474"/>
                </a:lnTo>
                <a:lnTo>
                  <a:pt x="872108" y="1264285"/>
                </a:lnTo>
                <a:lnTo>
                  <a:pt x="882650" y="1281811"/>
                </a:lnTo>
                <a:lnTo>
                  <a:pt x="886460" y="1303274"/>
                </a:lnTo>
                <a:lnTo>
                  <a:pt x="886460" y="2405888"/>
                </a:lnTo>
                <a:lnTo>
                  <a:pt x="882650" y="2427224"/>
                </a:lnTo>
                <a:lnTo>
                  <a:pt x="872108" y="2444750"/>
                </a:lnTo>
                <a:lnTo>
                  <a:pt x="856614" y="2456688"/>
                </a:lnTo>
                <a:lnTo>
                  <a:pt x="837691" y="246100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91154" y="4887544"/>
            <a:ext cx="44640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Presencialmente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634740" y="3159252"/>
            <a:ext cx="2092325" cy="3707765"/>
          </a:xfrm>
          <a:custGeom>
            <a:avLst/>
            <a:gdLst/>
            <a:ahLst/>
            <a:cxnLst/>
            <a:rect l="l" t="t" r="r" b="b"/>
            <a:pathLst>
              <a:path w="2092325" h="3707765">
                <a:moveTo>
                  <a:pt x="2010410" y="1206753"/>
                </a:moveTo>
                <a:lnTo>
                  <a:pt x="83438" y="1206753"/>
                </a:lnTo>
                <a:lnTo>
                  <a:pt x="53975" y="1200150"/>
                </a:lnTo>
                <a:lnTo>
                  <a:pt x="29845" y="1182370"/>
                </a:lnTo>
                <a:lnTo>
                  <a:pt x="13588" y="1156080"/>
                </a:lnTo>
                <a:lnTo>
                  <a:pt x="7620" y="1123823"/>
                </a:lnTo>
                <a:lnTo>
                  <a:pt x="7620" y="82803"/>
                </a:lnTo>
                <a:lnTo>
                  <a:pt x="13588" y="50673"/>
                </a:lnTo>
                <a:lnTo>
                  <a:pt x="29845" y="24384"/>
                </a:lnTo>
                <a:lnTo>
                  <a:pt x="53975" y="6476"/>
                </a:lnTo>
                <a:lnTo>
                  <a:pt x="83438" y="0"/>
                </a:lnTo>
                <a:lnTo>
                  <a:pt x="2010410" y="0"/>
                </a:lnTo>
                <a:lnTo>
                  <a:pt x="2039874" y="6476"/>
                </a:lnTo>
                <a:lnTo>
                  <a:pt x="2064004" y="24384"/>
                </a:lnTo>
                <a:lnTo>
                  <a:pt x="2080260" y="50673"/>
                </a:lnTo>
                <a:lnTo>
                  <a:pt x="2086229" y="82803"/>
                </a:lnTo>
                <a:lnTo>
                  <a:pt x="2086229" y="1123823"/>
                </a:lnTo>
                <a:lnTo>
                  <a:pt x="2080260" y="1156080"/>
                </a:lnTo>
                <a:lnTo>
                  <a:pt x="2064004" y="1182370"/>
                </a:lnTo>
                <a:lnTo>
                  <a:pt x="2039874" y="1200150"/>
                </a:lnTo>
                <a:lnTo>
                  <a:pt x="2010410" y="1206753"/>
                </a:lnTo>
                <a:close/>
              </a:path>
              <a:path w="2092325" h="3707765">
                <a:moveTo>
                  <a:pt x="2016252" y="2453513"/>
                </a:moveTo>
                <a:lnTo>
                  <a:pt x="83693" y="2453513"/>
                </a:lnTo>
                <a:lnTo>
                  <a:pt x="54101" y="2446909"/>
                </a:lnTo>
                <a:lnTo>
                  <a:pt x="29972" y="2429129"/>
                </a:lnTo>
                <a:lnTo>
                  <a:pt x="13588" y="2402840"/>
                </a:lnTo>
                <a:lnTo>
                  <a:pt x="7620" y="2370709"/>
                </a:lnTo>
                <a:lnTo>
                  <a:pt x="7620" y="1330959"/>
                </a:lnTo>
                <a:lnTo>
                  <a:pt x="13588" y="1298828"/>
                </a:lnTo>
                <a:lnTo>
                  <a:pt x="29972" y="1272413"/>
                </a:lnTo>
                <a:lnTo>
                  <a:pt x="54101" y="1254633"/>
                </a:lnTo>
                <a:lnTo>
                  <a:pt x="83693" y="1248156"/>
                </a:lnTo>
                <a:lnTo>
                  <a:pt x="2016252" y="1248156"/>
                </a:lnTo>
                <a:lnTo>
                  <a:pt x="2045843" y="1254633"/>
                </a:lnTo>
                <a:lnTo>
                  <a:pt x="2069973" y="1272413"/>
                </a:lnTo>
                <a:lnTo>
                  <a:pt x="2086356" y="1298828"/>
                </a:lnTo>
                <a:lnTo>
                  <a:pt x="2092325" y="1330959"/>
                </a:lnTo>
                <a:lnTo>
                  <a:pt x="2092325" y="2370709"/>
                </a:lnTo>
                <a:lnTo>
                  <a:pt x="2086356" y="2402840"/>
                </a:lnTo>
                <a:lnTo>
                  <a:pt x="2069973" y="2429129"/>
                </a:lnTo>
                <a:lnTo>
                  <a:pt x="2045843" y="2446909"/>
                </a:lnTo>
                <a:lnTo>
                  <a:pt x="2016252" y="2453513"/>
                </a:lnTo>
                <a:close/>
              </a:path>
              <a:path w="2092325" h="3707765">
                <a:moveTo>
                  <a:pt x="1967611" y="3707726"/>
                </a:moveTo>
                <a:lnTo>
                  <a:pt x="114808" y="3707726"/>
                </a:lnTo>
                <a:lnTo>
                  <a:pt x="70231" y="3703383"/>
                </a:lnTo>
                <a:lnTo>
                  <a:pt x="33655" y="3691547"/>
                </a:lnTo>
                <a:lnTo>
                  <a:pt x="9017" y="3674021"/>
                </a:lnTo>
                <a:lnTo>
                  <a:pt x="0" y="3652608"/>
                </a:lnTo>
                <a:lnTo>
                  <a:pt x="0" y="2550033"/>
                </a:lnTo>
                <a:lnTo>
                  <a:pt x="9017" y="2528570"/>
                </a:lnTo>
                <a:lnTo>
                  <a:pt x="33655" y="2511044"/>
                </a:lnTo>
                <a:lnTo>
                  <a:pt x="70231" y="2499233"/>
                </a:lnTo>
                <a:lnTo>
                  <a:pt x="114808" y="2494915"/>
                </a:lnTo>
                <a:lnTo>
                  <a:pt x="1967611" y="2494915"/>
                </a:lnTo>
                <a:lnTo>
                  <a:pt x="2012188" y="2499233"/>
                </a:lnTo>
                <a:lnTo>
                  <a:pt x="2048637" y="2511044"/>
                </a:lnTo>
                <a:lnTo>
                  <a:pt x="2073275" y="2528570"/>
                </a:lnTo>
                <a:lnTo>
                  <a:pt x="2082292" y="2550033"/>
                </a:lnTo>
                <a:lnTo>
                  <a:pt x="2082292" y="3652608"/>
                </a:lnTo>
                <a:lnTo>
                  <a:pt x="2073275" y="3674021"/>
                </a:lnTo>
                <a:lnTo>
                  <a:pt x="2048637" y="3691547"/>
                </a:lnTo>
                <a:lnTo>
                  <a:pt x="2012188" y="3703383"/>
                </a:lnTo>
                <a:lnTo>
                  <a:pt x="1967611" y="370772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86628" y="3165348"/>
            <a:ext cx="1037590" cy="3694429"/>
          </a:xfrm>
          <a:custGeom>
            <a:avLst/>
            <a:gdLst/>
            <a:ahLst/>
            <a:cxnLst/>
            <a:rect l="l" t="t" r="r" b="b"/>
            <a:pathLst>
              <a:path w="1037590" h="3694429">
                <a:moveTo>
                  <a:pt x="983615" y="1194688"/>
                </a:moveTo>
                <a:lnTo>
                  <a:pt x="53975" y="1194688"/>
                </a:lnTo>
                <a:lnTo>
                  <a:pt x="33020" y="1190116"/>
                </a:lnTo>
                <a:lnTo>
                  <a:pt x="15875" y="1177797"/>
                </a:lnTo>
                <a:lnTo>
                  <a:pt x="4318" y="1159509"/>
                </a:lnTo>
                <a:lnTo>
                  <a:pt x="0" y="1137157"/>
                </a:lnTo>
                <a:lnTo>
                  <a:pt x="0" y="57530"/>
                </a:lnTo>
                <a:lnTo>
                  <a:pt x="4318" y="35178"/>
                </a:lnTo>
                <a:lnTo>
                  <a:pt x="15875" y="16890"/>
                </a:lnTo>
                <a:lnTo>
                  <a:pt x="33020" y="4571"/>
                </a:lnTo>
                <a:lnTo>
                  <a:pt x="53975" y="0"/>
                </a:lnTo>
                <a:lnTo>
                  <a:pt x="983615" y="0"/>
                </a:lnTo>
                <a:lnTo>
                  <a:pt x="1004570" y="4571"/>
                </a:lnTo>
                <a:lnTo>
                  <a:pt x="1021715" y="16890"/>
                </a:lnTo>
                <a:lnTo>
                  <a:pt x="1033272" y="35178"/>
                </a:lnTo>
                <a:lnTo>
                  <a:pt x="1037590" y="57530"/>
                </a:lnTo>
                <a:lnTo>
                  <a:pt x="1037590" y="1137157"/>
                </a:lnTo>
                <a:lnTo>
                  <a:pt x="1033272" y="1159509"/>
                </a:lnTo>
                <a:lnTo>
                  <a:pt x="1021715" y="1177797"/>
                </a:lnTo>
                <a:lnTo>
                  <a:pt x="1004570" y="1190116"/>
                </a:lnTo>
                <a:lnTo>
                  <a:pt x="983615" y="1194688"/>
                </a:lnTo>
                <a:close/>
              </a:path>
              <a:path w="1037590" h="3694429">
                <a:moveTo>
                  <a:pt x="983615" y="2447543"/>
                </a:moveTo>
                <a:lnTo>
                  <a:pt x="53975" y="2447543"/>
                </a:lnTo>
                <a:lnTo>
                  <a:pt x="33020" y="2442972"/>
                </a:lnTo>
                <a:lnTo>
                  <a:pt x="15875" y="2430525"/>
                </a:lnTo>
                <a:lnTo>
                  <a:pt x="4318" y="2411983"/>
                </a:lnTo>
                <a:lnTo>
                  <a:pt x="0" y="2389504"/>
                </a:lnTo>
                <a:lnTo>
                  <a:pt x="0" y="1300225"/>
                </a:lnTo>
                <a:lnTo>
                  <a:pt x="4318" y="1277746"/>
                </a:lnTo>
                <a:lnTo>
                  <a:pt x="15875" y="1259204"/>
                </a:lnTo>
                <a:lnTo>
                  <a:pt x="33020" y="1246758"/>
                </a:lnTo>
                <a:lnTo>
                  <a:pt x="53975" y="1242186"/>
                </a:lnTo>
                <a:lnTo>
                  <a:pt x="983615" y="1242186"/>
                </a:lnTo>
                <a:lnTo>
                  <a:pt x="1004570" y="1246758"/>
                </a:lnTo>
                <a:lnTo>
                  <a:pt x="1021715" y="1259204"/>
                </a:lnTo>
                <a:lnTo>
                  <a:pt x="1033272" y="1277746"/>
                </a:lnTo>
                <a:lnTo>
                  <a:pt x="1037590" y="1300225"/>
                </a:lnTo>
                <a:lnTo>
                  <a:pt x="1037590" y="2389504"/>
                </a:lnTo>
                <a:lnTo>
                  <a:pt x="1033272" y="2411983"/>
                </a:lnTo>
                <a:lnTo>
                  <a:pt x="1021715" y="2430525"/>
                </a:lnTo>
                <a:lnTo>
                  <a:pt x="1004570" y="2442972"/>
                </a:lnTo>
                <a:lnTo>
                  <a:pt x="983615" y="2447543"/>
                </a:lnTo>
                <a:close/>
              </a:path>
              <a:path w="1037590" h="3694429">
                <a:moveTo>
                  <a:pt x="976376" y="3694150"/>
                </a:moveTo>
                <a:lnTo>
                  <a:pt x="53594" y="3694150"/>
                </a:lnTo>
                <a:lnTo>
                  <a:pt x="32766" y="3689565"/>
                </a:lnTo>
                <a:lnTo>
                  <a:pt x="15748" y="3677094"/>
                </a:lnTo>
                <a:lnTo>
                  <a:pt x="4191" y="3658628"/>
                </a:lnTo>
                <a:lnTo>
                  <a:pt x="0" y="3636098"/>
                </a:lnTo>
                <a:lnTo>
                  <a:pt x="0" y="2546730"/>
                </a:lnTo>
                <a:lnTo>
                  <a:pt x="4191" y="2524251"/>
                </a:lnTo>
                <a:lnTo>
                  <a:pt x="15748" y="2505710"/>
                </a:lnTo>
                <a:lnTo>
                  <a:pt x="32766" y="2493263"/>
                </a:lnTo>
                <a:lnTo>
                  <a:pt x="53594" y="2488691"/>
                </a:lnTo>
                <a:lnTo>
                  <a:pt x="976376" y="2488691"/>
                </a:lnTo>
                <a:lnTo>
                  <a:pt x="997203" y="2493263"/>
                </a:lnTo>
                <a:lnTo>
                  <a:pt x="1014222" y="2505710"/>
                </a:lnTo>
                <a:lnTo>
                  <a:pt x="1025651" y="2524251"/>
                </a:lnTo>
                <a:lnTo>
                  <a:pt x="1029970" y="2546730"/>
                </a:lnTo>
                <a:lnTo>
                  <a:pt x="1029970" y="3636098"/>
                </a:lnTo>
                <a:lnTo>
                  <a:pt x="1025651" y="3658628"/>
                </a:lnTo>
                <a:lnTo>
                  <a:pt x="1014222" y="3677094"/>
                </a:lnTo>
                <a:lnTo>
                  <a:pt x="997203" y="3689565"/>
                </a:lnTo>
                <a:lnTo>
                  <a:pt x="976376" y="36941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94576" y="4407408"/>
            <a:ext cx="1071245" cy="2451735"/>
          </a:xfrm>
          <a:custGeom>
            <a:avLst/>
            <a:gdLst/>
            <a:ahLst/>
            <a:cxnLst/>
            <a:rect l="l" t="t" r="r" b="b"/>
            <a:pathLst>
              <a:path w="1071245" h="2451734">
                <a:moveTo>
                  <a:pt x="997712" y="1205103"/>
                </a:moveTo>
                <a:lnTo>
                  <a:pt x="56388" y="1205103"/>
                </a:lnTo>
                <a:lnTo>
                  <a:pt x="35687" y="1200404"/>
                </a:lnTo>
                <a:lnTo>
                  <a:pt x="18669" y="1187704"/>
                </a:lnTo>
                <a:lnTo>
                  <a:pt x="7239" y="1168781"/>
                </a:lnTo>
                <a:lnTo>
                  <a:pt x="3048" y="1145794"/>
                </a:lnTo>
                <a:lnTo>
                  <a:pt x="3048" y="59309"/>
                </a:lnTo>
                <a:lnTo>
                  <a:pt x="7239" y="36195"/>
                </a:lnTo>
                <a:lnTo>
                  <a:pt x="18669" y="17399"/>
                </a:lnTo>
                <a:lnTo>
                  <a:pt x="35687" y="4699"/>
                </a:lnTo>
                <a:lnTo>
                  <a:pt x="56388" y="0"/>
                </a:lnTo>
                <a:lnTo>
                  <a:pt x="997712" y="0"/>
                </a:lnTo>
                <a:lnTo>
                  <a:pt x="1018413" y="4699"/>
                </a:lnTo>
                <a:lnTo>
                  <a:pt x="1035430" y="17399"/>
                </a:lnTo>
                <a:lnTo>
                  <a:pt x="1046860" y="36195"/>
                </a:lnTo>
                <a:lnTo>
                  <a:pt x="1051052" y="59309"/>
                </a:lnTo>
                <a:lnTo>
                  <a:pt x="1051052" y="1145794"/>
                </a:lnTo>
                <a:lnTo>
                  <a:pt x="1046860" y="1168781"/>
                </a:lnTo>
                <a:lnTo>
                  <a:pt x="1035430" y="1187704"/>
                </a:lnTo>
                <a:lnTo>
                  <a:pt x="1018413" y="1200404"/>
                </a:lnTo>
                <a:lnTo>
                  <a:pt x="997712" y="1205103"/>
                </a:lnTo>
                <a:close/>
              </a:path>
              <a:path w="1071245" h="2451734">
                <a:moveTo>
                  <a:pt x="1016253" y="2451557"/>
                </a:moveTo>
                <a:lnTo>
                  <a:pt x="54482" y="2451557"/>
                </a:lnTo>
                <a:lnTo>
                  <a:pt x="33400" y="2446883"/>
                </a:lnTo>
                <a:lnTo>
                  <a:pt x="16001" y="2434145"/>
                </a:lnTo>
                <a:lnTo>
                  <a:pt x="4318" y="2415311"/>
                </a:lnTo>
                <a:lnTo>
                  <a:pt x="0" y="2392299"/>
                </a:lnTo>
                <a:lnTo>
                  <a:pt x="0" y="1305814"/>
                </a:lnTo>
                <a:lnTo>
                  <a:pt x="4318" y="1282700"/>
                </a:lnTo>
                <a:lnTo>
                  <a:pt x="16001" y="1263904"/>
                </a:lnTo>
                <a:lnTo>
                  <a:pt x="33400" y="1251204"/>
                </a:lnTo>
                <a:lnTo>
                  <a:pt x="54482" y="1246505"/>
                </a:lnTo>
                <a:lnTo>
                  <a:pt x="1016253" y="1246505"/>
                </a:lnTo>
                <a:lnTo>
                  <a:pt x="1037463" y="1251204"/>
                </a:lnTo>
                <a:lnTo>
                  <a:pt x="1054862" y="1263904"/>
                </a:lnTo>
                <a:lnTo>
                  <a:pt x="1066546" y="1282700"/>
                </a:lnTo>
                <a:lnTo>
                  <a:pt x="1070864" y="1305814"/>
                </a:lnTo>
                <a:lnTo>
                  <a:pt x="1070864" y="2392299"/>
                </a:lnTo>
                <a:lnTo>
                  <a:pt x="1066546" y="2415311"/>
                </a:lnTo>
                <a:lnTo>
                  <a:pt x="1054862" y="2434145"/>
                </a:lnTo>
                <a:lnTo>
                  <a:pt x="1037463" y="2446883"/>
                </a:lnTo>
                <a:lnTo>
                  <a:pt x="1016253" y="245155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21448" y="3661410"/>
            <a:ext cx="728980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marR="5080" indent="-21336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às  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17:0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71572" y="5646420"/>
            <a:ext cx="873125" cy="1213485"/>
          </a:xfrm>
          <a:custGeom>
            <a:avLst/>
            <a:gdLst/>
            <a:ahLst/>
            <a:cxnLst/>
            <a:rect l="l" t="t" r="r" b="b"/>
            <a:pathLst>
              <a:path w="873125" h="1213484">
                <a:moveTo>
                  <a:pt x="824864" y="1213065"/>
                </a:moveTo>
                <a:lnTo>
                  <a:pt x="48132" y="1213065"/>
                </a:lnTo>
                <a:lnTo>
                  <a:pt x="29463" y="1208722"/>
                </a:lnTo>
                <a:lnTo>
                  <a:pt x="14096" y="1196886"/>
                </a:lnTo>
                <a:lnTo>
                  <a:pt x="3809" y="1179347"/>
                </a:lnTo>
                <a:lnTo>
                  <a:pt x="0" y="1157935"/>
                </a:lnTo>
                <a:lnTo>
                  <a:pt x="0" y="55117"/>
                </a:lnTo>
                <a:lnTo>
                  <a:pt x="3809" y="33654"/>
                </a:lnTo>
                <a:lnTo>
                  <a:pt x="14096" y="16128"/>
                </a:lnTo>
                <a:lnTo>
                  <a:pt x="29463" y="4317"/>
                </a:lnTo>
                <a:lnTo>
                  <a:pt x="48132" y="0"/>
                </a:lnTo>
                <a:lnTo>
                  <a:pt x="824864" y="0"/>
                </a:lnTo>
                <a:lnTo>
                  <a:pt x="843533" y="4317"/>
                </a:lnTo>
                <a:lnTo>
                  <a:pt x="858774" y="16128"/>
                </a:lnTo>
                <a:lnTo>
                  <a:pt x="869061" y="33654"/>
                </a:lnTo>
                <a:lnTo>
                  <a:pt x="872870" y="55117"/>
                </a:lnTo>
                <a:lnTo>
                  <a:pt x="872870" y="1157935"/>
                </a:lnTo>
                <a:lnTo>
                  <a:pt x="869061" y="1179347"/>
                </a:lnTo>
                <a:lnTo>
                  <a:pt x="858774" y="1196886"/>
                </a:lnTo>
                <a:lnTo>
                  <a:pt x="843533" y="1208722"/>
                </a:lnTo>
                <a:lnTo>
                  <a:pt x="824864" y="12130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37576" y="5646420"/>
            <a:ext cx="2468880" cy="1213485"/>
          </a:xfrm>
          <a:custGeom>
            <a:avLst/>
            <a:gdLst/>
            <a:ahLst/>
            <a:cxnLst/>
            <a:rect l="l" t="t" r="r" b="b"/>
            <a:pathLst>
              <a:path w="2468879" h="1213484">
                <a:moveTo>
                  <a:pt x="2387727" y="1213065"/>
                </a:moveTo>
                <a:lnTo>
                  <a:pt x="81152" y="1213065"/>
                </a:lnTo>
                <a:lnTo>
                  <a:pt x="49656" y="1205788"/>
                </a:lnTo>
                <a:lnTo>
                  <a:pt x="23875" y="1185925"/>
                </a:lnTo>
                <a:lnTo>
                  <a:pt x="6350" y="1156563"/>
                </a:lnTo>
                <a:lnTo>
                  <a:pt x="0" y="1120686"/>
                </a:lnTo>
                <a:lnTo>
                  <a:pt x="0" y="92328"/>
                </a:lnTo>
                <a:lnTo>
                  <a:pt x="6350" y="56514"/>
                </a:lnTo>
                <a:lnTo>
                  <a:pt x="23875" y="27177"/>
                </a:lnTo>
                <a:lnTo>
                  <a:pt x="49656" y="7238"/>
                </a:lnTo>
                <a:lnTo>
                  <a:pt x="81152" y="0"/>
                </a:lnTo>
                <a:lnTo>
                  <a:pt x="2387727" y="0"/>
                </a:lnTo>
                <a:lnTo>
                  <a:pt x="2419223" y="7238"/>
                </a:lnTo>
                <a:lnTo>
                  <a:pt x="2445004" y="27177"/>
                </a:lnTo>
                <a:lnTo>
                  <a:pt x="2462403" y="56514"/>
                </a:lnTo>
                <a:lnTo>
                  <a:pt x="2468879" y="92328"/>
                </a:lnTo>
                <a:lnTo>
                  <a:pt x="2468879" y="1120686"/>
                </a:lnTo>
                <a:lnTo>
                  <a:pt x="2462403" y="1156563"/>
                </a:lnTo>
                <a:lnTo>
                  <a:pt x="2445004" y="1185925"/>
                </a:lnTo>
                <a:lnTo>
                  <a:pt x="2419223" y="1205788"/>
                </a:lnTo>
                <a:lnTo>
                  <a:pt x="2387727" y="12130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9473" y="6160135"/>
            <a:ext cx="48958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b="1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rega</a:t>
            </a:r>
            <a:r>
              <a:rPr sz="500" b="1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ili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b="1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89431" y="5834862"/>
            <a:ext cx="1291590" cy="911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8585">
              <a:lnSpc>
                <a:spcPct val="109000"/>
              </a:lnSpc>
              <a:spcBef>
                <a:spcPts val="90"/>
              </a:spcBef>
            </a:pP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Para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 atendimentoé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necessário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apresentar: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PF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mp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ov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eç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CT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 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mp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ov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lari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4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documentos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apresentados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devem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estar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em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perfeito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estado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conservação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 fotografia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que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identifiqueo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requerente.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serão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aceitos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documentos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danificados,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rasurados,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incompletos,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replastificados</a:t>
            </a:r>
            <a:r>
              <a:rPr sz="500" spc="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e/ou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abertos.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07538" y="6134862"/>
            <a:ext cx="3733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im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to  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presencial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41750" y="6172327"/>
            <a:ext cx="159702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mp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mi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at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dim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igil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ti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di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idua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iz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42089" y="5793001"/>
            <a:ext cx="922846" cy="81708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SIS</a:t>
            </a:r>
            <a:r>
              <a:rPr sz="500" b="1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TE</a:t>
            </a:r>
            <a:r>
              <a:rPr sz="500" b="1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NACI</a:t>
            </a:r>
            <a:r>
              <a:rPr sz="500" b="1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</a:t>
            </a:r>
            <a:r>
              <a:rPr sz="5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</a:t>
            </a:r>
            <a:r>
              <a:rPr sz="500" b="1" spc="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  </a:t>
            </a:r>
            <a:r>
              <a:rPr sz="500" b="1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b="1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b="1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b="1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b="1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  <a:r>
              <a:rPr sz="5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b="1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-</a:t>
            </a:r>
            <a:r>
              <a:rPr sz="500" b="1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SINE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31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99869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-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algn="ctr">
              <a:lnSpc>
                <a:spcPts val="590"/>
              </a:lnSpc>
            </a:pP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4655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905" algn="ctr">
              <a:lnSpc>
                <a:spcPts val="590"/>
              </a:lnSpc>
            </a:pP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2"/>
              </a:rPr>
              <a:t>sine.brumadinho@social.mg.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30480" marR="25400" algn="ctr">
              <a:lnSpc>
                <a:spcPct val="104000"/>
              </a:lnSpc>
              <a:spcBef>
                <a:spcPts val="110"/>
              </a:spcBef>
            </a:pP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360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 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é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4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ô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6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&amp;  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3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4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º</a:t>
            </a:r>
            <a:r>
              <a:rPr sz="500" spc="-4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í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  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“Candu”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78471" y="6077458"/>
            <a:ext cx="744220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045" marR="5080" indent="-220979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das</a:t>
            </a:r>
            <a:r>
              <a:rPr sz="500" spc="-3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</a:t>
            </a:r>
            <a:r>
              <a:rPr sz="500" spc="-1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5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às  </a:t>
            </a:r>
            <a:r>
              <a:rPr sz="500" spc="-2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17:0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0</a:t>
            </a:r>
            <a:r>
              <a:rPr sz="500" spc="-8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-5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4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53476" y="6072378"/>
            <a:ext cx="197548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Os atendimentos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são agendados 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organizados conforme ordem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 chegada, </a:t>
            </a:r>
            <a:r>
              <a:rPr sz="500" spc="-1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considerandoas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prioridades.</a:t>
            </a:r>
            <a:endParaRPr sz="50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48302" y="1952232"/>
            <a:ext cx="913765" cy="120186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b="1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7145" algn="ctr">
              <a:lnSpc>
                <a:spcPct val="100000"/>
              </a:lnSpc>
              <a:spcBef>
                <a:spcPts val="204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99758-8003</a:t>
            </a: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3"/>
              </a:rPr>
              <a:t>crascohab@brumadinho.mg.gov.br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27305" marR="11430" algn="ctr">
              <a:lnSpc>
                <a:spcPct val="104000"/>
              </a:lnSpc>
              <a:spcBef>
                <a:spcPts val="60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B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lmi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85,  Cohab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BrumadinhoMG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NTR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7145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99580-5377</a:t>
            </a: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4"/>
              </a:rPr>
              <a:t>crascentro@brumadinho.mg.gov.br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tid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ss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168,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tro</a:t>
            </a:r>
          </a:p>
          <a:p>
            <a:pPr marL="222885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umad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860413" y="3173926"/>
            <a:ext cx="913765" cy="11926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OH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 </a:t>
            </a:r>
            <a:r>
              <a:rPr sz="5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99758-8003</a:t>
            </a: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3"/>
              </a:rPr>
              <a:t>crascohab@brumadinho.mg.gov.br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B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lmi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85,</a:t>
            </a:r>
          </a:p>
          <a:p>
            <a:pPr marL="11430" algn="ctr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Cohab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BrumadinhoMG</a:t>
            </a: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CENTR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99580-5377</a:t>
            </a: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4"/>
              </a:rPr>
              <a:t>crascentro@brumadinho.mg.gov.br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tid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ss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168,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tro</a:t>
            </a:r>
          </a:p>
          <a:p>
            <a:pPr marL="222885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umad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817108" y="4385527"/>
            <a:ext cx="990852" cy="11936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OH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99758-8003</a:t>
            </a:r>
            <a:r>
              <a:rPr lang="pt-BR"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lang="pt-BR" sz="800" dirty="0"/>
              <a:t>(31) 3987-0290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3"/>
              </a:rPr>
              <a:t>crascohab@brumadinho.mg.gov.br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27305" marR="11430" algn="ctr">
              <a:lnSpc>
                <a:spcPct val="104000"/>
              </a:lnSpc>
              <a:spcBef>
                <a:spcPts val="60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B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lmi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il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a,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85,  Cohab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BrumadinhoMG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CRA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b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CENTR</a:t>
            </a:r>
            <a:r>
              <a:rPr sz="5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sz="5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99580-5377</a:t>
            </a:r>
          </a:p>
          <a:p>
            <a:pPr algn="ctr">
              <a:lnSpc>
                <a:spcPct val="100000"/>
              </a:lnSpc>
            </a:pP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hlinkClick r:id="rId4"/>
              </a:rPr>
              <a:t>crascentro@brumadinho.mg.gov.br</a:t>
            </a:r>
            <a:endParaRPr sz="5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85"/>
              </a:spcBef>
            </a:pP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tid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ss</a:t>
            </a:r>
            <a:r>
              <a:rPr sz="5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168,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</a:t>
            </a:r>
            <a:r>
              <a:rPr sz="5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tro</a:t>
            </a:r>
            <a:r>
              <a:rPr lang="pt-BR"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–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5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</a:t>
            </a:r>
            <a:r>
              <a:rPr sz="500" spc="2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umad</a:t>
            </a:r>
            <a:r>
              <a:rPr sz="5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500" spc="1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</a:t>
            </a:r>
            <a:r>
              <a:rPr sz="500" spc="3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</a:t>
            </a:r>
            <a:r>
              <a:rPr sz="5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</a:t>
            </a:r>
          </a:p>
        </p:txBody>
      </p:sp>
      <p:grpSp>
        <p:nvGrpSpPr>
          <p:cNvPr id="78" name="object 3">
            <a:extLst>
              <a:ext uri="{FF2B5EF4-FFF2-40B4-BE49-F238E27FC236}">
                <a16:creationId xmlns:a16="http://schemas.microsoft.com/office/drawing/2014/main" id="{CD81BBC9-4464-BAAA-439D-36B0E70E5FE6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79" name="object 4">
              <a:extLst>
                <a:ext uri="{FF2B5EF4-FFF2-40B4-BE49-F238E27FC236}">
                  <a16:creationId xmlns:a16="http://schemas.microsoft.com/office/drawing/2014/main" id="{0B8E15E5-9E95-C86C-BE05-29F068DE639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">
              <a:extLst>
                <a:ext uri="{FF2B5EF4-FFF2-40B4-BE49-F238E27FC236}">
                  <a16:creationId xmlns:a16="http://schemas.microsoft.com/office/drawing/2014/main" id="{35CC6E60-E923-37D8-533D-24D67B092C7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68">
            <a:extLst>
              <a:ext uri="{FF2B5EF4-FFF2-40B4-BE49-F238E27FC236}">
                <a16:creationId xmlns:a16="http://schemas.microsoft.com/office/drawing/2014/main" id="{1B60E635-915B-58BA-F7E2-E0255924D1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139" y="125628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0433" y="3353816"/>
            <a:ext cx="78295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Telefone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presencialmente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2751" y="3263900"/>
            <a:ext cx="1502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Não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é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necessário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apresentar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nenhuma 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documentação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acolhimento,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entretanto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medidas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administrativas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é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necessário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documentação 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pessoal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com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foto.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7826" y="2043125"/>
            <a:ext cx="1988185" cy="288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Os</a:t>
            </a:r>
            <a:r>
              <a:rPr sz="500" spc="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serviços</a:t>
            </a:r>
            <a:r>
              <a:rPr sz="500" spc="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Conselho</a:t>
            </a:r>
            <a:r>
              <a:rPr sz="500" spc="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Tutelar</a:t>
            </a:r>
            <a:r>
              <a:rPr sz="500" spc="7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estão</a:t>
            </a:r>
            <a:r>
              <a:rPr sz="500" spc="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relacionadas</a:t>
            </a:r>
            <a:r>
              <a:rPr sz="500" spc="7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</a:t>
            </a:r>
            <a:r>
              <a:rPr sz="500" spc="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Estatuto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(art.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95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136)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sendo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principais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atribuições:</a:t>
            </a:r>
            <a:endParaRPr sz="500">
              <a:latin typeface="Times New Roman"/>
              <a:cs typeface="Times New Roman"/>
            </a:endParaRPr>
          </a:p>
          <a:p>
            <a:pPr marL="12700" marR="5969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-atender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crianças 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nas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hipóteses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previstas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art.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98 e </a:t>
            </a:r>
            <a:r>
              <a:rPr sz="500" spc="-1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105,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aplicando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medidas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previstas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no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art.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101,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VII;</a:t>
            </a:r>
            <a:endParaRPr sz="500">
              <a:latin typeface="Times New Roman"/>
              <a:cs typeface="Times New Roman"/>
            </a:endParaRPr>
          </a:p>
          <a:p>
            <a:pPr marL="12700" marR="2540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-atender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aconselhar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pais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responsável,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aplicando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medidas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previstas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art.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129, I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VII;</a:t>
            </a:r>
            <a:endParaRPr sz="500">
              <a:latin typeface="Times New Roman"/>
              <a:cs typeface="Times New Roman"/>
            </a:endParaRPr>
          </a:p>
          <a:p>
            <a:pPr marL="12700" marR="191770">
              <a:lnSpc>
                <a:spcPct val="109000"/>
              </a:lnSpc>
              <a:spcBef>
                <a:spcPts val="4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-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promover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execução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 suas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decisões,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podendo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 tanto: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a)requisitar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serviços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públicos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áreas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saúde,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educação,</a:t>
            </a:r>
            <a:r>
              <a:rPr sz="500" spc="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serviço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social,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previdência,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trabalho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segurança;</a:t>
            </a:r>
            <a:endParaRPr sz="500">
              <a:latin typeface="Times New Roman"/>
              <a:cs typeface="Times New Roman"/>
            </a:endParaRPr>
          </a:p>
          <a:p>
            <a:pPr marL="12700" marR="56515" algn="just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b)representar junto à autoridade judiciária nos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casos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 descumprimento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injustificado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suas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deliberações.</a:t>
            </a:r>
            <a:endParaRPr sz="5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-encaminhar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ao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Ministério Público notícia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fato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que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constitua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infração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administrativa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penal contra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os</a:t>
            </a:r>
            <a:r>
              <a:rPr sz="500" spc="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direitos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adolescente;</a:t>
            </a:r>
            <a:endParaRPr sz="500">
              <a:latin typeface="Times New Roman"/>
              <a:cs typeface="Times New Roman"/>
            </a:endParaRPr>
          </a:p>
          <a:p>
            <a:pPr marL="50800" indent="-38100" algn="just">
              <a:lnSpc>
                <a:spcPct val="100000"/>
              </a:lnSpc>
              <a:spcBef>
                <a:spcPts val="110"/>
              </a:spcBef>
              <a:buChar char="-"/>
              <a:tabLst>
                <a:tab pos="50800" algn="l"/>
              </a:tabLst>
            </a:pP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ami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har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aut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idade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j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udi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iá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ia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 </a:t>
            </a:r>
            <a:r>
              <a:rPr sz="500" spc="-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ua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mp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ê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ci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a;</a:t>
            </a:r>
            <a:endParaRPr sz="5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-providenciar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medida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estabelecida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pela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autoridade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judiciária,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dentre as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previstas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art.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101,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VI,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autor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ato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infracional;</a:t>
            </a:r>
            <a:endParaRPr sz="500">
              <a:latin typeface="Times New Roman"/>
              <a:cs typeface="Times New Roman"/>
            </a:endParaRPr>
          </a:p>
          <a:p>
            <a:pPr marL="50800" indent="-38100" algn="just">
              <a:lnSpc>
                <a:spcPct val="100000"/>
              </a:lnSpc>
              <a:spcBef>
                <a:spcPts val="95"/>
              </a:spcBef>
              <a:buChar char="-"/>
              <a:tabLst>
                <a:tab pos="50800" algn="l"/>
              </a:tabLst>
            </a:pP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xp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dir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ti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f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ic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ç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õ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;</a:t>
            </a:r>
            <a:endParaRPr sz="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-requisitar</a:t>
            </a:r>
            <a:r>
              <a:rPr sz="500" spc="10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certidões</a:t>
            </a:r>
            <a:r>
              <a:rPr sz="500" spc="1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nascimento</a:t>
            </a:r>
            <a:r>
              <a:rPr sz="500" spc="1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óbito</a:t>
            </a:r>
            <a:r>
              <a:rPr sz="500" spc="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1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adolescente</a:t>
            </a:r>
            <a:endParaRPr sz="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qua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ece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á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;</a:t>
            </a:r>
            <a:endParaRPr sz="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-assessorar 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Poder Executivo local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elaboração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proposta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orçamentária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planos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programas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de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atendimento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direitos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adolescente;</a:t>
            </a:r>
            <a:endParaRPr sz="5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-representar,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nome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pessoa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e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família,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contra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violação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dos 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direitos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previstos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art.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220,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§</a:t>
            </a:r>
            <a:r>
              <a:rPr sz="5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3º,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inciso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II,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Constituição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Federal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;</a:t>
            </a:r>
            <a:endParaRPr sz="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-representar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ao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Ministério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Público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para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efeito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das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ações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perda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suspensão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poder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familiar,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após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esgotadas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possibilidades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manutenção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ou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</a:t>
            </a:r>
            <a:r>
              <a:rPr sz="500" spc="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junto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família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natural.</a:t>
            </a:r>
            <a:endParaRPr sz="5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-promover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7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incentivar,</a:t>
            </a:r>
            <a:r>
              <a:rPr sz="500" spc="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na</a:t>
            </a:r>
            <a:r>
              <a:rPr sz="500" spc="8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comunidade</a:t>
            </a:r>
            <a:r>
              <a:rPr sz="500" spc="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7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nos</a:t>
            </a:r>
            <a:r>
              <a:rPr sz="500" spc="8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grupos</a:t>
            </a:r>
            <a:r>
              <a:rPr sz="500" spc="8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profissionais,</a:t>
            </a:r>
            <a:r>
              <a:rPr sz="500" spc="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ações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 divulgação e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treinamento para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reconhecimento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sintomas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 maus-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tratos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em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crianças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adolescentes.</a:t>
            </a:r>
            <a:endParaRPr sz="5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Parágrafo único. Se,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no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exercício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de suas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atribuições,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 Conselho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Tutelar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entender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necessário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afastamento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do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convívio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familiar,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comunicará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incontinenti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o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fato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ao Ministério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Público,</a:t>
            </a:r>
            <a:r>
              <a:rPr sz="500" spc="10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prestando-lhe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informações</a:t>
            </a:r>
            <a:r>
              <a:rPr sz="500" spc="114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sobre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os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motivos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de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tal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entendimento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as</a:t>
            </a:r>
            <a:r>
              <a:rPr sz="500" spc="13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providências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tomadas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para</a:t>
            </a:r>
            <a:r>
              <a:rPr sz="500" spc="1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 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orientação,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apoio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promoção social</a:t>
            </a:r>
            <a:r>
              <a:rPr sz="500" spc="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família.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7855" y="1953768"/>
            <a:ext cx="905510" cy="3122295"/>
          </a:xfrm>
          <a:custGeom>
            <a:avLst/>
            <a:gdLst/>
            <a:ahLst/>
            <a:cxnLst/>
            <a:rect l="l" t="t" r="r" b="b"/>
            <a:pathLst>
              <a:path w="905510" h="3122295">
                <a:moveTo>
                  <a:pt x="855344" y="3122295"/>
                </a:moveTo>
                <a:lnTo>
                  <a:pt x="49911" y="3122295"/>
                </a:lnTo>
                <a:lnTo>
                  <a:pt x="30480" y="3111119"/>
                </a:lnTo>
                <a:lnTo>
                  <a:pt x="14605" y="3080639"/>
                </a:lnTo>
                <a:lnTo>
                  <a:pt x="3937" y="3035554"/>
                </a:lnTo>
                <a:lnTo>
                  <a:pt x="0" y="2980436"/>
                </a:lnTo>
                <a:lnTo>
                  <a:pt x="0" y="141859"/>
                </a:lnTo>
                <a:lnTo>
                  <a:pt x="3937" y="86740"/>
                </a:lnTo>
                <a:lnTo>
                  <a:pt x="14605" y="41656"/>
                </a:lnTo>
                <a:lnTo>
                  <a:pt x="30480" y="11175"/>
                </a:lnTo>
                <a:lnTo>
                  <a:pt x="49911" y="0"/>
                </a:lnTo>
                <a:lnTo>
                  <a:pt x="855344" y="0"/>
                </a:lnTo>
                <a:lnTo>
                  <a:pt x="874648" y="11175"/>
                </a:lnTo>
                <a:lnTo>
                  <a:pt x="890523" y="41656"/>
                </a:lnTo>
                <a:lnTo>
                  <a:pt x="901192" y="86740"/>
                </a:lnTo>
                <a:lnTo>
                  <a:pt x="905129" y="141859"/>
                </a:lnTo>
                <a:lnTo>
                  <a:pt x="905129" y="2980436"/>
                </a:lnTo>
                <a:lnTo>
                  <a:pt x="901192" y="3035554"/>
                </a:lnTo>
                <a:lnTo>
                  <a:pt x="890523" y="3080639"/>
                </a:lnTo>
                <a:lnTo>
                  <a:pt x="874648" y="3111119"/>
                </a:lnTo>
                <a:lnTo>
                  <a:pt x="855344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959" y="1953768"/>
            <a:ext cx="2194560" cy="3122295"/>
          </a:xfrm>
          <a:custGeom>
            <a:avLst/>
            <a:gdLst/>
            <a:ahLst/>
            <a:cxnLst/>
            <a:rect l="l" t="t" r="r" b="b"/>
            <a:pathLst>
              <a:path w="2194559" h="3122295">
                <a:moveTo>
                  <a:pt x="1010792" y="3122295"/>
                </a:moveTo>
                <a:lnTo>
                  <a:pt x="55499" y="3122295"/>
                </a:lnTo>
                <a:lnTo>
                  <a:pt x="33909" y="3110484"/>
                </a:lnTo>
                <a:lnTo>
                  <a:pt x="16255" y="3078099"/>
                </a:lnTo>
                <a:lnTo>
                  <a:pt x="4317" y="3030347"/>
                </a:lnTo>
                <a:lnTo>
                  <a:pt x="0" y="2972054"/>
                </a:lnTo>
                <a:lnTo>
                  <a:pt x="0" y="150368"/>
                </a:lnTo>
                <a:lnTo>
                  <a:pt x="4317" y="91948"/>
                </a:lnTo>
                <a:lnTo>
                  <a:pt x="16255" y="44196"/>
                </a:lnTo>
                <a:lnTo>
                  <a:pt x="33909" y="11811"/>
                </a:lnTo>
                <a:lnTo>
                  <a:pt x="55499" y="0"/>
                </a:lnTo>
                <a:lnTo>
                  <a:pt x="1010792" y="0"/>
                </a:lnTo>
                <a:lnTo>
                  <a:pt x="1032383" y="11811"/>
                </a:lnTo>
                <a:lnTo>
                  <a:pt x="1049909" y="44196"/>
                </a:lnTo>
                <a:lnTo>
                  <a:pt x="1061846" y="91948"/>
                </a:lnTo>
                <a:lnTo>
                  <a:pt x="1066291" y="150368"/>
                </a:lnTo>
                <a:lnTo>
                  <a:pt x="1066291" y="2972054"/>
                </a:lnTo>
                <a:lnTo>
                  <a:pt x="1061846" y="3030347"/>
                </a:lnTo>
                <a:lnTo>
                  <a:pt x="1049909" y="3078099"/>
                </a:lnTo>
                <a:lnTo>
                  <a:pt x="1032383" y="3110484"/>
                </a:lnTo>
                <a:lnTo>
                  <a:pt x="1010792" y="3122295"/>
                </a:lnTo>
                <a:close/>
              </a:path>
              <a:path w="2194559" h="3122295">
                <a:moveTo>
                  <a:pt x="2139061" y="3122295"/>
                </a:moveTo>
                <a:lnTo>
                  <a:pt x="1160398" y="3122295"/>
                </a:lnTo>
                <a:lnTo>
                  <a:pt x="1138809" y="3110230"/>
                </a:lnTo>
                <a:lnTo>
                  <a:pt x="1121156" y="3077210"/>
                </a:lnTo>
                <a:lnTo>
                  <a:pt x="1109217" y="3028315"/>
                </a:lnTo>
                <a:lnTo>
                  <a:pt x="1104899" y="2968752"/>
                </a:lnTo>
                <a:lnTo>
                  <a:pt x="1104899" y="153543"/>
                </a:lnTo>
                <a:lnTo>
                  <a:pt x="1109217" y="93980"/>
                </a:lnTo>
                <a:lnTo>
                  <a:pt x="1121156" y="45085"/>
                </a:lnTo>
                <a:lnTo>
                  <a:pt x="1138809" y="12064"/>
                </a:lnTo>
                <a:lnTo>
                  <a:pt x="1160398" y="0"/>
                </a:lnTo>
                <a:lnTo>
                  <a:pt x="2139061" y="0"/>
                </a:lnTo>
                <a:lnTo>
                  <a:pt x="2160650" y="12064"/>
                </a:lnTo>
                <a:lnTo>
                  <a:pt x="2178304" y="45085"/>
                </a:lnTo>
                <a:lnTo>
                  <a:pt x="2190241" y="93980"/>
                </a:lnTo>
                <a:lnTo>
                  <a:pt x="2194560" y="153543"/>
                </a:lnTo>
                <a:lnTo>
                  <a:pt x="2194560" y="2968752"/>
                </a:lnTo>
                <a:lnTo>
                  <a:pt x="2190241" y="3028315"/>
                </a:lnTo>
                <a:lnTo>
                  <a:pt x="2178304" y="3077210"/>
                </a:lnTo>
                <a:lnTo>
                  <a:pt x="2160650" y="3110230"/>
                </a:lnTo>
                <a:lnTo>
                  <a:pt x="2139061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2335" y="1953768"/>
            <a:ext cx="2490470" cy="3122295"/>
          </a:xfrm>
          <a:custGeom>
            <a:avLst/>
            <a:gdLst/>
            <a:ahLst/>
            <a:cxnLst/>
            <a:rect l="l" t="t" r="r" b="b"/>
            <a:pathLst>
              <a:path w="2490470" h="3122295">
                <a:moveTo>
                  <a:pt x="2408047" y="3122295"/>
                </a:moveTo>
                <a:lnTo>
                  <a:pt x="81915" y="3122295"/>
                </a:lnTo>
                <a:lnTo>
                  <a:pt x="50038" y="3103499"/>
                </a:lnTo>
                <a:lnTo>
                  <a:pt x="24003" y="3052445"/>
                </a:lnTo>
                <a:lnTo>
                  <a:pt x="6477" y="2976880"/>
                </a:lnTo>
                <a:lnTo>
                  <a:pt x="0" y="2884551"/>
                </a:lnTo>
                <a:lnTo>
                  <a:pt x="0" y="237744"/>
                </a:lnTo>
                <a:lnTo>
                  <a:pt x="6477" y="145414"/>
                </a:lnTo>
                <a:lnTo>
                  <a:pt x="24003" y="69850"/>
                </a:lnTo>
                <a:lnTo>
                  <a:pt x="50038" y="18796"/>
                </a:lnTo>
                <a:lnTo>
                  <a:pt x="81915" y="0"/>
                </a:lnTo>
                <a:lnTo>
                  <a:pt x="2408047" y="0"/>
                </a:lnTo>
                <a:lnTo>
                  <a:pt x="2439797" y="18796"/>
                </a:lnTo>
                <a:lnTo>
                  <a:pt x="2465832" y="69850"/>
                </a:lnTo>
                <a:lnTo>
                  <a:pt x="2483485" y="145414"/>
                </a:lnTo>
                <a:lnTo>
                  <a:pt x="2489962" y="237744"/>
                </a:lnTo>
                <a:lnTo>
                  <a:pt x="2489962" y="2884551"/>
                </a:lnTo>
                <a:lnTo>
                  <a:pt x="2483485" y="2976880"/>
                </a:lnTo>
                <a:lnTo>
                  <a:pt x="2465832" y="3052445"/>
                </a:lnTo>
                <a:lnTo>
                  <a:pt x="2439797" y="3103499"/>
                </a:lnTo>
                <a:lnTo>
                  <a:pt x="2408047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9500" y="1953768"/>
            <a:ext cx="2105025" cy="3122295"/>
          </a:xfrm>
          <a:custGeom>
            <a:avLst/>
            <a:gdLst/>
            <a:ahLst/>
            <a:cxnLst/>
            <a:rect l="l" t="t" r="r" b="b"/>
            <a:pathLst>
              <a:path w="2105025" h="3122295">
                <a:moveTo>
                  <a:pt x="2027809" y="3122295"/>
                </a:moveTo>
                <a:lnTo>
                  <a:pt x="76708" y="3122295"/>
                </a:lnTo>
                <a:lnTo>
                  <a:pt x="46989" y="3105404"/>
                </a:lnTo>
                <a:lnTo>
                  <a:pt x="22605" y="3059303"/>
                </a:lnTo>
                <a:lnTo>
                  <a:pt x="6096" y="2991231"/>
                </a:lnTo>
                <a:lnTo>
                  <a:pt x="0" y="2907919"/>
                </a:lnTo>
                <a:lnTo>
                  <a:pt x="0" y="214375"/>
                </a:lnTo>
                <a:lnTo>
                  <a:pt x="6096" y="131190"/>
                </a:lnTo>
                <a:lnTo>
                  <a:pt x="22605" y="62991"/>
                </a:lnTo>
                <a:lnTo>
                  <a:pt x="46989" y="16890"/>
                </a:lnTo>
                <a:lnTo>
                  <a:pt x="76708" y="0"/>
                </a:lnTo>
                <a:lnTo>
                  <a:pt x="2027809" y="0"/>
                </a:lnTo>
                <a:lnTo>
                  <a:pt x="2057653" y="16890"/>
                </a:lnTo>
                <a:lnTo>
                  <a:pt x="2082038" y="62991"/>
                </a:lnTo>
                <a:lnTo>
                  <a:pt x="2098548" y="131190"/>
                </a:lnTo>
                <a:lnTo>
                  <a:pt x="2104644" y="214375"/>
                </a:lnTo>
                <a:lnTo>
                  <a:pt x="2104644" y="2907919"/>
                </a:lnTo>
                <a:lnTo>
                  <a:pt x="2098548" y="2991231"/>
                </a:lnTo>
                <a:lnTo>
                  <a:pt x="2082038" y="3059303"/>
                </a:lnTo>
                <a:lnTo>
                  <a:pt x="2057653" y="3105404"/>
                </a:lnTo>
                <a:lnTo>
                  <a:pt x="2027809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9915" y="1319784"/>
            <a:ext cx="2514600" cy="400685"/>
            <a:chOff x="89915" y="1319784"/>
            <a:chExt cx="2514600" cy="400685"/>
          </a:xfrm>
        </p:grpSpPr>
        <p:sp>
          <p:nvSpPr>
            <p:cNvPr id="10" name="object 10"/>
            <p:cNvSpPr/>
            <p:nvPr/>
          </p:nvSpPr>
          <p:spPr>
            <a:xfrm>
              <a:off x="89915" y="131978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6"/>
                  </a:lnTo>
                  <a:lnTo>
                    <a:pt x="387388" y="371729"/>
                  </a:lnTo>
                  <a:lnTo>
                    <a:pt x="735647" y="37211"/>
                  </a:lnTo>
                  <a:lnTo>
                    <a:pt x="741921" y="25527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684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69" y="0"/>
                  </a:moveTo>
                  <a:lnTo>
                    <a:pt x="408419" y="0"/>
                  </a:lnTo>
                  <a:lnTo>
                    <a:pt x="389267" y="1905"/>
                  </a:lnTo>
                  <a:lnTo>
                    <a:pt x="339331" y="28448"/>
                  </a:lnTo>
                  <a:lnTo>
                    <a:pt x="6705" y="359918"/>
                  </a:lnTo>
                  <a:lnTo>
                    <a:pt x="0" y="372618"/>
                  </a:lnTo>
                  <a:lnTo>
                    <a:pt x="1523" y="385825"/>
                  </a:lnTo>
                  <a:lnTo>
                    <a:pt x="9855" y="396367"/>
                  </a:lnTo>
                  <a:lnTo>
                    <a:pt x="23609" y="400558"/>
                  </a:lnTo>
                  <a:lnTo>
                    <a:pt x="80759" y="400558"/>
                  </a:lnTo>
                  <a:lnTo>
                    <a:pt x="134950" y="384175"/>
                  </a:lnTo>
                  <a:lnTo>
                    <a:pt x="482460" y="40640"/>
                  </a:lnTo>
                  <a:lnTo>
                    <a:pt x="489178" y="27940"/>
                  </a:lnTo>
                  <a:lnTo>
                    <a:pt x="487654" y="14732"/>
                  </a:lnTo>
                  <a:lnTo>
                    <a:pt x="479323" y="4191"/>
                  </a:lnTo>
                  <a:lnTo>
                    <a:pt x="465569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1748" y="131978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3" y="400558"/>
                  </a:lnTo>
                  <a:lnTo>
                    <a:pt x="979297" y="397256"/>
                  </a:lnTo>
                  <a:lnTo>
                    <a:pt x="1042543" y="371729"/>
                  </a:lnTo>
                  <a:lnTo>
                    <a:pt x="1390904" y="37211"/>
                  </a:lnTo>
                  <a:lnTo>
                    <a:pt x="1397254" y="25527"/>
                  </a:lnTo>
                  <a:lnTo>
                    <a:pt x="1395730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6836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5374" y="1461008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39567" y="1319784"/>
            <a:ext cx="925194" cy="400685"/>
            <a:chOff x="2639567" y="1319784"/>
            <a:chExt cx="925194" cy="400685"/>
          </a:xfrm>
        </p:grpSpPr>
        <p:sp>
          <p:nvSpPr>
            <p:cNvPr id="16" name="object 16"/>
            <p:cNvSpPr/>
            <p:nvPr/>
          </p:nvSpPr>
          <p:spPr>
            <a:xfrm>
              <a:off x="2639567" y="1319784"/>
              <a:ext cx="748030" cy="400685"/>
            </a:xfrm>
            <a:custGeom>
              <a:avLst/>
              <a:gdLst/>
              <a:ahLst/>
              <a:cxnLst/>
              <a:rect l="l" t="t" r="r" b="b"/>
              <a:pathLst>
                <a:path w="748029" h="400685">
                  <a:moveTo>
                    <a:pt x="72580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5782" y="400558"/>
                  </a:lnTo>
                  <a:lnTo>
                    <a:pt x="330326" y="397256"/>
                  </a:lnTo>
                  <a:lnTo>
                    <a:pt x="393445" y="371729"/>
                  </a:lnTo>
                  <a:lnTo>
                    <a:pt x="741553" y="37211"/>
                  </a:lnTo>
                  <a:lnTo>
                    <a:pt x="747776" y="25527"/>
                  </a:lnTo>
                  <a:lnTo>
                    <a:pt x="746379" y="13462"/>
                  </a:lnTo>
                  <a:lnTo>
                    <a:pt x="738632" y="3937"/>
                  </a:lnTo>
                  <a:lnTo>
                    <a:pt x="72580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431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255" y="1905"/>
                  </a:lnTo>
                  <a:lnTo>
                    <a:pt x="339217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6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2" y="40640"/>
                  </a:lnTo>
                  <a:lnTo>
                    <a:pt x="489204" y="27940"/>
                  </a:lnTo>
                  <a:lnTo>
                    <a:pt x="487680" y="14732"/>
                  </a:lnTo>
                  <a:lnTo>
                    <a:pt x="479297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81985" y="1386722"/>
            <a:ext cx="416559" cy="2077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10" dirty="0">
                <a:latin typeface="Arial"/>
                <a:cs typeface="Arial"/>
              </a:rPr>
              <a:t>MEIO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10" dirty="0">
                <a:latin typeface="Arial"/>
                <a:cs typeface="Arial"/>
              </a:rPr>
              <a:t>UTILIZADO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57671" y="1319784"/>
            <a:ext cx="1069975" cy="400685"/>
            <a:chOff x="5757671" y="1319784"/>
            <a:chExt cx="1069975" cy="400685"/>
          </a:xfrm>
        </p:grpSpPr>
        <p:sp>
          <p:nvSpPr>
            <p:cNvPr id="20" name="object 20"/>
            <p:cNvSpPr/>
            <p:nvPr/>
          </p:nvSpPr>
          <p:spPr>
            <a:xfrm>
              <a:off x="5757671" y="1319784"/>
              <a:ext cx="894715" cy="400685"/>
            </a:xfrm>
            <a:custGeom>
              <a:avLst/>
              <a:gdLst/>
              <a:ahLst/>
              <a:cxnLst/>
              <a:rect l="l" t="t" r="r" b="b"/>
              <a:pathLst>
                <a:path w="894715" h="400685">
                  <a:moveTo>
                    <a:pt x="87236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1705" y="400558"/>
                  </a:lnTo>
                  <a:lnTo>
                    <a:pt x="476250" y="397256"/>
                  </a:lnTo>
                  <a:lnTo>
                    <a:pt x="539623" y="371729"/>
                  </a:lnTo>
                  <a:lnTo>
                    <a:pt x="888110" y="37211"/>
                  </a:lnTo>
                  <a:lnTo>
                    <a:pt x="894460" y="25527"/>
                  </a:lnTo>
                  <a:lnTo>
                    <a:pt x="892936" y="13462"/>
                  </a:lnTo>
                  <a:lnTo>
                    <a:pt x="885189" y="3937"/>
                  </a:lnTo>
                  <a:lnTo>
                    <a:pt x="87236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39839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9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40"/>
                  </a:lnTo>
                  <a:lnTo>
                    <a:pt x="487426" y="27940"/>
                  </a:lnTo>
                  <a:lnTo>
                    <a:pt x="485902" y="14732"/>
                  </a:lnTo>
                  <a:lnTo>
                    <a:pt x="477519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86754" y="1387272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51904" y="1319784"/>
            <a:ext cx="1108075" cy="400685"/>
            <a:chOff x="6851904" y="1319784"/>
            <a:chExt cx="1108075" cy="400685"/>
          </a:xfrm>
        </p:grpSpPr>
        <p:sp>
          <p:nvSpPr>
            <p:cNvPr id="24" name="object 24"/>
            <p:cNvSpPr/>
            <p:nvPr/>
          </p:nvSpPr>
          <p:spPr>
            <a:xfrm>
              <a:off x="6851904" y="131978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536" y="400558"/>
                  </a:lnTo>
                  <a:lnTo>
                    <a:pt x="513079" y="397256"/>
                  </a:lnTo>
                  <a:lnTo>
                    <a:pt x="576326" y="371729"/>
                  </a:lnTo>
                  <a:lnTo>
                    <a:pt x="924687" y="37211"/>
                  </a:lnTo>
                  <a:lnTo>
                    <a:pt x="930910" y="25527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0648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217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896227" y="1387272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6291" y="1388795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92067" y="1319784"/>
            <a:ext cx="2132330" cy="400685"/>
            <a:chOff x="3592067" y="1319784"/>
            <a:chExt cx="2132330" cy="400685"/>
          </a:xfrm>
        </p:grpSpPr>
        <p:sp>
          <p:nvSpPr>
            <p:cNvPr id="29" name="object 29"/>
            <p:cNvSpPr/>
            <p:nvPr/>
          </p:nvSpPr>
          <p:spPr>
            <a:xfrm>
              <a:off x="3592067" y="1319784"/>
              <a:ext cx="1957070" cy="400685"/>
            </a:xfrm>
            <a:custGeom>
              <a:avLst/>
              <a:gdLst/>
              <a:ahLst/>
              <a:cxnLst/>
              <a:rect l="l" t="t" r="r" b="b"/>
              <a:pathLst>
                <a:path w="1957070" h="400685">
                  <a:moveTo>
                    <a:pt x="1934591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3807" y="400558"/>
                  </a:lnTo>
                  <a:lnTo>
                    <a:pt x="1538351" y="397256"/>
                  </a:lnTo>
                  <a:lnTo>
                    <a:pt x="1601724" y="371729"/>
                  </a:lnTo>
                  <a:lnTo>
                    <a:pt x="1950339" y="37211"/>
                  </a:lnTo>
                  <a:lnTo>
                    <a:pt x="1956689" y="25527"/>
                  </a:lnTo>
                  <a:lnTo>
                    <a:pt x="1955165" y="13462"/>
                  </a:lnTo>
                  <a:lnTo>
                    <a:pt x="1947418" y="3937"/>
                  </a:lnTo>
                  <a:lnTo>
                    <a:pt x="193459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36463" y="131978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5"/>
                  </a:lnTo>
                  <a:lnTo>
                    <a:pt x="338074" y="28448"/>
                  </a:lnTo>
                  <a:lnTo>
                    <a:pt x="6731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778" y="396367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40"/>
                  </a:lnTo>
                  <a:lnTo>
                    <a:pt x="487425" y="27940"/>
                  </a:lnTo>
                  <a:lnTo>
                    <a:pt x="485901" y="14732"/>
                  </a:lnTo>
                  <a:lnTo>
                    <a:pt x="477520" y="4191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37026" y="145249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988807" y="1319784"/>
            <a:ext cx="2551430" cy="400685"/>
            <a:chOff x="7988807" y="1319784"/>
            <a:chExt cx="2551430" cy="400685"/>
          </a:xfrm>
        </p:grpSpPr>
        <p:sp>
          <p:nvSpPr>
            <p:cNvPr id="33" name="object 33"/>
            <p:cNvSpPr/>
            <p:nvPr/>
          </p:nvSpPr>
          <p:spPr>
            <a:xfrm>
              <a:off x="7988807" y="1319784"/>
              <a:ext cx="2374265" cy="400685"/>
            </a:xfrm>
            <a:custGeom>
              <a:avLst/>
              <a:gdLst/>
              <a:ahLst/>
              <a:cxnLst/>
              <a:rect l="l" t="t" r="r" b="b"/>
              <a:pathLst>
                <a:path w="2374265" h="400685">
                  <a:moveTo>
                    <a:pt x="235178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1637" y="400558"/>
                  </a:lnTo>
                  <a:lnTo>
                    <a:pt x="1956181" y="397256"/>
                  </a:lnTo>
                  <a:lnTo>
                    <a:pt x="2019427" y="371729"/>
                  </a:lnTo>
                  <a:lnTo>
                    <a:pt x="2367661" y="37211"/>
                  </a:lnTo>
                  <a:lnTo>
                    <a:pt x="2373884" y="25527"/>
                  </a:lnTo>
                  <a:lnTo>
                    <a:pt x="2372487" y="13462"/>
                  </a:lnTo>
                  <a:lnTo>
                    <a:pt x="2364613" y="3937"/>
                  </a:lnTo>
                  <a:lnTo>
                    <a:pt x="2351786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050779" y="131978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4" h="400685">
                  <a:moveTo>
                    <a:pt x="465581" y="0"/>
                  </a:moveTo>
                  <a:lnTo>
                    <a:pt x="408431" y="0"/>
                  </a:lnTo>
                  <a:lnTo>
                    <a:pt x="389254" y="1905"/>
                  </a:lnTo>
                  <a:lnTo>
                    <a:pt x="339344" y="28448"/>
                  </a:lnTo>
                  <a:lnTo>
                    <a:pt x="6730" y="359918"/>
                  </a:lnTo>
                  <a:lnTo>
                    <a:pt x="0" y="372618"/>
                  </a:lnTo>
                  <a:lnTo>
                    <a:pt x="1524" y="385825"/>
                  </a:lnTo>
                  <a:lnTo>
                    <a:pt x="9905" y="396367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40"/>
                  </a:lnTo>
                  <a:lnTo>
                    <a:pt x="489203" y="27940"/>
                  </a:lnTo>
                  <a:lnTo>
                    <a:pt x="487679" y="14732"/>
                  </a:lnTo>
                  <a:lnTo>
                    <a:pt x="479298" y="4191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47735" y="1475994"/>
            <a:ext cx="28130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PRAZO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85128" y="3224911"/>
            <a:ext cx="68008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NS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EL</a:t>
            </a:r>
            <a:r>
              <a:rPr sz="500" b="1" spc="-1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b="1" spc="-2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TEL</a:t>
            </a:r>
            <a:r>
              <a:rPr sz="500" b="1" spc="-3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09869" y="3379444"/>
            <a:ext cx="1031875" cy="27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15999"/>
              </a:lnSpc>
              <a:spcBef>
                <a:spcPts val="100"/>
              </a:spcBef>
            </a:pP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  <a:hlinkClick r:id="rId2"/>
              </a:rPr>
              <a:t>conselhotutelar@brumadinho.mg.gov.br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ov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rn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V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ala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a</a:t>
            </a:r>
            <a:r>
              <a:rPr sz="500" spc="15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,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20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8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–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ro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-</a:t>
            </a:r>
            <a:r>
              <a:rPr sz="500" spc="-4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B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r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i</a:t>
            </a:r>
            <a:r>
              <a:rPr sz="500" spc="1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spc="3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spc="-30" dirty="0">
                <a:solidFill>
                  <a:srgbClr val="1D1D1B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37903" y="3719961"/>
            <a:ext cx="1003872" cy="316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600" b="1" spc="-5" dirty="0" err="1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Telefon</a:t>
            </a:r>
            <a:r>
              <a:rPr lang="pt-BR" sz="600" b="1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</a:t>
            </a:r>
            <a:r>
              <a:rPr sz="600" b="1" spc="-5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 </a:t>
            </a:r>
            <a:r>
              <a:rPr sz="6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endParaRPr lang="pt-BR" sz="600" b="1" dirty="0">
              <a:solidFill>
                <a:srgbClr val="1D1D1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6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(31)</a:t>
            </a:r>
            <a:r>
              <a:rPr sz="600" b="1" spc="-20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99794-5779</a:t>
            </a:r>
            <a:endParaRPr lang="pt-BR" sz="600" b="1" dirty="0">
              <a:solidFill>
                <a:srgbClr val="1D1D1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lang="pt-BR" sz="600" b="1" dirty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(31) </a:t>
            </a:r>
            <a:r>
              <a:rPr lang="pt-BR" sz="600" b="1" dirty="0">
                <a:latin typeface="Verdana" panose="020B0604030504040204" pitchFamily="34" charset="0"/>
                <a:ea typeface="Verdana" panose="020B0604030504040204" pitchFamily="34" charset="0"/>
              </a:rPr>
              <a:t>3987-0289</a:t>
            </a:r>
            <a:endParaRPr sz="6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0379" y="697987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12719" y="717550"/>
            <a:ext cx="619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SERVIÇOS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BENEFÍCIOS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SÓCIOASSISTENCIAIS: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00441" y="3413886"/>
            <a:ext cx="23323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Times New Roman"/>
                <a:cs typeface="Times New Roman"/>
              </a:rPr>
              <a:t>Não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há</a:t>
            </a:r>
            <a:r>
              <a:rPr sz="500" dirty="0">
                <a:latin typeface="Times New Roman"/>
                <a:cs typeface="Times New Roman"/>
              </a:rPr>
              <a:t> prazo,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intervenções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ocorrem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enquanto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perdurar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situação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violação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 </a:t>
            </a:r>
            <a:r>
              <a:rPr sz="500" spc="-5" dirty="0">
                <a:latin typeface="Times New Roman"/>
                <a:cs typeface="Times New Roman"/>
              </a:rPr>
              <a:t>direitos</a:t>
            </a: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latin typeface="Times New Roman"/>
                <a:cs typeface="Times New Roman"/>
              </a:rPr>
              <a:t>das</a:t>
            </a:r>
            <a:r>
              <a:rPr sz="500" spc="-10" dirty="0">
                <a:latin typeface="Times New Roman"/>
                <a:cs typeface="Times New Roman"/>
              </a:rPr>
              <a:t> c</a:t>
            </a:r>
            <a:r>
              <a:rPr sz="500" spc="10" dirty="0">
                <a:latin typeface="Times New Roman"/>
                <a:cs typeface="Times New Roman"/>
              </a:rPr>
              <a:t>r</a:t>
            </a:r>
            <a:r>
              <a:rPr sz="500" dirty="0">
                <a:latin typeface="Times New Roman"/>
                <a:cs typeface="Times New Roman"/>
              </a:rPr>
              <a:t>ia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spc="-10" dirty="0">
                <a:latin typeface="Times New Roman"/>
                <a:cs typeface="Times New Roman"/>
              </a:rPr>
              <a:t>ç</a:t>
            </a:r>
            <a:r>
              <a:rPr sz="500" dirty="0">
                <a:latin typeface="Times New Roman"/>
                <a:cs typeface="Times New Roman"/>
              </a:rPr>
              <a:t>as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ad</a:t>
            </a:r>
            <a:r>
              <a:rPr sz="500" spc="-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esce</a:t>
            </a:r>
            <a:r>
              <a:rPr sz="500" spc="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t</a:t>
            </a:r>
            <a:r>
              <a:rPr sz="500" spc="-10" dirty="0">
                <a:latin typeface="Times New Roman"/>
                <a:cs typeface="Times New Roman"/>
              </a:rPr>
              <a:t>e</a:t>
            </a:r>
            <a:r>
              <a:rPr sz="500" dirty="0">
                <a:latin typeface="Times New Roman"/>
                <a:cs typeface="Times New Roman"/>
              </a:rPr>
              <a:t>s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ss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ti</a:t>
            </a:r>
            <a:r>
              <a:rPr sz="500" spc="-15" dirty="0">
                <a:latin typeface="Times New Roman"/>
                <a:cs typeface="Times New Roman"/>
              </a:rPr>
              <a:t>do</a:t>
            </a:r>
            <a:r>
              <a:rPr sz="500" spc="-10" dirty="0">
                <a:latin typeface="Times New Roman"/>
                <a:cs typeface="Times New Roman"/>
              </a:rPr>
              <a:t>s</a:t>
            </a:r>
            <a:r>
              <a:rPr sz="500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3631" y="1953768"/>
            <a:ext cx="886460" cy="3122295"/>
          </a:xfrm>
          <a:custGeom>
            <a:avLst/>
            <a:gdLst/>
            <a:ahLst/>
            <a:cxnLst/>
            <a:rect l="l" t="t" r="r" b="b"/>
            <a:pathLst>
              <a:path w="886460" h="3122295">
                <a:moveTo>
                  <a:pt x="837526" y="3122295"/>
                </a:moveTo>
                <a:lnTo>
                  <a:pt x="48844" y="3122295"/>
                </a:lnTo>
                <a:lnTo>
                  <a:pt x="29883" y="3111119"/>
                </a:lnTo>
                <a:lnTo>
                  <a:pt x="14348" y="3080639"/>
                </a:lnTo>
                <a:lnTo>
                  <a:pt x="3853" y="3035554"/>
                </a:lnTo>
                <a:lnTo>
                  <a:pt x="0" y="2980436"/>
                </a:lnTo>
                <a:lnTo>
                  <a:pt x="0" y="141859"/>
                </a:lnTo>
                <a:lnTo>
                  <a:pt x="3853" y="86740"/>
                </a:lnTo>
                <a:lnTo>
                  <a:pt x="14348" y="41656"/>
                </a:lnTo>
                <a:lnTo>
                  <a:pt x="29883" y="11175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11175"/>
                </a:lnTo>
                <a:lnTo>
                  <a:pt x="872020" y="41656"/>
                </a:lnTo>
                <a:lnTo>
                  <a:pt x="882510" y="86740"/>
                </a:lnTo>
                <a:lnTo>
                  <a:pt x="886371" y="141859"/>
                </a:lnTo>
                <a:lnTo>
                  <a:pt x="886371" y="2980436"/>
                </a:lnTo>
                <a:lnTo>
                  <a:pt x="882510" y="3035554"/>
                </a:lnTo>
                <a:lnTo>
                  <a:pt x="872020" y="3080639"/>
                </a:lnTo>
                <a:lnTo>
                  <a:pt x="856488" y="3111119"/>
                </a:lnTo>
                <a:lnTo>
                  <a:pt x="837526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4608" y="1953768"/>
            <a:ext cx="1551305" cy="3122295"/>
          </a:xfrm>
          <a:custGeom>
            <a:avLst/>
            <a:gdLst/>
            <a:ahLst/>
            <a:cxnLst/>
            <a:rect l="l" t="t" r="r" b="b"/>
            <a:pathLst>
              <a:path w="1551305" h="3122295">
                <a:moveTo>
                  <a:pt x="1494790" y="3122295"/>
                </a:moveTo>
                <a:lnTo>
                  <a:pt x="56578" y="3122295"/>
                </a:lnTo>
                <a:lnTo>
                  <a:pt x="34620" y="3105404"/>
                </a:lnTo>
                <a:lnTo>
                  <a:pt x="16624" y="3059303"/>
                </a:lnTo>
                <a:lnTo>
                  <a:pt x="4470" y="2991231"/>
                </a:lnTo>
                <a:lnTo>
                  <a:pt x="0" y="2907919"/>
                </a:lnTo>
                <a:lnTo>
                  <a:pt x="0" y="214375"/>
                </a:lnTo>
                <a:lnTo>
                  <a:pt x="4470" y="131190"/>
                </a:lnTo>
                <a:lnTo>
                  <a:pt x="16624" y="62991"/>
                </a:lnTo>
                <a:lnTo>
                  <a:pt x="34620" y="16890"/>
                </a:lnTo>
                <a:lnTo>
                  <a:pt x="56578" y="0"/>
                </a:lnTo>
                <a:lnTo>
                  <a:pt x="1494790" y="0"/>
                </a:lnTo>
                <a:lnTo>
                  <a:pt x="1516761" y="16890"/>
                </a:lnTo>
                <a:lnTo>
                  <a:pt x="1534794" y="62991"/>
                </a:lnTo>
                <a:lnTo>
                  <a:pt x="1546860" y="131190"/>
                </a:lnTo>
                <a:lnTo>
                  <a:pt x="1551305" y="214375"/>
                </a:lnTo>
                <a:lnTo>
                  <a:pt x="1551305" y="2907919"/>
                </a:lnTo>
                <a:lnTo>
                  <a:pt x="1546860" y="2991231"/>
                </a:lnTo>
                <a:lnTo>
                  <a:pt x="1534794" y="3059303"/>
                </a:lnTo>
                <a:lnTo>
                  <a:pt x="1516761" y="3105404"/>
                </a:lnTo>
                <a:lnTo>
                  <a:pt x="1494790" y="31222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98195" y="3412998"/>
            <a:ext cx="4946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C</a:t>
            </a:r>
            <a:r>
              <a:rPr sz="500" b="1" spc="-15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ns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el</a:t>
            </a:r>
            <a:r>
              <a:rPr sz="500" b="1" spc="-5" dirty="0">
                <a:solidFill>
                  <a:srgbClr val="1D1D1B"/>
                </a:solidFill>
                <a:latin typeface="Times New Roman"/>
                <a:cs typeface="Times New Roman"/>
              </a:rPr>
              <a:t>h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o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T</a:t>
            </a:r>
            <a:r>
              <a:rPr sz="500" b="1" spc="-20" dirty="0">
                <a:solidFill>
                  <a:srgbClr val="1D1D1B"/>
                </a:solidFill>
                <a:latin typeface="Times New Roman"/>
                <a:cs typeface="Times New Roman"/>
              </a:rPr>
              <a:t>u</a:t>
            </a:r>
            <a:r>
              <a:rPr sz="500" b="1" dirty="0">
                <a:solidFill>
                  <a:srgbClr val="1D1D1B"/>
                </a:solidFill>
                <a:latin typeface="Times New Roman"/>
                <a:cs typeface="Times New Roman"/>
              </a:rPr>
              <a:t>telar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84618" y="3436747"/>
            <a:ext cx="888365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77825" marR="5080" indent="-36576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gu</a:t>
            </a:r>
            <a:r>
              <a:rPr sz="500" spc="20" dirty="0">
                <a:solidFill>
                  <a:srgbClr val="1D1D1B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</a:t>
            </a:r>
            <a:r>
              <a:rPr sz="500" spc="-6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</a:t>
            </a:r>
            <a:r>
              <a:rPr sz="5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Times New Roman"/>
                <a:cs typeface="Times New Roman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xta</a:t>
            </a:r>
            <a:r>
              <a:rPr sz="500" spc="-4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das</a:t>
            </a:r>
            <a:r>
              <a:rPr sz="500" spc="-3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08</a:t>
            </a:r>
            <a:r>
              <a:rPr sz="500" spc="-10" dirty="0">
                <a:solidFill>
                  <a:srgbClr val="1D1D1B"/>
                </a:solidFill>
                <a:latin typeface="Times New Roman"/>
                <a:cs typeface="Times New Roman"/>
              </a:rPr>
              <a:t>:</a:t>
            </a:r>
            <a:r>
              <a:rPr sz="500" spc="-15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0</a:t>
            </a:r>
            <a:r>
              <a:rPr sz="500" spc="5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às</a:t>
            </a:r>
            <a:r>
              <a:rPr sz="500" spc="-7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1D1D1B"/>
                </a:solidFill>
                <a:latin typeface="Times New Roman"/>
                <a:cs typeface="Times New Roman"/>
              </a:rPr>
              <a:t>17:0</a:t>
            </a:r>
            <a:r>
              <a:rPr sz="500" dirty="0">
                <a:solidFill>
                  <a:srgbClr val="1D1D1B"/>
                </a:solidFill>
                <a:latin typeface="Times New Roman"/>
                <a:cs typeface="Times New Roman"/>
              </a:rPr>
              <a:t>0  </a:t>
            </a:r>
            <a:r>
              <a:rPr sz="500" spc="-20" dirty="0">
                <a:solidFill>
                  <a:srgbClr val="1D1D1B"/>
                </a:solidFill>
                <a:latin typeface="Times New Roman"/>
                <a:cs typeface="Times New Roman"/>
              </a:rPr>
              <a:t>horas.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50" name="object 3">
            <a:extLst>
              <a:ext uri="{FF2B5EF4-FFF2-40B4-BE49-F238E27FC236}">
                <a16:creationId xmlns:a16="http://schemas.microsoft.com/office/drawing/2014/main" id="{5EED93AE-16EF-93D3-7404-C7CF1C025DA9}"/>
              </a:ext>
            </a:extLst>
          </p:cNvPr>
          <p:cNvGrpSpPr/>
          <p:nvPr/>
        </p:nvGrpSpPr>
        <p:grpSpPr>
          <a:xfrm>
            <a:off x="0" y="25654"/>
            <a:ext cx="2422019" cy="1038403"/>
            <a:chOff x="48767" y="0"/>
            <a:chExt cx="5413375" cy="1833245"/>
          </a:xfrm>
        </p:grpSpPr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8DF1C9F0-02B9-68AD-D455-5A636435668E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C2CC70D9-586F-D822-E568-956C0260C661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68">
            <a:extLst>
              <a:ext uri="{FF2B5EF4-FFF2-40B4-BE49-F238E27FC236}">
                <a16:creationId xmlns:a16="http://schemas.microsoft.com/office/drawing/2014/main" id="{8B32910D-5A9A-1E21-636D-5D0032869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1242" y="136888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2233459"/>
            <a:ext cx="6767830" cy="134607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52000"/>
              </a:lnSpc>
              <a:spcBef>
                <a:spcPts val="50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6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9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5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Desenvolvimento</a:t>
            </a:r>
            <a:r>
              <a:rPr sz="2000" b="1" u="sng" spc="-114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Social </a:t>
            </a:r>
            <a:r>
              <a:rPr sz="2000" b="1" u="sng" spc="-67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Rua Aristides </a:t>
            </a:r>
            <a:r>
              <a:rPr sz="2000" b="1" spc="-20" dirty="0">
                <a:latin typeface="Verdana"/>
                <a:cs typeface="Verdana"/>
              </a:rPr>
              <a:t>Passos, </a:t>
            </a:r>
            <a:r>
              <a:rPr sz="2000" b="1" spc="-10" dirty="0">
                <a:latin typeface="Verdana"/>
                <a:cs typeface="Verdana"/>
              </a:rPr>
              <a:t>168 </a:t>
            </a:r>
            <a:r>
              <a:rPr sz="2000" b="1" dirty="0">
                <a:latin typeface="Verdana"/>
                <a:cs typeface="Verdana"/>
              </a:rPr>
              <a:t>– </a:t>
            </a:r>
            <a:r>
              <a:rPr sz="2000" b="1" spc="-10" dirty="0">
                <a:latin typeface="Verdana"/>
                <a:cs typeface="Verdana"/>
              </a:rPr>
              <a:t>Estela </a:t>
            </a:r>
            <a:r>
              <a:rPr sz="2000" b="1" spc="-20" dirty="0">
                <a:latin typeface="Verdana"/>
                <a:cs typeface="Verdana"/>
              </a:rPr>
              <a:t>Passos, 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Brumadinho/MG</a:t>
            </a:r>
            <a:r>
              <a:rPr sz="2000" b="1" spc="-1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CEP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35.460-000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500" y="3671968"/>
            <a:ext cx="7088886" cy="873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 marR="5080" indent="-916305">
              <a:lnSpc>
                <a:spcPct val="150000"/>
              </a:lnSpc>
              <a:spcBef>
                <a:spcPts val="100"/>
              </a:spcBef>
            </a:pPr>
            <a:r>
              <a:rPr sz="2000" b="1" spc="-45" dirty="0">
                <a:latin typeface="Verdana"/>
                <a:cs typeface="Verdana"/>
              </a:rPr>
              <a:t>E</a:t>
            </a:r>
            <a:r>
              <a:rPr sz="2000" b="1" spc="-50" dirty="0">
                <a:latin typeface="Verdana"/>
                <a:cs typeface="Verdana"/>
              </a:rPr>
              <a:t>-</a:t>
            </a:r>
            <a:r>
              <a:rPr sz="2000" b="1" spc="-55" dirty="0">
                <a:latin typeface="Verdana"/>
                <a:cs typeface="Verdana"/>
              </a:rPr>
              <a:t>ma</a:t>
            </a:r>
            <a:r>
              <a:rPr sz="2000" b="1" spc="-60" dirty="0">
                <a:latin typeface="Verdana"/>
                <a:cs typeface="Verdana"/>
              </a:rPr>
              <a:t>il</a:t>
            </a:r>
            <a:r>
              <a:rPr sz="2000" b="1" dirty="0">
                <a:latin typeface="Verdana"/>
                <a:cs typeface="Verdana"/>
              </a:rPr>
              <a:t>:</a:t>
            </a:r>
            <a:r>
              <a:rPr sz="2000" b="1" spc="-95" dirty="0">
                <a:latin typeface="Verdana"/>
                <a:cs typeface="Verdana"/>
              </a:rPr>
              <a:t> 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acaosoc</a:t>
            </a:r>
            <a:r>
              <a:rPr sz="2000" b="1" u="heavy" spc="-5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000" b="1" u="heavy" spc="-5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20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</a:t>
            </a:r>
            <a:r>
              <a:rPr sz="2000" b="1" u="heavy" spc="-2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sz="20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000" b="1" u="heavy" spc="-3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0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sz="2000" b="1" u="heavy" spc="-5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000" b="1" u="heavy" spc="-3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2000" b="1" u="heavy" spc="-2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2000" b="1" u="heavy" spc="-6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0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000" b="1" u="heavy" spc="-4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0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sz="2000" b="1" u="heavy" spc="-21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sz="2000" b="1" u="heavy" spc="-25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000" b="1" u="heavy" spc="-40" dirty="0">
                <a:solidFill>
                  <a:srgbClr val="0563C1"/>
                </a:solidFill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2000" b="1" u="heavy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40" dirty="0" err="1">
                <a:latin typeface="Verdana"/>
                <a:cs typeface="Verdana"/>
              </a:rPr>
              <a:t>Telefone</a:t>
            </a:r>
            <a:r>
              <a:rPr lang="pt-BR" sz="2000" b="1" spc="-40" dirty="0">
                <a:latin typeface="Verdana"/>
                <a:cs typeface="Verdana"/>
              </a:rPr>
              <a:t>s</a:t>
            </a:r>
            <a:r>
              <a:rPr sz="2000" b="1" spc="-40" dirty="0">
                <a:latin typeface="Verdana"/>
                <a:cs typeface="Verdana"/>
              </a:rPr>
              <a:t>: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spc="-30" dirty="0">
                <a:latin typeface="Verdana"/>
                <a:cs typeface="Verdana"/>
              </a:rPr>
              <a:t>(31)</a:t>
            </a:r>
            <a:r>
              <a:rPr sz="2000" b="1" spc="-35" dirty="0">
                <a:latin typeface="Verdana"/>
                <a:cs typeface="Verdana"/>
              </a:rPr>
              <a:t> 9.7137-3052</a:t>
            </a:r>
            <a:r>
              <a:rPr lang="pt-BR" sz="2000" b="1" spc="-35" dirty="0">
                <a:latin typeface="Verdana"/>
                <a:cs typeface="Verdana"/>
              </a:rPr>
              <a:t> </a:t>
            </a:r>
            <a:r>
              <a:rPr lang="pt-BR" sz="2000" b="1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/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3987-0242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CD16655B-6C48-7657-08BE-1D14B0861555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03EB7976-4504-FCF4-7AA9-E214CF4C358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1D976E1-4476-27BF-F7F7-780AB5944112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32EFAB2A-0D2A-97A5-ACA0-384389005502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B325C96-D66D-1C25-2695-447E9A8FCB16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E7913DD4-1E88-7239-D948-575A6B688DD5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709DDFF-38E2-6232-08D5-627C53BB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3568774"/>
            <a:ext cx="9067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800" spc="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8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800" spc="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EDUCAÇÃO</a:t>
            </a:r>
            <a:endParaRPr sz="2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9B39C161-B25A-7AD9-BC92-E60F85B69D3C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0624B738-DC58-DD99-3E00-D10C4554E38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E9C1945-2EFA-661B-55CD-1C29B0729515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54AEE100-9258-D208-5FBB-D120B14C904E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2D1EA54-A26E-A6A7-1E01-578532A17E28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2FF7695-4F83-191F-41B9-D9C847CED6C0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BBEC616-1013-57EE-E204-01415B8A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592" y="2382720"/>
            <a:ext cx="64452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3980">
              <a:lnSpc>
                <a:spcPct val="107700"/>
              </a:lnSpc>
              <a:spcBef>
                <a:spcPts val="90"/>
              </a:spcBef>
            </a:pPr>
            <a:r>
              <a:rPr sz="600" b="1" spc="-5" dirty="0">
                <a:latin typeface="Calibri"/>
                <a:cs typeface="Calibri"/>
              </a:rPr>
              <a:t>Certificado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concl</a:t>
            </a:r>
            <a:r>
              <a:rPr sz="600" b="1" dirty="0">
                <a:latin typeface="Calibri"/>
                <a:cs typeface="Calibri"/>
              </a:rPr>
              <a:t>usão</a:t>
            </a:r>
            <a:r>
              <a:rPr sz="600" b="1" spc="-6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ex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  sup</a:t>
            </a:r>
            <a:r>
              <a:rPr sz="600" b="1" spc="-5" dirty="0">
                <a:latin typeface="Calibri"/>
                <a:cs typeface="Calibri"/>
              </a:rPr>
              <a:t>leti</a:t>
            </a:r>
            <a:r>
              <a:rPr sz="600" b="1" dirty="0">
                <a:latin typeface="Calibri"/>
                <a:cs typeface="Calibri"/>
              </a:rPr>
              <a:t>vos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ban</a:t>
            </a:r>
            <a:r>
              <a:rPr sz="600" b="1" spc="-5" dirty="0">
                <a:latin typeface="Calibri"/>
                <a:cs typeface="Calibri"/>
              </a:rPr>
              <a:t>ca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6003" y="2278126"/>
            <a:ext cx="89408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430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ro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a, </a:t>
            </a:r>
            <a:r>
              <a:rPr sz="600" spc="-5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São  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01339" y="688339"/>
            <a:ext cx="5207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latin typeface="Arial"/>
                <a:cs typeface="Arial"/>
              </a:rPr>
              <a:t>SECRETARIA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MUNICIPAL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EDUCAÇÃO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89730" y="2390013"/>
            <a:ext cx="201168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Emissão  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certificado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conclusão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Ensino Fundamental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Ensino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Médio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através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dirty="0">
                <a:latin typeface="Calibri"/>
                <a:cs typeface="Calibri"/>
              </a:rPr>
              <a:t> Exames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Supletivos</a:t>
            </a:r>
            <a:r>
              <a:rPr sz="600" dirty="0">
                <a:latin typeface="Calibri"/>
                <a:cs typeface="Calibri"/>
              </a:rPr>
              <a:t> /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Banca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Permanente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Avaliação.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69605" y="2493645"/>
            <a:ext cx="819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hor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oli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4968" y="1883664"/>
            <a:ext cx="2506980" cy="2735580"/>
          </a:xfrm>
          <a:custGeom>
            <a:avLst/>
            <a:gdLst/>
            <a:ahLst/>
            <a:cxnLst/>
            <a:rect l="l" t="t" r="r" b="b"/>
            <a:pathLst>
              <a:path w="2506980" h="2735579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2735579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2735579">
                <a:moveTo>
                  <a:pt x="2420620" y="2735198"/>
                </a:moveTo>
                <a:lnTo>
                  <a:pt x="1028306" y="2735198"/>
                </a:lnTo>
                <a:lnTo>
                  <a:pt x="994829" y="2730372"/>
                </a:lnTo>
                <a:lnTo>
                  <a:pt x="967397" y="2717291"/>
                </a:lnTo>
                <a:lnTo>
                  <a:pt x="948880" y="2697860"/>
                </a:lnTo>
                <a:lnTo>
                  <a:pt x="942073" y="2674112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4112"/>
                </a:lnTo>
                <a:lnTo>
                  <a:pt x="2499995" y="2697860"/>
                </a:lnTo>
                <a:lnTo>
                  <a:pt x="2481453" y="2717291"/>
                </a:lnTo>
                <a:lnTo>
                  <a:pt x="2454021" y="2730372"/>
                </a:lnTo>
                <a:lnTo>
                  <a:pt x="2420620" y="273519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6800" y="4681728"/>
            <a:ext cx="1565275" cy="1345565"/>
          </a:xfrm>
          <a:custGeom>
            <a:avLst/>
            <a:gdLst/>
            <a:ahLst/>
            <a:cxnLst/>
            <a:rect l="l" t="t" r="r" b="b"/>
            <a:pathLst>
              <a:path w="1565275" h="1345564">
                <a:moveTo>
                  <a:pt x="1478661" y="1345438"/>
                </a:moveTo>
                <a:lnTo>
                  <a:pt x="86245" y="1345438"/>
                </a:lnTo>
                <a:lnTo>
                  <a:pt x="52755" y="1340612"/>
                </a:lnTo>
                <a:lnTo>
                  <a:pt x="25336" y="1327531"/>
                </a:lnTo>
                <a:lnTo>
                  <a:pt x="6807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6807" y="37337"/>
                </a:lnTo>
                <a:lnTo>
                  <a:pt x="25336" y="17906"/>
                </a:lnTo>
                <a:lnTo>
                  <a:pt x="52755" y="4825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4825"/>
                </a:lnTo>
                <a:lnTo>
                  <a:pt x="1539494" y="17906"/>
                </a:lnTo>
                <a:lnTo>
                  <a:pt x="1558036" y="37337"/>
                </a:lnTo>
                <a:lnTo>
                  <a:pt x="1564767" y="61087"/>
                </a:lnTo>
                <a:lnTo>
                  <a:pt x="1564767" y="1284351"/>
                </a:lnTo>
                <a:lnTo>
                  <a:pt x="1558036" y="1308100"/>
                </a:lnTo>
                <a:lnTo>
                  <a:pt x="1539494" y="1327531"/>
                </a:lnTo>
                <a:lnTo>
                  <a:pt x="1512062" y="1340612"/>
                </a:lnTo>
                <a:lnTo>
                  <a:pt x="1478661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5264" y="3728973"/>
            <a:ext cx="55181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Re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liz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provas para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co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dirty="0">
                <a:latin typeface="Calibri"/>
                <a:cs typeface="Calibri"/>
              </a:rPr>
              <a:t>provação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conhecimento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63752" y="6089904"/>
            <a:ext cx="1572895" cy="1348740"/>
          </a:xfrm>
          <a:custGeom>
            <a:avLst/>
            <a:gdLst/>
            <a:ahLst/>
            <a:cxnLst/>
            <a:rect l="l" t="t" r="r" b="b"/>
            <a:pathLst>
              <a:path w="1572895" h="1348740">
                <a:moveTo>
                  <a:pt x="1485773" y="1348409"/>
                </a:moveTo>
                <a:lnTo>
                  <a:pt x="86664" y="1348409"/>
                </a:lnTo>
                <a:lnTo>
                  <a:pt x="53009" y="1343571"/>
                </a:lnTo>
                <a:lnTo>
                  <a:pt x="25463" y="1330413"/>
                </a:lnTo>
                <a:lnTo>
                  <a:pt x="6832" y="1310932"/>
                </a:lnTo>
                <a:lnTo>
                  <a:pt x="0" y="1287145"/>
                </a:lnTo>
                <a:lnTo>
                  <a:pt x="0" y="61213"/>
                </a:lnTo>
                <a:lnTo>
                  <a:pt x="6832" y="37465"/>
                </a:lnTo>
                <a:lnTo>
                  <a:pt x="25463" y="18034"/>
                </a:lnTo>
                <a:lnTo>
                  <a:pt x="53009" y="4825"/>
                </a:lnTo>
                <a:lnTo>
                  <a:pt x="86664" y="0"/>
                </a:lnTo>
                <a:lnTo>
                  <a:pt x="1485773" y="0"/>
                </a:lnTo>
                <a:lnTo>
                  <a:pt x="1519428" y="4825"/>
                </a:lnTo>
                <a:lnTo>
                  <a:pt x="1546986" y="18034"/>
                </a:lnTo>
                <a:lnTo>
                  <a:pt x="1565655" y="37465"/>
                </a:lnTo>
                <a:lnTo>
                  <a:pt x="1572386" y="61213"/>
                </a:lnTo>
                <a:lnTo>
                  <a:pt x="1572386" y="1287145"/>
                </a:lnTo>
                <a:lnTo>
                  <a:pt x="1565655" y="1310932"/>
                </a:lnTo>
                <a:lnTo>
                  <a:pt x="1546986" y="1330413"/>
                </a:lnTo>
                <a:lnTo>
                  <a:pt x="1519428" y="1343571"/>
                </a:lnTo>
                <a:lnTo>
                  <a:pt x="1485773" y="134840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6250" y="5100955"/>
            <a:ext cx="64262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Solicitação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10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udan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por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ador  de </a:t>
            </a:r>
            <a:r>
              <a:rPr sz="600" b="1" spc="-5" dirty="0">
                <a:latin typeface="Calibri"/>
                <a:cs typeface="Calibri"/>
              </a:rPr>
              <a:t>necessidades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especiais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2028" y="6442390"/>
            <a:ext cx="51625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71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Atendimento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Educacional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icili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ou  Hosp</a:t>
            </a:r>
            <a:r>
              <a:rPr sz="600" b="1" spc="-5" dirty="0">
                <a:latin typeface="Calibri"/>
                <a:cs typeface="Calibri"/>
              </a:rPr>
              <a:t>it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para 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udan</a:t>
            </a:r>
            <a:r>
              <a:rPr sz="600" b="1" spc="-5" dirty="0">
                <a:latin typeface="Calibri"/>
                <a:cs typeface="Calibri"/>
              </a:rPr>
              <a:t>te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que  </a:t>
            </a:r>
            <a:r>
              <a:rPr sz="600" b="1" spc="-5" dirty="0">
                <a:latin typeface="Calibri"/>
                <a:cs typeface="Calibri"/>
              </a:rPr>
              <a:t>necessitam.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67168" y="244703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11:30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4968" y="4681728"/>
            <a:ext cx="914400" cy="1345565"/>
          </a:xfrm>
          <a:custGeom>
            <a:avLst/>
            <a:gdLst/>
            <a:ahLst/>
            <a:cxnLst/>
            <a:rect l="l" t="t" r="r" b="b"/>
            <a:pathLst>
              <a:path w="914400" h="1345564">
                <a:moveTo>
                  <a:pt x="863549" y="1345438"/>
                </a:moveTo>
                <a:lnTo>
                  <a:pt x="50368" y="1345438"/>
                </a:lnTo>
                <a:lnTo>
                  <a:pt x="30810" y="1340612"/>
                </a:lnTo>
                <a:lnTo>
                  <a:pt x="14795" y="1327531"/>
                </a:lnTo>
                <a:lnTo>
                  <a:pt x="397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3975" y="37337"/>
                </a:lnTo>
                <a:lnTo>
                  <a:pt x="14795" y="17906"/>
                </a:lnTo>
                <a:lnTo>
                  <a:pt x="30810" y="4825"/>
                </a:lnTo>
                <a:lnTo>
                  <a:pt x="50368" y="0"/>
                </a:lnTo>
                <a:lnTo>
                  <a:pt x="863549" y="0"/>
                </a:lnTo>
                <a:lnTo>
                  <a:pt x="883107" y="4825"/>
                </a:lnTo>
                <a:lnTo>
                  <a:pt x="899121" y="17906"/>
                </a:lnTo>
                <a:lnTo>
                  <a:pt x="909942" y="37337"/>
                </a:lnTo>
                <a:lnTo>
                  <a:pt x="913917" y="61087"/>
                </a:lnTo>
                <a:lnTo>
                  <a:pt x="913917" y="1284351"/>
                </a:lnTo>
                <a:lnTo>
                  <a:pt x="909942" y="1308100"/>
                </a:lnTo>
                <a:lnTo>
                  <a:pt x="899121" y="1327531"/>
                </a:lnTo>
                <a:lnTo>
                  <a:pt x="883107" y="1340612"/>
                </a:lnTo>
                <a:lnTo>
                  <a:pt x="863549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968" y="3273552"/>
            <a:ext cx="10453370" cy="1348740"/>
          </a:xfrm>
          <a:custGeom>
            <a:avLst/>
            <a:gdLst/>
            <a:ahLst/>
            <a:cxnLst/>
            <a:rect l="l" t="t" r="r" b="b"/>
            <a:pathLst>
              <a:path w="10453370" h="1348739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1348739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1348739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1348739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1348739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1348739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968" y="6088380"/>
            <a:ext cx="10453370" cy="1350645"/>
          </a:xfrm>
          <a:custGeom>
            <a:avLst/>
            <a:gdLst/>
            <a:ahLst/>
            <a:cxnLst/>
            <a:rect l="l" t="t" r="r" b="b"/>
            <a:pathLst>
              <a:path w="10453370" h="1350645">
                <a:moveTo>
                  <a:pt x="864958" y="1347139"/>
                </a:moveTo>
                <a:lnTo>
                  <a:pt x="50457" y="1347139"/>
                </a:lnTo>
                <a:lnTo>
                  <a:pt x="30860" y="1342313"/>
                </a:lnTo>
                <a:lnTo>
                  <a:pt x="14820" y="1329182"/>
                </a:lnTo>
                <a:lnTo>
                  <a:pt x="3975" y="1309738"/>
                </a:lnTo>
                <a:lnTo>
                  <a:pt x="0" y="1286002"/>
                </a:lnTo>
                <a:lnTo>
                  <a:pt x="0" y="62611"/>
                </a:lnTo>
                <a:lnTo>
                  <a:pt x="3975" y="38862"/>
                </a:lnTo>
                <a:lnTo>
                  <a:pt x="14820" y="19431"/>
                </a:lnTo>
                <a:lnTo>
                  <a:pt x="30860" y="6350"/>
                </a:lnTo>
                <a:lnTo>
                  <a:pt x="50457" y="1524"/>
                </a:lnTo>
                <a:lnTo>
                  <a:pt x="864958" y="1524"/>
                </a:lnTo>
                <a:lnTo>
                  <a:pt x="884554" y="6350"/>
                </a:lnTo>
                <a:lnTo>
                  <a:pt x="900595" y="19431"/>
                </a:lnTo>
                <a:lnTo>
                  <a:pt x="911428" y="38862"/>
                </a:lnTo>
                <a:lnTo>
                  <a:pt x="915416" y="62611"/>
                </a:lnTo>
                <a:lnTo>
                  <a:pt x="915416" y="1286002"/>
                </a:lnTo>
                <a:lnTo>
                  <a:pt x="911428" y="1309738"/>
                </a:lnTo>
                <a:lnTo>
                  <a:pt x="900595" y="1329182"/>
                </a:lnTo>
                <a:lnTo>
                  <a:pt x="884554" y="1342313"/>
                </a:lnTo>
                <a:lnTo>
                  <a:pt x="864958" y="1347139"/>
                </a:lnTo>
                <a:close/>
              </a:path>
              <a:path w="10453370" h="1350645">
                <a:moveTo>
                  <a:pt x="3430778" y="1350187"/>
                </a:moveTo>
                <a:lnTo>
                  <a:pt x="2608072" y="1350187"/>
                </a:lnTo>
                <a:lnTo>
                  <a:pt x="2588387" y="1345387"/>
                </a:lnTo>
                <a:lnTo>
                  <a:pt x="2572258" y="1332331"/>
                </a:lnTo>
                <a:lnTo>
                  <a:pt x="2561336" y="1312989"/>
                </a:lnTo>
                <a:lnTo>
                  <a:pt x="2557272" y="1289392"/>
                </a:lnTo>
                <a:lnTo>
                  <a:pt x="2557272" y="73025"/>
                </a:lnTo>
                <a:lnTo>
                  <a:pt x="2561336" y="49403"/>
                </a:lnTo>
                <a:lnTo>
                  <a:pt x="2572258" y="30099"/>
                </a:lnTo>
                <a:lnTo>
                  <a:pt x="2588387" y="17018"/>
                </a:lnTo>
                <a:lnTo>
                  <a:pt x="2608072" y="12192"/>
                </a:lnTo>
                <a:lnTo>
                  <a:pt x="3430778" y="12192"/>
                </a:lnTo>
                <a:lnTo>
                  <a:pt x="3450590" y="17018"/>
                </a:lnTo>
                <a:lnTo>
                  <a:pt x="3466719" y="30099"/>
                </a:lnTo>
                <a:lnTo>
                  <a:pt x="3477641" y="49403"/>
                </a:lnTo>
                <a:lnTo>
                  <a:pt x="3481705" y="73025"/>
                </a:lnTo>
                <a:lnTo>
                  <a:pt x="3481705" y="1289392"/>
                </a:lnTo>
                <a:lnTo>
                  <a:pt x="3477641" y="1312989"/>
                </a:lnTo>
                <a:lnTo>
                  <a:pt x="3466719" y="1332331"/>
                </a:lnTo>
                <a:lnTo>
                  <a:pt x="3450590" y="1345387"/>
                </a:lnTo>
                <a:lnTo>
                  <a:pt x="3430778" y="1350187"/>
                </a:lnTo>
                <a:close/>
              </a:path>
              <a:path w="10453370" h="1350645">
                <a:moveTo>
                  <a:pt x="6669405" y="1350175"/>
                </a:moveTo>
                <a:lnTo>
                  <a:pt x="5715381" y="1350175"/>
                </a:lnTo>
                <a:lnTo>
                  <a:pt x="5693918" y="1345057"/>
                </a:lnTo>
                <a:lnTo>
                  <a:pt x="5676265" y="1331087"/>
                </a:lnTo>
                <a:lnTo>
                  <a:pt x="5664327" y="1310398"/>
                </a:lnTo>
                <a:lnTo>
                  <a:pt x="5660009" y="1285163"/>
                </a:lnTo>
                <a:lnTo>
                  <a:pt x="5660009" y="65024"/>
                </a:lnTo>
                <a:lnTo>
                  <a:pt x="5664327" y="39751"/>
                </a:lnTo>
                <a:lnTo>
                  <a:pt x="5676265" y="19050"/>
                </a:lnTo>
                <a:lnTo>
                  <a:pt x="5693918" y="5080"/>
                </a:lnTo>
                <a:lnTo>
                  <a:pt x="5715381" y="0"/>
                </a:lnTo>
                <a:lnTo>
                  <a:pt x="6669405" y="0"/>
                </a:lnTo>
                <a:lnTo>
                  <a:pt x="6690867" y="5080"/>
                </a:lnTo>
                <a:lnTo>
                  <a:pt x="6708393" y="19050"/>
                </a:lnTo>
                <a:lnTo>
                  <a:pt x="6720332" y="39751"/>
                </a:lnTo>
                <a:lnTo>
                  <a:pt x="6724777" y="65024"/>
                </a:lnTo>
                <a:lnTo>
                  <a:pt x="6724777" y="1285163"/>
                </a:lnTo>
                <a:lnTo>
                  <a:pt x="6720332" y="1310398"/>
                </a:lnTo>
                <a:lnTo>
                  <a:pt x="6708393" y="1331087"/>
                </a:lnTo>
                <a:lnTo>
                  <a:pt x="6690867" y="1345057"/>
                </a:lnTo>
                <a:lnTo>
                  <a:pt x="6669405" y="1350175"/>
                </a:lnTo>
                <a:close/>
              </a:path>
              <a:path w="10453370" h="1350645">
                <a:moveTo>
                  <a:pt x="7814436" y="1350187"/>
                </a:moveTo>
                <a:lnTo>
                  <a:pt x="6812533" y="1350187"/>
                </a:lnTo>
                <a:lnTo>
                  <a:pt x="6790562" y="1344980"/>
                </a:lnTo>
                <a:lnTo>
                  <a:pt x="6772402" y="1330807"/>
                </a:lnTo>
                <a:lnTo>
                  <a:pt x="6760209" y="1309827"/>
                </a:lnTo>
                <a:lnTo>
                  <a:pt x="6755764" y="1284211"/>
                </a:lnTo>
                <a:lnTo>
                  <a:pt x="6755764" y="75057"/>
                </a:lnTo>
                <a:lnTo>
                  <a:pt x="6760209" y="49530"/>
                </a:lnTo>
                <a:lnTo>
                  <a:pt x="6772402" y="28575"/>
                </a:lnTo>
                <a:lnTo>
                  <a:pt x="6790562" y="14351"/>
                </a:lnTo>
                <a:lnTo>
                  <a:pt x="6812533" y="9143"/>
                </a:lnTo>
                <a:lnTo>
                  <a:pt x="7814436" y="9143"/>
                </a:lnTo>
                <a:lnTo>
                  <a:pt x="7836408" y="14351"/>
                </a:lnTo>
                <a:lnTo>
                  <a:pt x="7854568" y="28575"/>
                </a:lnTo>
                <a:lnTo>
                  <a:pt x="7866760" y="49530"/>
                </a:lnTo>
                <a:lnTo>
                  <a:pt x="7871206" y="75057"/>
                </a:lnTo>
                <a:lnTo>
                  <a:pt x="7871206" y="1284211"/>
                </a:lnTo>
                <a:lnTo>
                  <a:pt x="7866760" y="1309827"/>
                </a:lnTo>
                <a:lnTo>
                  <a:pt x="7854568" y="1330807"/>
                </a:lnTo>
                <a:lnTo>
                  <a:pt x="7836408" y="1344980"/>
                </a:lnTo>
                <a:lnTo>
                  <a:pt x="7814436" y="1350187"/>
                </a:lnTo>
                <a:close/>
              </a:path>
              <a:path w="10453370" h="1350645">
                <a:moveTo>
                  <a:pt x="10368915" y="1350187"/>
                </a:moveTo>
                <a:lnTo>
                  <a:pt x="7985633" y="1350187"/>
                </a:lnTo>
                <a:lnTo>
                  <a:pt x="7952993" y="1342123"/>
                </a:lnTo>
                <a:lnTo>
                  <a:pt x="7926324" y="1320152"/>
                </a:lnTo>
                <a:lnTo>
                  <a:pt x="7908289" y="1287640"/>
                </a:lnTo>
                <a:lnTo>
                  <a:pt x="7901685" y="1247927"/>
                </a:lnTo>
                <a:lnTo>
                  <a:pt x="7901685" y="109855"/>
                </a:lnTo>
                <a:lnTo>
                  <a:pt x="7908289" y="70104"/>
                </a:lnTo>
                <a:lnTo>
                  <a:pt x="7926324" y="37592"/>
                </a:lnTo>
                <a:lnTo>
                  <a:pt x="7952993" y="15748"/>
                </a:lnTo>
                <a:lnTo>
                  <a:pt x="7985633" y="7620"/>
                </a:lnTo>
                <a:lnTo>
                  <a:pt x="10368915" y="7620"/>
                </a:lnTo>
                <a:lnTo>
                  <a:pt x="10401554" y="15748"/>
                </a:lnTo>
                <a:lnTo>
                  <a:pt x="10428224" y="37592"/>
                </a:lnTo>
                <a:lnTo>
                  <a:pt x="10446258" y="70104"/>
                </a:lnTo>
                <a:lnTo>
                  <a:pt x="10452862" y="109855"/>
                </a:lnTo>
                <a:lnTo>
                  <a:pt x="10452862" y="1247927"/>
                </a:lnTo>
                <a:lnTo>
                  <a:pt x="10446258" y="1287640"/>
                </a:lnTo>
                <a:lnTo>
                  <a:pt x="10428224" y="1320152"/>
                </a:lnTo>
                <a:lnTo>
                  <a:pt x="10401554" y="1342123"/>
                </a:lnTo>
                <a:lnTo>
                  <a:pt x="10368915" y="1350187"/>
                </a:lnTo>
                <a:close/>
              </a:path>
              <a:path w="10453370" h="1350645">
                <a:moveTo>
                  <a:pt x="5543042" y="1350175"/>
                </a:moveTo>
                <a:lnTo>
                  <a:pt x="3585210" y="1350175"/>
                </a:lnTo>
                <a:lnTo>
                  <a:pt x="3555238" y="1342872"/>
                </a:lnTo>
                <a:lnTo>
                  <a:pt x="3530727" y="1322959"/>
                </a:lnTo>
                <a:lnTo>
                  <a:pt x="3514217" y="1293469"/>
                </a:lnTo>
                <a:lnTo>
                  <a:pt x="3508121" y="1257490"/>
                </a:lnTo>
                <a:lnTo>
                  <a:pt x="3508121" y="92710"/>
                </a:lnTo>
                <a:lnTo>
                  <a:pt x="3514217" y="56642"/>
                </a:lnTo>
                <a:lnTo>
                  <a:pt x="3530727" y="27178"/>
                </a:lnTo>
                <a:lnTo>
                  <a:pt x="3555238" y="7365"/>
                </a:lnTo>
                <a:lnTo>
                  <a:pt x="3585210" y="0"/>
                </a:lnTo>
                <a:lnTo>
                  <a:pt x="5543042" y="0"/>
                </a:lnTo>
                <a:lnTo>
                  <a:pt x="5573014" y="7365"/>
                </a:lnTo>
                <a:lnTo>
                  <a:pt x="5597525" y="27178"/>
                </a:lnTo>
                <a:lnTo>
                  <a:pt x="5614035" y="56642"/>
                </a:lnTo>
                <a:lnTo>
                  <a:pt x="5620131" y="92710"/>
                </a:lnTo>
                <a:lnTo>
                  <a:pt x="5620131" y="1257490"/>
                </a:lnTo>
                <a:lnTo>
                  <a:pt x="5614035" y="1293469"/>
                </a:lnTo>
                <a:lnTo>
                  <a:pt x="5597525" y="1322959"/>
                </a:lnTo>
                <a:lnTo>
                  <a:pt x="5573014" y="1342872"/>
                </a:lnTo>
                <a:lnTo>
                  <a:pt x="5543042" y="13501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686936" y="3716766"/>
            <a:ext cx="2015489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Aplicação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provas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comprovem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conhecimento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5" dirty="0">
                <a:latin typeface="Calibri"/>
                <a:cs typeface="Calibri"/>
              </a:rPr>
              <a:t>nível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Ensino Fundamental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 candidatos   maiores  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15 </a:t>
            </a:r>
            <a:r>
              <a:rPr sz="600" spc="-5" dirty="0">
                <a:latin typeface="Calibri"/>
                <a:cs typeface="Calibri"/>
              </a:rPr>
              <a:t>anos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conhecimentos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nível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Ensino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Médio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</a:t>
            </a:r>
            <a:r>
              <a:rPr sz="600" dirty="0">
                <a:latin typeface="Calibri"/>
                <a:cs typeface="Calibri"/>
              </a:rPr>
              <a:t> candidatos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maiores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18</a:t>
            </a:r>
            <a:r>
              <a:rPr sz="600" dirty="0">
                <a:latin typeface="Calibri"/>
                <a:cs typeface="Calibri"/>
              </a:rPr>
              <a:t> anos,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através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Banca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Permanente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Avaliação.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53360" y="3724730"/>
            <a:ext cx="762635" cy="417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4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Di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ori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86936" y="5227447"/>
            <a:ext cx="196405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Inclusão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escolas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ensino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regular,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portador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de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necessidade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especial,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mais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próxima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sua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residência.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89730" y="6319520"/>
            <a:ext cx="1992630" cy="923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spc="-5" dirty="0">
                <a:latin typeface="Calibri"/>
                <a:cs typeface="Calibri"/>
              </a:rPr>
              <a:t>Educacional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spc="-10" dirty="0">
                <a:latin typeface="Calibri"/>
                <a:cs typeface="Calibri"/>
              </a:rPr>
              <a:t>Domiciliar</a:t>
            </a:r>
            <a:r>
              <a:rPr sz="600" spc="175" dirty="0">
                <a:latin typeface="Calibri"/>
                <a:cs typeface="Calibri"/>
              </a:rPr>
              <a:t> </a:t>
            </a:r>
            <a:r>
              <a:rPr sz="600" spc="1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spc="-5" dirty="0">
                <a:latin typeface="Calibri"/>
                <a:cs typeface="Calibri"/>
              </a:rPr>
              <a:t>Hospitalar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dirty="0">
                <a:latin typeface="Calibri"/>
                <a:cs typeface="Calibri"/>
              </a:rPr>
              <a:t>ao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estudante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rede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pública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municipal,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atestado</a:t>
            </a:r>
            <a:r>
              <a:rPr sz="600" spc="1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médico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indique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impossibilidade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frequentar 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aulas por 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-5" dirty="0">
                <a:latin typeface="Calibri"/>
                <a:cs typeface="Calibri"/>
              </a:rPr>
              <a:t>nf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e,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confo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CID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ec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méd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. A 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Lei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n.º 13.716,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24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setembro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2018,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Lei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n.º 9.394,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dezembro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1996,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asseguram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atendimento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educacional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educação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básica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internado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tratamento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saúde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 regime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domiciliar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ou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hospitalar  </a:t>
            </a:r>
            <a:r>
              <a:rPr sz="600" spc="-5" dirty="0">
                <a:latin typeface="Calibri"/>
                <a:cs typeface="Calibri"/>
              </a:rPr>
              <a:t>por </a:t>
            </a:r>
            <a:r>
              <a:rPr sz="600" dirty="0">
                <a:latin typeface="Calibri"/>
                <a:cs typeface="Calibri"/>
              </a:rPr>
              <a:t> tempo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prolongado.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55866" y="666089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70377" y="6223813"/>
            <a:ext cx="76263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no Setor de Inspeção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5" dirty="0">
                <a:latin typeface="Calibri"/>
                <a:cs typeface="Calibri"/>
              </a:rPr>
              <a:t>Ensino da Secretaria </a:t>
            </a:r>
            <a:r>
              <a:rPr sz="600" dirty="0">
                <a:latin typeface="Calibri"/>
                <a:cs typeface="Calibri"/>
              </a:rPr>
              <a:t>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</a:t>
            </a:r>
            <a:r>
              <a:rPr sz="600" dirty="0">
                <a:latin typeface="Calibri"/>
                <a:cs typeface="Calibri"/>
              </a:rPr>
              <a:t>ação  são</a:t>
            </a:r>
            <a:r>
              <a:rPr sz="600" spc="-10" dirty="0">
                <a:latin typeface="Calibri"/>
                <a:cs typeface="Calibri"/>
              </a:rPr>
              <a:t> 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</a:t>
            </a:r>
            <a:r>
              <a:rPr sz="600" dirty="0">
                <a:latin typeface="Calibri"/>
                <a:cs typeface="Calibri"/>
              </a:rPr>
              <a:t>sáv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ac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2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 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estudante </a:t>
            </a:r>
            <a:r>
              <a:rPr sz="600" dirty="0">
                <a:latin typeface="Calibri"/>
                <a:cs typeface="Calibri"/>
              </a:rPr>
              <a:t>se </a:t>
            </a:r>
            <a:r>
              <a:rPr sz="600" spc="-5" dirty="0">
                <a:latin typeface="Calibri"/>
                <a:cs typeface="Calibri"/>
              </a:rPr>
              <a:t>encontra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matriculado.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67485" y="2352802"/>
            <a:ext cx="139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Estudantes</a:t>
            </a:r>
            <a:r>
              <a:rPr sz="600" spc="-5" dirty="0">
                <a:latin typeface="Calibri"/>
                <a:cs typeface="Calibri"/>
              </a:rPr>
              <a:t> ou</a:t>
            </a:r>
            <a:r>
              <a:rPr sz="600" dirty="0">
                <a:latin typeface="Calibri"/>
                <a:cs typeface="Calibri"/>
              </a:rPr>
              <a:t> seu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representante</a:t>
            </a:r>
            <a:r>
              <a:rPr sz="600" spc="-5" dirty="0">
                <a:latin typeface="Calibri"/>
                <a:cs typeface="Calibri"/>
              </a:rPr>
              <a:t> legal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(se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15</a:t>
            </a:r>
            <a:r>
              <a:rPr sz="600" spc="-5" dirty="0">
                <a:latin typeface="Calibri"/>
                <a:cs typeface="Calibri"/>
              </a:rPr>
              <a:t> anos)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Ensino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Fundamental.</a:t>
            </a:r>
            <a:r>
              <a:rPr sz="600" spc="-5" dirty="0">
                <a:latin typeface="Calibri"/>
                <a:cs typeface="Calibri"/>
              </a:rPr>
              <a:t> Para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Ensino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Médio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própri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1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72362" y="3686683"/>
            <a:ext cx="1301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 </a:t>
            </a:r>
            <a:r>
              <a:rPr sz="600" spc="-5" dirty="0">
                <a:latin typeface="Calibri"/>
                <a:cs typeface="Calibri"/>
              </a:rPr>
              <a:t>enquadrar no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requisito da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 para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seja:</a:t>
            </a:r>
            <a:endParaRPr sz="600">
              <a:latin typeface="Calibri"/>
              <a:cs typeface="Calibri"/>
            </a:endParaRPr>
          </a:p>
          <a:p>
            <a:pPr marL="12700" marR="297180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maior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anos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Ensino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Fundamental;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Mé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11402" y="4733036"/>
            <a:ext cx="1506220" cy="127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5" dirty="0">
                <a:latin typeface="Calibri"/>
                <a:cs typeface="Calibri"/>
              </a:rPr>
              <a:t>Ser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estudante</a:t>
            </a:r>
            <a:r>
              <a:rPr sz="550" spc="8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portador</a:t>
            </a:r>
            <a:r>
              <a:rPr sz="550" spc="7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de</a:t>
            </a:r>
            <a:r>
              <a:rPr sz="550" spc="4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necessidade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especial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dirty="0">
                <a:latin typeface="Calibri"/>
                <a:cs typeface="Calibri"/>
              </a:rPr>
              <a:t>.  </a:t>
            </a:r>
            <a:r>
              <a:rPr sz="550" spc="25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O  </a:t>
            </a:r>
            <a:r>
              <a:rPr sz="550" spc="5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representante  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legal  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do  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estudante  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deve</a:t>
            </a:r>
            <a:endParaRPr sz="550">
              <a:latin typeface="Calibri"/>
              <a:cs typeface="Calibri"/>
            </a:endParaRPr>
          </a:p>
          <a:p>
            <a:pPr marL="12700" marR="11430">
              <a:lnSpc>
                <a:spcPct val="107300"/>
              </a:lnSpc>
            </a:pPr>
            <a:r>
              <a:rPr sz="550" spc="5" dirty="0">
                <a:latin typeface="Calibri"/>
                <a:cs typeface="Calibri"/>
              </a:rPr>
              <a:t>procurar</a:t>
            </a:r>
            <a:r>
              <a:rPr sz="550" spc="25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o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setor</a:t>
            </a:r>
            <a:r>
              <a:rPr sz="550" spc="2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responsável,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presencialmente, 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apresentando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a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seguinte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documentação:</a:t>
            </a:r>
            <a:endParaRPr sz="550">
              <a:latin typeface="Calibri"/>
              <a:cs typeface="Calibri"/>
            </a:endParaRPr>
          </a:p>
          <a:p>
            <a:pPr marL="12700" marR="8255">
              <a:lnSpc>
                <a:spcPct val="105500"/>
              </a:lnSpc>
              <a:spcBef>
                <a:spcPts val="10"/>
              </a:spcBef>
            </a:pPr>
            <a:r>
              <a:rPr sz="550" spc="5" dirty="0">
                <a:latin typeface="Calibri"/>
                <a:cs typeface="Calibri"/>
              </a:rPr>
              <a:t>-Cadastro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de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Pessoa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Física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(CPF)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do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responsável</a:t>
            </a:r>
            <a:r>
              <a:rPr sz="550" spc="105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e </a:t>
            </a:r>
            <a:r>
              <a:rPr sz="550" spc="-110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do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estudante;</a:t>
            </a:r>
            <a:endParaRPr sz="550">
              <a:latin typeface="Calibri"/>
              <a:cs typeface="Calibri"/>
            </a:endParaRPr>
          </a:p>
          <a:p>
            <a:pPr marL="12700" marR="6350">
              <a:lnSpc>
                <a:spcPct val="107300"/>
              </a:lnSpc>
            </a:pPr>
            <a:r>
              <a:rPr sz="550" spc="5" dirty="0">
                <a:latin typeface="Calibri"/>
                <a:cs typeface="Calibri"/>
              </a:rPr>
              <a:t>-Carteira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de</a:t>
            </a:r>
            <a:r>
              <a:rPr sz="550" spc="3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identidade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dos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responsáveis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e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30" dirty="0">
                <a:latin typeface="Calibri"/>
                <a:cs typeface="Calibri"/>
              </a:rPr>
              <a:t>do </a:t>
            </a:r>
            <a:r>
              <a:rPr sz="550" spc="-1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estudante;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50" spc="5" dirty="0">
                <a:latin typeface="Calibri"/>
                <a:cs typeface="Calibri"/>
              </a:rPr>
              <a:t>-Laudos </a:t>
            </a:r>
            <a:r>
              <a:rPr sz="550" spc="95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médicos </a:t>
            </a:r>
            <a:r>
              <a:rPr sz="550" spc="105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atualizados </a:t>
            </a:r>
            <a:r>
              <a:rPr sz="550" spc="95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que </a:t>
            </a:r>
            <a:r>
              <a:rPr sz="550" spc="9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indiquem </a:t>
            </a:r>
            <a:r>
              <a:rPr sz="550" spc="114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a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50" spc="5" dirty="0">
                <a:latin typeface="Calibri"/>
                <a:cs typeface="Calibri"/>
              </a:rPr>
              <a:t>necessidade de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atendimento</a:t>
            </a:r>
            <a:r>
              <a:rPr sz="550" spc="5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especializado;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ct val="105500"/>
              </a:lnSpc>
              <a:spcBef>
                <a:spcPts val="15"/>
              </a:spcBef>
            </a:pPr>
            <a:r>
              <a:rPr sz="550" spc="5" dirty="0">
                <a:latin typeface="Calibri"/>
                <a:cs typeface="Calibri"/>
              </a:rPr>
              <a:t>-Comprovante     de    </a:t>
            </a:r>
            <a:r>
              <a:rPr sz="550" spc="10" dirty="0">
                <a:latin typeface="Calibri"/>
                <a:cs typeface="Calibri"/>
              </a:rPr>
              <a:t>endereço    em    nome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30" dirty="0">
                <a:latin typeface="Calibri"/>
                <a:cs typeface="Calibri"/>
              </a:rPr>
              <a:t>do </a:t>
            </a:r>
            <a:r>
              <a:rPr sz="550" spc="-1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responsável</a:t>
            </a:r>
            <a:r>
              <a:rPr sz="550" spc="-25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legal;</a:t>
            </a:r>
            <a:endParaRPr sz="550">
              <a:latin typeface="Calibri"/>
              <a:cs typeface="Calibri"/>
            </a:endParaRPr>
          </a:p>
          <a:p>
            <a:pPr marL="12700" marR="6985">
              <a:lnSpc>
                <a:spcPct val="107300"/>
              </a:lnSpc>
            </a:pPr>
            <a:r>
              <a:rPr sz="550" spc="5" dirty="0">
                <a:latin typeface="Calibri"/>
                <a:cs typeface="Calibri"/>
              </a:rPr>
              <a:t>-Documento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de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transferência,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se</a:t>
            </a:r>
            <a:r>
              <a:rPr sz="550" spc="1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for</a:t>
            </a:r>
            <a:r>
              <a:rPr sz="550" spc="125" dirty="0">
                <a:latin typeface="Calibri"/>
                <a:cs typeface="Calibri"/>
              </a:rPr>
              <a:t> </a:t>
            </a:r>
            <a:r>
              <a:rPr sz="550" dirty="0">
                <a:latin typeface="Calibri"/>
                <a:cs typeface="Calibri"/>
              </a:rPr>
              <a:t>o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caso  </a:t>
            </a:r>
            <a:r>
              <a:rPr sz="550" spc="10" dirty="0">
                <a:latin typeface="Calibri"/>
                <a:cs typeface="Calibri"/>
              </a:rPr>
              <a:t>de </a:t>
            </a:r>
            <a:r>
              <a:rPr sz="550" spc="-1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aluno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vindo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de outro</a:t>
            </a:r>
            <a:r>
              <a:rPr sz="550" spc="55" dirty="0">
                <a:latin typeface="Calibri"/>
                <a:cs typeface="Calibri"/>
              </a:rPr>
              <a:t> </a:t>
            </a:r>
            <a:r>
              <a:rPr sz="550" spc="5" dirty="0">
                <a:latin typeface="Calibri"/>
                <a:cs typeface="Calibri"/>
              </a:rPr>
              <a:t>município.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70377" y="5131763"/>
            <a:ext cx="762635" cy="417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no Setor de Inspeção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 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</a:t>
            </a:r>
            <a:r>
              <a:rPr sz="600" dirty="0">
                <a:latin typeface="Calibri"/>
                <a:cs typeface="Calibri"/>
              </a:rPr>
              <a:t>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01318" y="6521298"/>
            <a:ext cx="13925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estudante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pública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municipal </a:t>
            </a:r>
            <a:r>
              <a:rPr sz="600" spc="-5" dirty="0">
                <a:latin typeface="Calibri"/>
                <a:cs typeface="Calibri"/>
              </a:rPr>
              <a:t> 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necessita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atendimento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educacional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domiciliar</a:t>
            </a:r>
            <a:r>
              <a:rPr sz="600" spc="-5" dirty="0">
                <a:latin typeface="Calibri"/>
                <a:cs typeface="Calibri"/>
              </a:rPr>
              <a:t> 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hospitalar</a:t>
            </a:r>
            <a:r>
              <a:rPr sz="600" spc="-5" dirty="0">
                <a:latin typeface="Calibri"/>
                <a:cs typeface="Calibri"/>
              </a:rPr>
              <a:t> por</a:t>
            </a:r>
            <a:r>
              <a:rPr sz="600" dirty="0">
                <a:latin typeface="Calibri"/>
                <a:cs typeface="Calibri"/>
              </a:rPr>
              <a:t> tempo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prolongado,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conforme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declaração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méd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69605" y="3849751"/>
            <a:ext cx="1903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Seguir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cronograma</a:t>
            </a:r>
            <a:r>
              <a:rPr sz="600" spc="-15" dirty="0">
                <a:latin typeface="Calibri"/>
                <a:cs typeface="Calibri"/>
              </a:rPr>
              <a:t> afixado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rol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Secretaria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Municipal</a:t>
            </a:r>
            <a:r>
              <a:rPr sz="600" spc="-15" dirty="0">
                <a:latin typeface="Calibri"/>
                <a:cs typeface="Calibri"/>
              </a:rPr>
              <a:t> de 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Educação,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ressalvados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casos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excepcionalidade.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69605" y="5287772"/>
            <a:ext cx="819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hor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oli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69605" y="6732219"/>
            <a:ext cx="1851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ur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od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ac</a:t>
            </a:r>
            <a:r>
              <a:rPr sz="600" spc="-20" dirty="0">
                <a:latin typeface="Calibri"/>
                <a:cs typeface="Calibri"/>
              </a:rPr>
              <a:t>ord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nd</a:t>
            </a:r>
            <a:r>
              <a:rPr sz="600" spc="-25" dirty="0">
                <a:latin typeface="Calibri"/>
                <a:cs typeface="Calibri"/>
              </a:rPr>
              <a:t>á</a:t>
            </a:r>
            <a:r>
              <a:rPr sz="600" spc="-3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ol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70377" y="2393949"/>
            <a:ext cx="76263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.M.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mes  </a:t>
            </a:r>
            <a:r>
              <a:rPr sz="600" spc="-5" dirty="0">
                <a:latin typeface="Calibri"/>
                <a:cs typeface="Calibri"/>
              </a:rPr>
              <a:t>Machado.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11977" y="3553714"/>
            <a:ext cx="85407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</a:pP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64377" y="4067683"/>
            <a:ext cx="54673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07404" y="4910455"/>
            <a:ext cx="85407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</a:pP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59804" y="5423477"/>
            <a:ext cx="546735" cy="24320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35"/>
              </a:spcBef>
            </a:pPr>
            <a:r>
              <a:rPr sz="600" spc="-5" dirty="0">
                <a:latin typeface="Calibri"/>
                <a:cs typeface="Calibri"/>
              </a:rPr>
              <a:t>Telefone:</a:t>
            </a:r>
            <a:endParaRPr sz="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Calibri"/>
                <a:cs typeface="Calibri"/>
              </a:rPr>
              <a:t>(31)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00420" y="6352133"/>
            <a:ext cx="854075" cy="43116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-2540" algn="ctr">
              <a:lnSpc>
                <a:spcPct val="108300"/>
              </a:lnSpc>
              <a:spcBef>
                <a:spcPts val="170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59804" y="6866026"/>
            <a:ext cx="675639" cy="358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 err="1">
                <a:latin typeface="Calibri"/>
                <a:cs typeface="Calibri"/>
              </a:rPr>
              <a:t>Telefone</a:t>
            </a:r>
            <a:r>
              <a:rPr lang="pt-BR" sz="600" spc="-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: </a:t>
            </a:r>
            <a:r>
              <a:rPr sz="600" dirty="0">
                <a:latin typeface="Calibri"/>
                <a:cs typeface="Calibri"/>
              </a:rPr>
              <a:t> </a:t>
            </a:r>
            <a:endParaRPr lang="pt-BR" sz="600" dirty="0">
              <a:latin typeface="Calibri"/>
              <a:cs typeface="Calibri"/>
            </a:endParaRPr>
          </a:p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lang="pt-BR" sz="600" spc="5" dirty="0">
              <a:latin typeface="Calibri"/>
              <a:cs typeface="Calibri"/>
            </a:endParaRPr>
          </a:p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lang="pt-BR" sz="600" spc="5" dirty="0">
                <a:latin typeface="Calibri"/>
                <a:cs typeface="Calibri"/>
              </a:rPr>
              <a:t>(31) </a:t>
            </a:r>
            <a:r>
              <a:rPr lang="pt-BR" sz="600" dirty="0"/>
              <a:t>3987-0251</a:t>
            </a:r>
            <a:endParaRPr sz="600" dirty="0">
              <a:latin typeface="Calibri"/>
              <a:cs typeface="Calibri"/>
            </a:endParaRPr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id="{3A16DBE2-D102-0F86-B564-F97F3902C696}"/>
              </a:ext>
            </a:extLst>
          </p:cNvPr>
          <p:cNvGrpSpPr/>
          <p:nvPr/>
        </p:nvGrpSpPr>
        <p:grpSpPr>
          <a:xfrm>
            <a:off x="-36259" y="-6084"/>
            <a:ext cx="3161728" cy="1053641"/>
            <a:chOff x="48767" y="0"/>
            <a:chExt cx="5413375" cy="1833245"/>
          </a:xfrm>
        </p:grpSpPr>
        <p:sp>
          <p:nvSpPr>
            <p:cNvPr id="75" name="object 4">
              <a:extLst>
                <a:ext uri="{FF2B5EF4-FFF2-40B4-BE49-F238E27FC236}">
                  <a16:creationId xmlns:a16="http://schemas.microsoft.com/office/drawing/2014/main" id="{EB21D3A5-65FC-A98B-6DE3-0D8FE2B05ED6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">
              <a:extLst>
                <a:ext uri="{FF2B5EF4-FFF2-40B4-BE49-F238E27FC236}">
                  <a16:creationId xmlns:a16="http://schemas.microsoft.com/office/drawing/2014/main" id="{95D878AC-A767-0C33-58EB-BD4F8CC46CC8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8">
            <a:extLst>
              <a:ext uri="{FF2B5EF4-FFF2-40B4-BE49-F238E27FC236}">
                <a16:creationId xmlns:a16="http://schemas.microsoft.com/office/drawing/2014/main" id="{7BE09BA1-BB34-82D3-0F7A-4B1AD0C0B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6329" y="66154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56" y="2430526"/>
            <a:ext cx="54800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licit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B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leti</a:t>
            </a:r>
            <a:r>
              <a:rPr sz="600" b="1" dirty="0">
                <a:latin typeface="Calibri"/>
                <a:cs typeface="Calibri"/>
              </a:rPr>
              <a:t>m  </a:t>
            </a:r>
            <a:r>
              <a:rPr sz="600" b="1" spc="-5" dirty="0">
                <a:latin typeface="Calibri"/>
                <a:cs typeface="Calibri"/>
              </a:rPr>
              <a:t>Escolar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7780" y="2393442"/>
            <a:ext cx="933450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  </a:t>
            </a:r>
            <a:r>
              <a:rPr sz="600" spc="-5" dirty="0">
                <a:latin typeface="Calibri"/>
                <a:cs typeface="Calibri"/>
              </a:rPr>
              <a:t>na qual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aluno </a:t>
            </a:r>
            <a:r>
              <a:rPr sz="600" dirty="0">
                <a:latin typeface="Calibri"/>
                <a:cs typeface="Calibri"/>
              </a:rPr>
              <a:t>se </a:t>
            </a:r>
            <a:r>
              <a:rPr sz="600" spc="-5" dirty="0">
                <a:latin typeface="Calibri"/>
                <a:cs typeface="Calibri"/>
              </a:rPr>
              <a:t>encontra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matriculado.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01339" y="688339"/>
            <a:ext cx="5207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latin typeface="Arial"/>
                <a:cs typeface="Arial"/>
              </a:rPr>
              <a:t>SECRETARIA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MUNICIPAL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EDUCAÇÃO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04082" y="2388489"/>
            <a:ext cx="2021839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Emissão </a:t>
            </a:r>
            <a:r>
              <a:rPr sz="600" spc="-5" dirty="0">
                <a:latin typeface="Calibri"/>
                <a:cs typeface="Calibri"/>
              </a:rPr>
              <a:t>de documento </a:t>
            </a:r>
            <a:r>
              <a:rPr sz="600" dirty="0">
                <a:latin typeface="Calibri"/>
                <a:cs typeface="Calibri"/>
              </a:rPr>
              <a:t>escolar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apresenta o resultado </a:t>
            </a:r>
            <a:r>
              <a:rPr sz="600" spc="-5" dirty="0">
                <a:latin typeface="Calibri"/>
                <a:cs typeface="Calibri"/>
              </a:rPr>
              <a:t>das </a:t>
            </a:r>
            <a:r>
              <a:rPr sz="600" dirty="0">
                <a:latin typeface="Calibri"/>
                <a:cs typeface="Calibri"/>
              </a:rPr>
              <a:t> avaliações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aprendizagem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realizadas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estudante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durante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bimestres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letivos.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9605" y="2493645"/>
            <a:ext cx="819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2</a:t>
            </a:r>
            <a:r>
              <a:rPr sz="600" dirty="0">
                <a:latin typeface="Calibri"/>
                <a:cs typeface="Calibri"/>
              </a:rPr>
              <a:t>4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hor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oli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4968" y="1883664"/>
            <a:ext cx="2506980" cy="4124960"/>
          </a:xfrm>
          <a:custGeom>
            <a:avLst/>
            <a:gdLst/>
            <a:ahLst/>
            <a:cxnLst/>
            <a:rect l="l" t="t" r="r" b="b"/>
            <a:pathLst>
              <a:path w="2506980" h="4124960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4124960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4124960">
                <a:moveTo>
                  <a:pt x="2420620" y="2735072"/>
                </a:moveTo>
                <a:lnTo>
                  <a:pt x="1028306" y="2735072"/>
                </a:lnTo>
                <a:lnTo>
                  <a:pt x="994829" y="2730246"/>
                </a:lnTo>
                <a:lnTo>
                  <a:pt x="967397" y="2717165"/>
                </a:lnTo>
                <a:lnTo>
                  <a:pt x="948880" y="2697734"/>
                </a:lnTo>
                <a:lnTo>
                  <a:pt x="942073" y="2673985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3985"/>
                </a:lnTo>
                <a:lnTo>
                  <a:pt x="2499995" y="2697734"/>
                </a:lnTo>
                <a:lnTo>
                  <a:pt x="2481453" y="2717165"/>
                </a:lnTo>
                <a:lnTo>
                  <a:pt x="2454021" y="2730246"/>
                </a:lnTo>
                <a:lnTo>
                  <a:pt x="2420620" y="2735072"/>
                </a:lnTo>
                <a:close/>
              </a:path>
              <a:path w="2506980" h="4124960">
                <a:moveTo>
                  <a:pt x="2420620" y="4124959"/>
                </a:moveTo>
                <a:lnTo>
                  <a:pt x="1028306" y="4124959"/>
                </a:lnTo>
                <a:lnTo>
                  <a:pt x="994829" y="4120133"/>
                </a:lnTo>
                <a:lnTo>
                  <a:pt x="967397" y="4107053"/>
                </a:lnTo>
                <a:lnTo>
                  <a:pt x="948880" y="4087622"/>
                </a:lnTo>
                <a:lnTo>
                  <a:pt x="942073" y="4063873"/>
                </a:lnTo>
                <a:lnTo>
                  <a:pt x="942073" y="2840735"/>
                </a:lnTo>
                <a:lnTo>
                  <a:pt x="948880" y="2816987"/>
                </a:lnTo>
                <a:lnTo>
                  <a:pt x="967397" y="2797556"/>
                </a:lnTo>
                <a:lnTo>
                  <a:pt x="994829" y="2784475"/>
                </a:lnTo>
                <a:lnTo>
                  <a:pt x="1028306" y="2779648"/>
                </a:lnTo>
                <a:lnTo>
                  <a:pt x="2420620" y="2779648"/>
                </a:lnTo>
                <a:lnTo>
                  <a:pt x="2454021" y="2784475"/>
                </a:lnTo>
                <a:lnTo>
                  <a:pt x="2481453" y="2797556"/>
                </a:lnTo>
                <a:lnTo>
                  <a:pt x="2499995" y="2816987"/>
                </a:lnTo>
                <a:lnTo>
                  <a:pt x="2506726" y="2840735"/>
                </a:lnTo>
                <a:lnTo>
                  <a:pt x="2506726" y="4063873"/>
                </a:lnTo>
                <a:lnTo>
                  <a:pt x="2499995" y="4087622"/>
                </a:lnTo>
                <a:lnTo>
                  <a:pt x="2481453" y="4107053"/>
                </a:lnTo>
                <a:lnTo>
                  <a:pt x="2454021" y="4120133"/>
                </a:lnTo>
                <a:lnTo>
                  <a:pt x="2420620" y="41249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92709" y="3631184"/>
            <a:ext cx="599440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4445" algn="ctr">
              <a:lnSpc>
                <a:spcPct val="1070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Solicitar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documentação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sco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sco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as  </a:t>
            </a:r>
            <a:r>
              <a:rPr sz="600" b="1" spc="-5" dirty="0">
                <a:latin typeface="Calibri"/>
                <a:cs typeface="Calibri"/>
              </a:rPr>
              <a:t>exti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as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(H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ór</a:t>
            </a:r>
            <a:r>
              <a:rPr sz="600" b="1" spc="-5" dirty="0">
                <a:latin typeface="Calibri"/>
                <a:cs typeface="Calibri"/>
              </a:rPr>
              <a:t>ico  E</a:t>
            </a:r>
            <a:r>
              <a:rPr sz="600" b="1" dirty="0">
                <a:latin typeface="Calibri"/>
                <a:cs typeface="Calibri"/>
              </a:rPr>
              <a:t>sco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ou  </a:t>
            </a:r>
            <a:r>
              <a:rPr sz="600" b="1" spc="-5" dirty="0">
                <a:latin typeface="Calibri"/>
                <a:cs typeface="Calibri"/>
              </a:rPr>
              <a:t>Declaração)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8079" y="5100955"/>
            <a:ext cx="64135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Ex</a:t>
            </a:r>
            <a:r>
              <a:rPr sz="600" b="1" dirty="0">
                <a:latin typeface="Calibri"/>
                <a:cs typeface="Calibri"/>
              </a:rPr>
              <a:t>p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ti</a:t>
            </a:r>
            <a:r>
              <a:rPr sz="600" b="1" dirty="0">
                <a:latin typeface="Calibri"/>
                <a:cs typeface="Calibri"/>
              </a:rPr>
              <a:t>f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ad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  </a:t>
            </a:r>
            <a:r>
              <a:rPr sz="600" b="1" spc="-5" dirty="0">
                <a:latin typeface="Calibri"/>
                <a:cs typeface="Calibri"/>
              </a:rPr>
              <a:t>cu</a:t>
            </a:r>
            <a:r>
              <a:rPr sz="600" b="1" dirty="0">
                <a:latin typeface="Calibri"/>
                <a:cs typeface="Calibri"/>
              </a:rPr>
              <a:t>rso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duca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  de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Jo</a:t>
            </a:r>
            <a:r>
              <a:rPr sz="600" b="1" spc="5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ns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du</a:t>
            </a:r>
            <a:r>
              <a:rPr sz="600" b="1" spc="-5" dirty="0">
                <a:latin typeface="Calibri"/>
                <a:cs typeface="Calibri"/>
              </a:rPr>
              <a:t>lt</a:t>
            </a:r>
            <a:r>
              <a:rPr sz="600" b="1" dirty="0">
                <a:latin typeface="Calibri"/>
                <a:cs typeface="Calibri"/>
              </a:rPr>
              <a:t>os  </a:t>
            </a:r>
            <a:r>
              <a:rPr sz="600" b="1" spc="-5" dirty="0">
                <a:latin typeface="Calibri"/>
                <a:cs typeface="Calibri"/>
              </a:rPr>
              <a:t>(EJA)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73645" y="2401316"/>
            <a:ext cx="75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Calibri"/>
                <a:cs typeface="Calibri"/>
              </a:rPr>
              <a:t>Conforme horário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te</a:t>
            </a:r>
            <a:r>
              <a:rPr sz="600" spc="-30" dirty="0">
                <a:latin typeface="Calibri"/>
                <a:cs typeface="Calibri"/>
              </a:rPr>
              <a:t>ndi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U</a:t>
            </a:r>
            <a:r>
              <a:rPr sz="600" spc="-30" dirty="0">
                <a:latin typeface="Calibri"/>
                <a:cs typeface="Calibri"/>
              </a:rPr>
              <a:t>nid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15" dirty="0">
                <a:latin typeface="Calibri"/>
                <a:cs typeface="Calibri"/>
              </a:rPr>
              <a:t>Escolar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7898" y="2370201"/>
            <a:ext cx="7626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4968" y="3273552"/>
            <a:ext cx="10453370" cy="2743200"/>
          </a:xfrm>
          <a:custGeom>
            <a:avLst/>
            <a:gdLst/>
            <a:ahLst/>
            <a:cxnLst/>
            <a:rect l="l" t="t" r="r" b="b"/>
            <a:pathLst>
              <a:path w="10453370" h="2743200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2743200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2743200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2743200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2743200">
                <a:moveTo>
                  <a:pt x="874191" y="2742818"/>
                </a:moveTo>
                <a:lnTo>
                  <a:pt x="61036" y="2742818"/>
                </a:lnTo>
                <a:lnTo>
                  <a:pt x="41478" y="2737992"/>
                </a:lnTo>
                <a:lnTo>
                  <a:pt x="25463" y="2724912"/>
                </a:lnTo>
                <a:lnTo>
                  <a:pt x="14643" y="2705480"/>
                </a:lnTo>
                <a:lnTo>
                  <a:pt x="10667" y="2681732"/>
                </a:lnTo>
                <a:lnTo>
                  <a:pt x="10667" y="1458595"/>
                </a:lnTo>
                <a:lnTo>
                  <a:pt x="14643" y="1434845"/>
                </a:lnTo>
                <a:lnTo>
                  <a:pt x="25463" y="1415414"/>
                </a:lnTo>
                <a:lnTo>
                  <a:pt x="41478" y="1402333"/>
                </a:lnTo>
                <a:lnTo>
                  <a:pt x="61036" y="1397508"/>
                </a:lnTo>
                <a:lnTo>
                  <a:pt x="874191" y="1397508"/>
                </a:lnTo>
                <a:lnTo>
                  <a:pt x="893749" y="1402333"/>
                </a:lnTo>
                <a:lnTo>
                  <a:pt x="909764" y="1415414"/>
                </a:lnTo>
                <a:lnTo>
                  <a:pt x="920584" y="1434845"/>
                </a:lnTo>
                <a:lnTo>
                  <a:pt x="924560" y="1458595"/>
                </a:lnTo>
                <a:lnTo>
                  <a:pt x="924560" y="2681732"/>
                </a:lnTo>
                <a:lnTo>
                  <a:pt x="920584" y="2705480"/>
                </a:lnTo>
                <a:lnTo>
                  <a:pt x="909764" y="2724912"/>
                </a:lnTo>
                <a:lnTo>
                  <a:pt x="893749" y="2737992"/>
                </a:lnTo>
                <a:lnTo>
                  <a:pt x="874191" y="2742818"/>
                </a:lnTo>
                <a:close/>
              </a:path>
              <a:path w="10453370" h="2743200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2743200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86936" y="3766566"/>
            <a:ext cx="1974214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Emissão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documentação escolar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 comprove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10" dirty="0">
                <a:latin typeface="Calibri"/>
                <a:cs typeface="Calibri"/>
              </a:rPr>
              <a:t>conclusão 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spc="-10" dirty="0">
                <a:latin typeface="Calibri"/>
                <a:cs typeface="Calibri"/>
              </a:rPr>
              <a:t>séries/anos cursados </a:t>
            </a:r>
            <a:r>
              <a:rPr sz="600" dirty="0">
                <a:latin typeface="Calibri"/>
                <a:cs typeface="Calibri"/>
              </a:rPr>
              <a:t>em </a:t>
            </a:r>
            <a:r>
              <a:rPr sz="600" spc="-10" dirty="0">
                <a:latin typeface="Calibri"/>
                <a:cs typeface="Calibri"/>
              </a:rPr>
              <a:t>escolas </a:t>
            </a:r>
            <a:r>
              <a:rPr sz="600" dirty="0">
                <a:latin typeface="Calibri"/>
                <a:cs typeface="Calibri"/>
              </a:rPr>
              <a:t>já </a:t>
            </a:r>
            <a:r>
              <a:rPr sz="600" spc="-10" dirty="0">
                <a:latin typeface="Calibri"/>
                <a:cs typeface="Calibri"/>
              </a:rPr>
              <a:t>extintas cujo </a:t>
            </a:r>
            <a:r>
              <a:rPr sz="600" spc="-5" dirty="0">
                <a:latin typeface="Calibri"/>
                <a:cs typeface="Calibri"/>
              </a:rPr>
              <a:t>acervo </a:t>
            </a:r>
            <a:r>
              <a:rPr sz="600" spc="5" dirty="0">
                <a:latin typeface="Calibri"/>
                <a:cs typeface="Calibri"/>
              </a:rPr>
              <a:t>se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encontra arquivado na Secretaria Municipal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Educação, aos </a:t>
            </a:r>
            <a:r>
              <a:rPr sz="600" spc="-5" dirty="0">
                <a:latin typeface="Calibri"/>
                <a:cs typeface="Calibri"/>
              </a:rPr>
              <a:t> 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tas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69605" y="3838448"/>
            <a:ext cx="2140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Até 07 </a:t>
            </a:r>
            <a:r>
              <a:rPr sz="600" spc="-15" dirty="0">
                <a:latin typeface="Calibri"/>
                <a:cs typeface="Calibri"/>
              </a:rPr>
              <a:t>(sete) dias </a:t>
            </a:r>
            <a:r>
              <a:rPr sz="600" spc="-30" dirty="0">
                <a:latin typeface="Calibri"/>
                <a:cs typeface="Calibri"/>
              </a:rPr>
              <a:t>corridos,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15" dirty="0">
                <a:latin typeface="Calibri"/>
                <a:cs typeface="Calibri"/>
              </a:rPr>
              <a:t>partir </a:t>
            </a:r>
            <a:r>
              <a:rPr sz="600" spc="-10" dirty="0">
                <a:latin typeface="Calibri"/>
                <a:cs typeface="Calibri"/>
              </a:rPr>
              <a:t>da </a:t>
            </a:r>
            <a:r>
              <a:rPr sz="600" spc="-15" dirty="0">
                <a:latin typeface="Calibri"/>
                <a:cs typeface="Calibri"/>
              </a:rPr>
              <a:t>data </a:t>
            </a:r>
            <a:r>
              <a:rPr sz="600" spc="-1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solicitação, ressalvados </a:t>
            </a:r>
            <a:r>
              <a:rPr sz="600" spc="-10" dirty="0">
                <a:latin typeface="Calibri"/>
                <a:cs typeface="Calibri"/>
              </a:rPr>
              <a:t>os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casos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excepcionalidade.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55138" y="3630295"/>
            <a:ext cx="762635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 marR="5080" indent="-94615">
              <a:lnSpc>
                <a:spcPct val="114199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Inspeção</a:t>
            </a:r>
            <a:endParaRPr sz="600">
              <a:latin typeface="Calibri"/>
              <a:cs typeface="Calibri"/>
            </a:endParaRPr>
          </a:p>
          <a:p>
            <a:pPr marL="18415" marR="13335" indent="43815">
              <a:lnSpc>
                <a:spcPct val="108300"/>
              </a:lnSpc>
            </a:pP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 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</a:t>
            </a:r>
            <a:r>
              <a:rPr sz="600" dirty="0">
                <a:latin typeface="Calibri"/>
                <a:cs typeface="Calibri"/>
              </a:rPr>
              <a:t>açã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18382" y="4976622"/>
            <a:ext cx="169291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Emissão do certificado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conclusão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estudos </a:t>
            </a:r>
            <a:r>
              <a:rPr sz="600" spc="5" dirty="0">
                <a:latin typeface="Calibri"/>
                <a:cs typeface="Calibri"/>
              </a:rPr>
              <a:t>da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EJA,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cursado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anteriormente.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Histórico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Escolar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Declaração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Conclusão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será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entregue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ao </a:t>
            </a:r>
            <a:r>
              <a:rPr sz="600" dirty="0">
                <a:latin typeface="Calibri"/>
                <a:cs typeface="Calibri"/>
              </a:rPr>
              <a:t>interessado, </a:t>
            </a:r>
            <a:r>
              <a:rPr sz="600" spc="5" dirty="0">
                <a:latin typeface="Calibri"/>
                <a:cs typeface="Calibri"/>
              </a:rPr>
              <a:t>se </a:t>
            </a:r>
            <a:r>
              <a:rPr sz="600" dirty="0">
                <a:latin typeface="Calibri"/>
                <a:cs typeface="Calibri"/>
              </a:rPr>
              <a:t>maior </a:t>
            </a:r>
            <a:r>
              <a:rPr sz="600" spc="-5" dirty="0">
                <a:latin typeface="Calibri"/>
                <a:cs typeface="Calibri"/>
              </a:rPr>
              <a:t>de 18 </a:t>
            </a:r>
            <a:r>
              <a:rPr sz="600" dirty="0">
                <a:latin typeface="Calibri"/>
                <a:cs typeface="Calibri"/>
              </a:rPr>
              <a:t>anos,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 </a:t>
            </a:r>
            <a:r>
              <a:rPr sz="600" dirty="0">
                <a:latin typeface="Calibri"/>
                <a:cs typeface="Calibri"/>
              </a:rPr>
              <a:t>a seu representante legal, se menor </a:t>
            </a:r>
            <a:r>
              <a:rPr sz="600" spc="-5" dirty="0">
                <a:latin typeface="Calibri"/>
                <a:cs typeface="Calibri"/>
              </a:rPr>
              <a:t>de 18 </a:t>
            </a:r>
            <a:r>
              <a:rPr sz="600" dirty="0">
                <a:latin typeface="Calibri"/>
                <a:cs typeface="Calibri"/>
              </a:rPr>
              <a:t>anos,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devidamente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identificados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apresentação</a:t>
            </a:r>
            <a:r>
              <a:rPr sz="600" spc="5" dirty="0">
                <a:latin typeface="Calibri"/>
                <a:cs typeface="Calibri"/>
              </a:rPr>
              <a:t> da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carteira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identidade.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69605" y="5284089"/>
            <a:ext cx="7677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hor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oli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64917" y="5095821"/>
            <a:ext cx="788035" cy="5270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600" spc="-5" dirty="0">
                <a:latin typeface="Calibri"/>
                <a:cs typeface="Calibri"/>
              </a:rPr>
              <a:t>na</a:t>
            </a:r>
            <a:endParaRPr sz="600">
              <a:latin typeface="Calibri"/>
              <a:cs typeface="Calibri"/>
            </a:endParaRPr>
          </a:p>
          <a:p>
            <a:pPr marL="12700" marR="5080" indent="-2540" algn="ctr">
              <a:lnSpc>
                <a:spcPct val="1067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 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mes  </a:t>
            </a:r>
            <a:r>
              <a:rPr sz="600" spc="-5" dirty="0">
                <a:latin typeface="Calibri"/>
                <a:cs typeface="Calibri"/>
              </a:rPr>
              <a:t>Machado.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15405" y="3613785"/>
            <a:ext cx="854075" cy="43116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-2540" algn="ctr">
              <a:lnSpc>
                <a:spcPct val="108300"/>
              </a:lnSpc>
              <a:spcBef>
                <a:spcPts val="170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67805" y="4127373"/>
            <a:ext cx="547370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83639" y="2251710"/>
            <a:ext cx="1372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aluno;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responsável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legal entra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 </a:t>
            </a:r>
            <a:r>
              <a:rPr sz="600" spc="-15" dirty="0">
                <a:latin typeface="Calibri"/>
                <a:cs typeface="Calibri"/>
              </a:rPr>
              <a:t>contato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com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secretaria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escola,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pessoalmente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telefone,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Boletim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Escolar,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após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término do bimestre </a:t>
            </a:r>
            <a:r>
              <a:rPr sz="600" spc="-5" dirty="0">
                <a:latin typeface="Calibri"/>
                <a:cs typeface="Calibri"/>
              </a:rPr>
              <a:t>ou ano </a:t>
            </a:r>
            <a:r>
              <a:rPr sz="600" spc="-10" dirty="0">
                <a:latin typeface="Calibri"/>
                <a:cs typeface="Calibri"/>
              </a:rPr>
              <a:t>letivo,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tenha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comparecido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reunião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promovida</a:t>
            </a:r>
            <a:r>
              <a:rPr sz="600" spc="-5" dirty="0">
                <a:latin typeface="Calibri"/>
                <a:cs typeface="Calibri"/>
              </a:rPr>
              <a:t> pela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escola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5" dirty="0">
                <a:latin typeface="Calibri"/>
                <a:cs typeface="Calibri"/>
              </a:rPr>
              <a:t>entrega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ju</a:t>
            </a:r>
            <a:r>
              <a:rPr sz="600" dirty="0">
                <a:latin typeface="Calibri"/>
                <a:cs typeface="Calibri"/>
              </a:rPr>
              <a:t>st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1623" y="3409315"/>
            <a:ext cx="1304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Ser   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ex-aluno(a)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estudou</a:t>
            </a:r>
            <a:r>
              <a:rPr sz="600" spc="210" dirty="0">
                <a:latin typeface="Calibri"/>
                <a:cs typeface="Calibri"/>
              </a:rPr>
              <a:t>  </a:t>
            </a:r>
            <a:r>
              <a:rPr sz="600" dirty="0">
                <a:latin typeface="Calibri"/>
                <a:cs typeface="Calibri"/>
              </a:rPr>
              <a:t>em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ol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ext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interessado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seu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representante </a:t>
            </a:r>
            <a:r>
              <a:rPr sz="600" spc="-5" dirty="0">
                <a:latin typeface="Calibri"/>
                <a:cs typeface="Calibri"/>
              </a:rPr>
              <a:t> legal</a:t>
            </a:r>
            <a:r>
              <a:rPr sz="600" dirty="0">
                <a:latin typeface="Calibri"/>
                <a:cs typeface="Calibri"/>
              </a:rPr>
              <a:t> deve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entrar</a:t>
            </a:r>
            <a:r>
              <a:rPr sz="600" dirty="0">
                <a:latin typeface="Calibri"/>
                <a:cs typeface="Calibri"/>
              </a:rPr>
              <a:t> em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contato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Inspeção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Escolar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Municipal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Educação, presencialmente </a:t>
            </a:r>
            <a:r>
              <a:rPr sz="600" spc="-5" dirty="0">
                <a:latin typeface="Calibri"/>
                <a:cs typeface="Calibri"/>
              </a:rPr>
              <a:t> 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via</a:t>
            </a:r>
            <a:r>
              <a:rPr sz="600" spc="-5" dirty="0">
                <a:latin typeface="Calibri"/>
                <a:cs typeface="Calibri"/>
              </a:rPr>
              <a:t> telefone,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apresentar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necessários</a:t>
            </a:r>
            <a:r>
              <a:rPr sz="600" spc="-5" dirty="0">
                <a:latin typeface="Calibri"/>
                <a:cs typeface="Calibri"/>
              </a:rPr>
              <a:t> (carteira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identidade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interessado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ou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comprovante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representatividade </a:t>
            </a:r>
            <a:r>
              <a:rPr sz="600" spc="-5" dirty="0">
                <a:latin typeface="Calibri"/>
                <a:cs typeface="Calibri"/>
              </a:rPr>
              <a:t> legal),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encerrou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os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67485" y="5090286"/>
            <a:ext cx="1391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Estudante</a:t>
            </a:r>
            <a:r>
              <a:rPr sz="600" spc="-5" dirty="0">
                <a:latin typeface="Calibri"/>
                <a:cs typeface="Calibri"/>
              </a:rPr>
              <a:t> 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concluiu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Ensino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Fundamental </a:t>
            </a:r>
            <a:r>
              <a:rPr sz="600" spc="-5" dirty="0">
                <a:latin typeface="Calibri"/>
                <a:cs typeface="Calibri"/>
              </a:rPr>
              <a:t>ou Médio no </a:t>
            </a:r>
            <a:r>
              <a:rPr sz="600" spc="-10" dirty="0">
                <a:latin typeface="Calibri"/>
                <a:cs typeface="Calibri"/>
              </a:rPr>
              <a:t>curso </a:t>
            </a:r>
            <a:r>
              <a:rPr sz="600" spc="-5" dirty="0">
                <a:latin typeface="Calibri"/>
                <a:cs typeface="Calibri"/>
              </a:rPr>
              <a:t>regular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suplência,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ou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declaração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spc="-10" dirty="0">
                <a:latin typeface="Calibri"/>
                <a:cs typeface="Calibri"/>
              </a:rPr>
              <a:t>aprovação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disciplinas</a:t>
            </a:r>
            <a:r>
              <a:rPr sz="600" spc="-5" dirty="0">
                <a:latin typeface="Calibri"/>
                <a:cs typeface="Calibri"/>
              </a:rPr>
              <a:t> na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Escola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Municipal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Clarice </a:t>
            </a:r>
            <a:r>
              <a:rPr sz="600" dirty="0">
                <a:latin typeface="Calibri"/>
                <a:cs typeface="Calibri"/>
              </a:rPr>
              <a:t> G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mes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Mac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65621" y="5068570"/>
            <a:ext cx="89408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6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latin typeface="Calibri"/>
                <a:cs typeface="Calibri"/>
              </a:rPr>
              <a:t>Rua Aroeira, 40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-5" dirty="0">
                <a:latin typeface="Calibri"/>
                <a:cs typeface="Calibri"/>
              </a:rPr>
              <a:t>São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521" y="6680098"/>
            <a:ext cx="5499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licit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5" dirty="0">
                <a:latin typeface="Calibri"/>
                <a:cs typeface="Calibri"/>
              </a:rPr>
              <a:t>H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ór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 E</a:t>
            </a:r>
            <a:r>
              <a:rPr sz="600" b="1" dirty="0">
                <a:latin typeface="Calibri"/>
                <a:cs typeface="Calibri"/>
              </a:rPr>
              <a:t>sco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8015" y="6080760"/>
            <a:ext cx="3471545" cy="1367155"/>
          </a:xfrm>
          <a:custGeom>
            <a:avLst/>
            <a:gdLst/>
            <a:ahLst/>
            <a:cxnLst/>
            <a:rect l="l" t="t" r="r" b="b"/>
            <a:pathLst>
              <a:path w="3471545" h="1367154">
                <a:moveTo>
                  <a:pt x="863574" y="1366558"/>
                </a:moveTo>
                <a:lnTo>
                  <a:pt x="50368" y="1366558"/>
                </a:lnTo>
                <a:lnTo>
                  <a:pt x="30810" y="1361668"/>
                </a:lnTo>
                <a:lnTo>
                  <a:pt x="14795" y="1348320"/>
                </a:lnTo>
                <a:lnTo>
                  <a:pt x="3975" y="1328572"/>
                </a:lnTo>
                <a:lnTo>
                  <a:pt x="0" y="1304467"/>
                </a:lnTo>
                <a:lnTo>
                  <a:pt x="0" y="62103"/>
                </a:lnTo>
                <a:lnTo>
                  <a:pt x="3975" y="37973"/>
                </a:lnTo>
                <a:lnTo>
                  <a:pt x="14795" y="18288"/>
                </a:lnTo>
                <a:lnTo>
                  <a:pt x="30810" y="4953"/>
                </a:lnTo>
                <a:lnTo>
                  <a:pt x="50368" y="0"/>
                </a:lnTo>
                <a:lnTo>
                  <a:pt x="863574" y="0"/>
                </a:lnTo>
                <a:lnTo>
                  <a:pt x="883145" y="4953"/>
                </a:lnTo>
                <a:lnTo>
                  <a:pt x="899160" y="18288"/>
                </a:lnTo>
                <a:lnTo>
                  <a:pt x="909980" y="37973"/>
                </a:lnTo>
                <a:lnTo>
                  <a:pt x="913955" y="62103"/>
                </a:lnTo>
                <a:lnTo>
                  <a:pt x="913955" y="1304467"/>
                </a:lnTo>
                <a:lnTo>
                  <a:pt x="909980" y="1328572"/>
                </a:lnTo>
                <a:lnTo>
                  <a:pt x="899160" y="1348320"/>
                </a:lnTo>
                <a:lnTo>
                  <a:pt x="883145" y="1361668"/>
                </a:lnTo>
                <a:lnTo>
                  <a:pt x="863574" y="1366558"/>
                </a:lnTo>
                <a:close/>
              </a:path>
              <a:path w="3471545" h="1367154">
                <a:moveTo>
                  <a:pt x="3420364" y="1366558"/>
                </a:moveTo>
                <a:lnTo>
                  <a:pt x="2597658" y="1366558"/>
                </a:lnTo>
                <a:lnTo>
                  <a:pt x="2577846" y="1361668"/>
                </a:lnTo>
                <a:lnTo>
                  <a:pt x="2561716" y="1348320"/>
                </a:lnTo>
                <a:lnTo>
                  <a:pt x="2550795" y="1328572"/>
                </a:lnTo>
                <a:lnTo>
                  <a:pt x="2546731" y="1304467"/>
                </a:lnTo>
                <a:lnTo>
                  <a:pt x="2546731" y="62103"/>
                </a:lnTo>
                <a:lnTo>
                  <a:pt x="2550795" y="37973"/>
                </a:lnTo>
                <a:lnTo>
                  <a:pt x="2561716" y="18288"/>
                </a:lnTo>
                <a:lnTo>
                  <a:pt x="2577846" y="4953"/>
                </a:lnTo>
                <a:lnTo>
                  <a:pt x="2597658" y="0"/>
                </a:lnTo>
                <a:lnTo>
                  <a:pt x="3420364" y="0"/>
                </a:lnTo>
                <a:lnTo>
                  <a:pt x="3440176" y="4953"/>
                </a:lnTo>
                <a:lnTo>
                  <a:pt x="3456305" y="18288"/>
                </a:lnTo>
                <a:lnTo>
                  <a:pt x="3467227" y="37973"/>
                </a:lnTo>
                <a:lnTo>
                  <a:pt x="3471291" y="62103"/>
                </a:lnTo>
                <a:lnTo>
                  <a:pt x="3471291" y="1304467"/>
                </a:lnTo>
                <a:lnTo>
                  <a:pt x="3467227" y="1328572"/>
                </a:lnTo>
                <a:lnTo>
                  <a:pt x="3456305" y="1348320"/>
                </a:lnTo>
                <a:lnTo>
                  <a:pt x="3440176" y="1361668"/>
                </a:lnTo>
                <a:lnTo>
                  <a:pt x="3420364" y="13665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88480" y="6106668"/>
            <a:ext cx="1108075" cy="1341120"/>
          </a:xfrm>
          <a:custGeom>
            <a:avLst/>
            <a:gdLst/>
            <a:ahLst/>
            <a:cxnLst/>
            <a:rect l="l" t="t" r="r" b="b"/>
            <a:pathLst>
              <a:path w="1108075" h="1341120">
                <a:moveTo>
                  <a:pt x="1051433" y="1340789"/>
                </a:moveTo>
                <a:lnTo>
                  <a:pt x="56388" y="1340789"/>
                </a:lnTo>
                <a:lnTo>
                  <a:pt x="34544" y="1335582"/>
                </a:lnTo>
                <a:lnTo>
                  <a:pt x="16510" y="1321409"/>
                </a:lnTo>
                <a:lnTo>
                  <a:pt x="4445" y="1300441"/>
                </a:lnTo>
                <a:lnTo>
                  <a:pt x="0" y="1274826"/>
                </a:lnTo>
                <a:lnTo>
                  <a:pt x="0" y="65913"/>
                </a:lnTo>
                <a:lnTo>
                  <a:pt x="4445" y="40386"/>
                </a:lnTo>
                <a:lnTo>
                  <a:pt x="16510" y="19431"/>
                </a:lnTo>
                <a:lnTo>
                  <a:pt x="34544" y="5207"/>
                </a:lnTo>
                <a:lnTo>
                  <a:pt x="56388" y="0"/>
                </a:lnTo>
                <a:lnTo>
                  <a:pt x="1051433" y="0"/>
                </a:lnTo>
                <a:lnTo>
                  <a:pt x="1073277" y="5207"/>
                </a:lnTo>
                <a:lnTo>
                  <a:pt x="1091311" y="19431"/>
                </a:lnTo>
                <a:lnTo>
                  <a:pt x="1103376" y="40386"/>
                </a:lnTo>
                <a:lnTo>
                  <a:pt x="1107821" y="65913"/>
                </a:lnTo>
                <a:lnTo>
                  <a:pt x="1107821" y="1274826"/>
                </a:lnTo>
                <a:lnTo>
                  <a:pt x="1103376" y="1300441"/>
                </a:lnTo>
                <a:lnTo>
                  <a:pt x="1091311" y="1321409"/>
                </a:lnTo>
                <a:lnTo>
                  <a:pt x="1073277" y="1335582"/>
                </a:lnTo>
                <a:lnTo>
                  <a:pt x="1051433" y="134078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811651" y="6358252"/>
            <a:ext cx="1691639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Emissão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documento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comprova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trajetória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escolar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estudante </a:t>
            </a:r>
            <a:r>
              <a:rPr sz="600" spc="-5" dirty="0">
                <a:latin typeface="Calibri"/>
                <a:cs typeface="Calibri"/>
              </a:rPr>
              <a:t>nas </a:t>
            </a:r>
            <a:r>
              <a:rPr sz="600" dirty="0">
                <a:latin typeface="Calibri"/>
                <a:cs typeface="Calibri"/>
              </a:rPr>
              <a:t>séries/anos </a:t>
            </a:r>
            <a:r>
              <a:rPr sz="600" spc="-5" dirty="0">
                <a:latin typeface="Calibri"/>
                <a:cs typeface="Calibri"/>
              </a:rPr>
              <a:t>concluídos na </a:t>
            </a:r>
            <a:r>
              <a:rPr sz="600" dirty="0">
                <a:latin typeface="Calibri"/>
                <a:cs typeface="Calibri"/>
              </a:rPr>
              <a:t> escola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origem,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 qual</a:t>
            </a:r>
            <a:r>
              <a:rPr sz="600" spc="5" dirty="0">
                <a:latin typeface="Calibri"/>
                <a:cs typeface="Calibri"/>
              </a:rPr>
              <a:t> são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registrados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 </a:t>
            </a:r>
            <a:r>
              <a:rPr sz="600" dirty="0">
                <a:latin typeface="Calibri"/>
                <a:cs typeface="Calibri"/>
              </a:rPr>
              <a:t> resultados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das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avaliações,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frequência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aluno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carga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horária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oferecida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pela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 período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cursado.</a:t>
            </a:r>
            <a:endParaRPr sz="600">
              <a:latin typeface="Calibri"/>
              <a:cs typeface="Calibri"/>
            </a:endParaRPr>
          </a:p>
          <a:p>
            <a:pPr marL="12700" marR="5715" algn="just">
              <a:lnSpc>
                <a:spcPct val="1067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documento</a:t>
            </a:r>
            <a:r>
              <a:rPr sz="600" dirty="0">
                <a:latin typeface="Calibri"/>
                <a:cs typeface="Calibri"/>
              </a:rPr>
              <a:t> será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entregue</a:t>
            </a:r>
            <a:r>
              <a:rPr sz="600" spc="5" dirty="0">
                <a:latin typeface="Calibri"/>
                <a:cs typeface="Calibri"/>
              </a:rPr>
              <a:t> ao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interessado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presencialmente,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mediante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identificação.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48245" y="6676441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13101" y="6433856"/>
            <a:ext cx="855344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7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25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 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estudante </a:t>
            </a:r>
            <a:r>
              <a:rPr sz="600" dirty="0">
                <a:latin typeface="Calibri"/>
                <a:cs typeface="Calibri"/>
              </a:rPr>
              <a:t>esteve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matriculado,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forma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 ou por telefone, </a:t>
            </a:r>
            <a:r>
              <a:rPr sz="600" spc="-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61084" y="6521602"/>
            <a:ext cx="138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estudante, </a:t>
            </a:r>
            <a:r>
              <a:rPr sz="600" spc="-10" dirty="0">
                <a:latin typeface="Calibri"/>
                <a:cs typeface="Calibri"/>
              </a:rPr>
              <a:t>quando </a:t>
            </a:r>
            <a:r>
              <a:rPr sz="600" spc="-5" dirty="0">
                <a:latin typeface="Calibri"/>
                <a:cs typeface="Calibri"/>
              </a:rPr>
              <a:t>maior de 18 anos, ou </a:t>
            </a:r>
            <a:r>
              <a:rPr sz="600" dirty="0">
                <a:latin typeface="Calibri"/>
                <a:cs typeface="Calibri"/>
              </a:rPr>
              <a:t> seu </a:t>
            </a:r>
            <a:r>
              <a:rPr sz="600" spc="-10" dirty="0">
                <a:latin typeface="Calibri"/>
                <a:cs typeface="Calibri"/>
              </a:rPr>
              <a:t>representante</a:t>
            </a:r>
            <a:r>
              <a:rPr sz="600" spc="-5" dirty="0">
                <a:latin typeface="Calibri"/>
                <a:cs typeface="Calibri"/>
              </a:rPr>
              <a:t> legal, quando menor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59017" y="6500876"/>
            <a:ext cx="89408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6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latin typeface="Calibri"/>
                <a:cs typeface="Calibri"/>
              </a:rPr>
              <a:t>Rua Aroeira, 40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-5" dirty="0">
                <a:latin typeface="Calibri"/>
                <a:cs typeface="Calibri"/>
              </a:rPr>
              <a:t>São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65275" y="6080760"/>
            <a:ext cx="4684395" cy="1353185"/>
          </a:xfrm>
          <a:custGeom>
            <a:avLst/>
            <a:gdLst/>
            <a:ahLst/>
            <a:cxnLst/>
            <a:rect l="l" t="t" r="r" b="b"/>
            <a:pathLst>
              <a:path w="4684395" h="1353184">
                <a:moveTo>
                  <a:pt x="1476502" y="1345488"/>
                </a:moveTo>
                <a:lnTo>
                  <a:pt x="86131" y="1345488"/>
                </a:lnTo>
                <a:lnTo>
                  <a:pt x="52679" y="1340662"/>
                </a:lnTo>
                <a:lnTo>
                  <a:pt x="25298" y="1327531"/>
                </a:lnTo>
                <a:lnTo>
                  <a:pt x="6794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6794" y="37338"/>
                </a:lnTo>
                <a:lnTo>
                  <a:pt x="25298" y="17907"/>
                </a:lnTo>
                <a:lnTo>
                  <a:pt x="52679" y="4826"/>
                </a:lnTo>
                <a:lnTo>
                  <a:pt x="86131" y="0"/>
                </a:lnTo>
                <a:lnTo>
                  <a:pt x="1476502" y="0"/>
                </a:lnTo>
                <a:lnTo>
                  <a:pt x="1510030" y="4826"/>
                </a:lnTo>
                <a:lnTo>
                  <a:pt x="1537335" y="17907"/>
                </a:lnTo>
                <a:lnTo>
                  <a:pt x="1555877" y="37338"/>
                </a:lnTo>
                <a:lnTo>
                  <a:pt x="1562608" y="61087"/>
                </a:lnTo>
                <a:lnTo>
                  <a:pt x="1562608" y="1284351"/>
                </a:lnTo>
                <a:lnTo>
                  <a:pt x="1555877" y="1308100"/>
                </a:lnTo>
                <a:lnTo>
                  <a:pt x="1537335" y="1327531"/>
                </a:lnTo>
                <a:lnTo>
                  <a:pt x="1510030" y="1340662"/>
                </a:lnTo>
                <a:lnTo>
                  <a:pt x="1476502" y="1345488"/>
                </a:lnTo>
                <a:close/>
              </a:path>
              <a:path w="4684395" h="1353184">
                <a:moveTo>
                  <a:pt x="4607179" y="1353108"/>
                </a:moveTo>
                <a:lnTo>
                  <a:pt x="2647950" y="1353108"/>
                </a:lnTo>
                <a:lnTo>
                  <a:pt x="2617978" y="1345793"/>
                </a:lnTo>
                <a:lnTo>
                  <a:pt x="2593466" y="1325880"/>
                </a:lnTo>
                <a:lnTo>
                  <a:pt x="2576957" y="1296403"/>
                </a:lnTo>
                <a:lnTo>
                  <a:pt x="2570861" y="1260411"/>
                </a:lnTo>
                <a:lnTo>
                  <a:pt x="2570861" y="95758"/>
                </a:lnTo>
                <a:lnTo>
                  <a:pt x="2576957" y="59690"/>
                </a:lnTo>
                <a:lnTo>
                  <a:pt x="2593466" y="30226"/>
                </a:lnTo>
                <a:lnTo>
                  <a:pt x="2617978" y="10414"/>
                </a:lnTo>
                <a:lnTo>
                  <a:pt x="2647950" y="3048"/>
                </a:lnTo>
                <a:lnTo>
                  <a:pt x="4607179" y="3048"/>
                </a:lnTo>
                <a:lnTo>
                  <a:pt x="4637024" y="10414"/>
                </a:lnTo>
                <a:lnTo>
                  <a:pt x="4661662" y="30226"/>
                </a:lnTo>
                <a:lnTo>
                  <a:pt x="4678172" y="59690"/>
                </a:lnTo>
                <a:lnTo>
                  <a:pt x="4684268" y="95758"/>
                </a:lnTo>
                <a:lnTo>
                  <a:pt x="4684268" y="1260411"/>
                </a:lnTo>
                <a:lnTo>
                  <a:pt x="4678172" y="1296403"/>
                </a:lnTo>
                <a:lnTo>
                  <a:pt x="4661662" y="1325880"/>
                </a:lnTo>
                <a:lnTo>
                  <a:pt x="4637024" y="1345793"/>
                </a:lnTo>
                <a:lnTo>
                  <a:pt x="4607179" y="135310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98820" y="6097524"/>
            <a:ext cx="4779645" cy="1350645"/>
          </a:xfrm>
          <a:custGeom>
            <a:avLst/>
            <a:gdLst/>
            <a:ahLst/>
            <a:cxnLst/>
            <a:rect l="l" t="t" r="r" b="b"/>
            <a:pathLst>
              <a:path w="4779645" h="1350645">
                <a:moveTo>
                  <a:pt x="993012" y="1350187"/>
                </a:moveTo>
                <a:lnTo>
                  <a:pt x="54482" y="1350187"/>
                </a:lnTo>
                <a:lnTo>
                  <a:pt x="33274" y="1345044"/>
                </a:lnTo>
                <a:lnTo>
                  <a:pt x="16001" y="1331086"/>
                </a:lnTo>
                <a:lnTo>
                  <a:pt x="4317" y="1310398"/>
                </a:lnTo>
                <a:lnTo>
                  <a:pt x="0" y="1285163"/>
                </a:lnTo>
                <a:lnTo>
                  <a:pt x="0" y="65023"/>
                </a:lnTo>
                <a:lnTo>
                  <a:pt x="4317" y="39750"/>
                </a:lnTo>
                <a:lnTo>
                  <a:pt x="16001" y="19049"/>
                </a:lnTo>
                <a:lnTo>
                  <a:pt x="33274" y="5079"/>
                </a:lnTo>
                <a:lnTo>
                  <a:pt x="54482" y="0"/>
                </a:lnTo>
                <a:lnTo>
                  <a:pt x="993012" y="0"/>
                </a:lnTo>
                <a:lnTo>
                  <a:pt x="1014222" y="5079"/>
                </a:lnTo>
                <a:lnTo>
                  <a:pt x="1031366" y="19049"/>
                </a:lnTo>
                <a:lnTo>
                  <a:pt x="1043177" y="39750"/>
                </a:lnTo>
                <a:lnTo>
                  <a:pt x="1047496" y="65023"/>
                </a:lnTo>
                <a:lnTo>
                  <a:pt x="1047496" y="1285163"/>
                </a:lnTo>
                <a:lnTo>
                  <a:pt x="1043177" y="1310398"/>
                </a:lnTo>
                <a:lnTo>
                  <a:pt x="1031366" y="1331086"/>
                </a:lnTo>
                <a:lnTo>
                  <a:pt x="1014222" y="1345044"/>
                </a:lnTo>
                <a:lnTo>
                  <a:pt x="993012" y="1350187"/>
                </a:lnTo>
                <a:close/>
              </a:path>
              <a:path w="4779645" h="1350645">
                <a:moveTo>
                  <a:pt x="4695062" y="1341031"/>
                </a:moveTo>
                <a:lnTo>
                  <a:pt x="2307844" y="1341031"/>
                </a:lnTo>
                <a:lnTo>
                  <a:pt x="2275204" y="1332979"/>
                </a:lnTo>
                <a:lnTo>
                  <a:pt x="2248534" y="1311033"/>
                </a:lnTo>
                <a:lnTo>
                  <a:pt x="2230374" y="1278572"/>
                </a:lnTo>
                <a:lnTo>
                  <a:pt x="2223770" y="1238910"/>
                </a:lnTo>
                <a:lnTo>
                  <a:pt x="2223770" y="102107"/>
                </a:lnTo>
                <a:lnTo>
                  <a:pt x="2230374" y="62483"/>
                </a:lnTo>
                <a:lnTo>
                  <a:pt x="2248534" y="29971"/>
                </a:lnTo>
                <a:lnTo>
                  <a:pt x="2275204" y="8000"/>
                </a:lnTo>
                <a:lnTo>
                  <a:pt x="2307844" y="0"/>
                </a:lnTo>
                <a:lnTo>
                  <a:pt x="4695062" y="0"/>
                </a:lnTo>
                <a:lnTo>
                  <a:pt x="4727702" y="8000"/>
                </a:lnTo>
                <a:lnTo>
                  <a:pt x="4754372" y="29971"/>
                </a:lnTo>
                <a:lnTo>
                  <a:pt x="4772533" y="62483"/>
                </a:lnTo>
                <a:lnTo>
                  <a:pt x="4779136" y="102107"/>
                </a:lnTo>
                <a:lnTo>
                  <a:pt x="4779136" y="1238910"/>
                </a:lnTo>
                <a:lnTo>
                  <a:pt x="4772533" y="1278572"/>
                </a:lnTo>
                <a:lnTo>
                  <a:pt x="4754372" y="1311033"/>
                </a:lnTo>
                <a:lnTo>
                  <a:pt x="4727702" y="1332979"/>
                </a:lnTo>
                <a:lnTo>
                  <a:pt x="4695062" y="13410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213217" y="6715760"/>
            <a:ext cx="1943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04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(quatro)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dias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ou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imediatamente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casos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 </a:t>
            </a:r>
            <a:r>
              <a:rPr sz="600" spc="-30" dirty="0">
                <a:latin typeface="Calibri"/>
                <a:cs typeface="Calibri"/>
              </a:rPr>
              <a:t>excepcionalidade.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12727FA1-161E-3B22-0578-F15A5C4073C8}"/>
              </a:ext>
            </a:extLst>
          </p:cNvPr>
          <p:cNvGrpSpPr/>
          <p:nvPr/>
        </p:nvGrpSpPr>
        <p:grpSpPr>
          <a:xfrm>
            <a:off x="-36259" y="-6084"/>
            <a:ext cx="3161728" cy="1053641"/>
            <a:chOff x="48767" y="0"/>
            <a:chExt cx="5413375" cy="1833245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96040634-E1E2-552E-0990-9EDFC8EF0CCD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">
              <a:extLst>
                <a:ext uri="{FF2B5EF4-FFF2-40B4-BE49-F238E27FC236}">
                  <a16:creationId xmlns:a16="http://schemas.microsoft.com/office/drawing/2014/main" id="{00CDFA20-4A23-22CC-C900-030308EBC90A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68">
            <a:extLst>
              <a:ext uri="{FF2B5EF4-FFF2-40B4-BE49-F238E27FC236}">
                <a16:creationId xmlns:a16="http://schemas.microsoft.com/office/drawing/2014/main" id="{DCE6873D-509A-F7FB-6515-9A7AA03C6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2698" y="127389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949" y="2382720"/>
            <a:ext cx="59436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700"/>
              </a:lnSpc>
              <a:spcBef>
                <a:spcPts val="9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ecl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10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spc="-10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10" dirty="0">
                <a:latin typeface="Calibri"/>
                <a:cs typeface="Calibri"/>
              </a:rPr>
              <a:t>E</a:t>
            </a:r>
            <a:r>
              <a:rPr sz="600" b="1" spc="-5" dirty="0">
                <a:latin typeface="Calibri"/>
                <a:cs typeface="Calibri"/>
              </a:rPr>
              <a:t>sc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dade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/</a:t>
            </a:r>
            <a:r>
              <a:rPr sz="600" b="1" dirty="0">
                <a:latin typeface="Calibri"/>
                <a:cs typeface="Calibri"/>
              </a:rPr>
              <a:t>ou  </a:t>
            </a:r>
            <a:r>
              <a:rPr sz="600" b="1" spc="-5" dirty="0">
                <a:latin typeface="Calibri"/>
                <a:cs typeface="Calibri"/>
              </a:rPr>
              <a:t>Transferência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7780" y="2393442"/>
            <a:ext cx="933450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  </a:t>
            </a:r>
            <a:r>
              <a:rPr sz="600" spc="-5" dirty="0">
                <a:latin typeface="Calibri"/>
                <a:cs typeface="Calibri"/>
              </a:rPr>
              <a:t>na qual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aluno </a:t>
            </a:r>
            <a:r>
              <a:rPr sz="600" dirty="0">
                <a:latin typeface="Calibri"/>
                <a:cs typeface="Calibri"/>
              </a:rPr>
              <a:t>se </a:t>
            </a:r>
            <a:r>
              <a:rPr sz="600" spc="-5" dirty="0">
                <a:latin typeface="Calibri"/>
                <a:cs typeface="Calibri"/>
              </a:rPr>
              <a:t>encontra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matriculado.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27730" y="621538"/>
            <a:ext cx="6553200" cy="59690"/>
          </a:xfrm>
          <a:custGeom>
            <a:avLst/>
            <a:gdLst/>
            <a:ahLst/>
            <a:cxnLst/>
            <a:rect l="l" t="t" r="r" b="b"/>
            <a:pathLst>
              <a:path w="6553200" h="59690">
                <a:moveTo>
                  <a:pt x="6553200" y="0"/>
                </a:moveTo>
                <a:lnTo>
                  <a:pt x="0" y="0"/>
                </a:lnTo>
                <a:lnTo>
                  <a:pt x="0" y="59436"/>
                </a:lnTo>
                <a:lnTo>
                  <a:pt x="6553200" y="59436"/>
                </a:lnTo>
                <a:lnTo>
                  <a:pt x="65532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28440" y="767316"/>
            <a:ext cx="587959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20" dirty="0">
                <a:latin typeface="Arial"/>
                <a:cs typeface="Arial"/>
              </a:rPr>
              <a:t>SECRETARIA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MUNICIPAL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DE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EDUCAÇÃO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75634" y="2134055"/>
            <a:ext cx="202628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Emissão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documento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expedido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comprovar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estudante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está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matriculado,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frequente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cursando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alguma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série/ano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escola.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 caso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transferência,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corresponde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uma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declaração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provisória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matrícula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outra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escola,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validade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de,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dirty="0">
                <a:latin typeface="Calibri"/>
                <a:cs typeface="Calibri"/>
              </a:rPr>
              <a:t>máximo, </a:t>
            </a:r>
            <a:r>
              <a:rPr sz="600" spc="-5" dirty="0">
                <a:latin typeface="Calibri"/>
                <a:cs typeface="Calibri"/>
              </a:rPr>
              <a:t>30 </a:t>
            </a:r>
            <a:r>
              <a:rPr sz="600" dirty="0">
                <a:latin typeface="Calibri"/>
                <a:cs typeface="Calibri"/>
              </a:rPr>
              <a:t>dias, tempo previsto para entrega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dirty="0">
                <a:latin typeface="Calibri"/>
                <a:cs typeface="Calibri"/>
              </a:rPr>
              <a:t>Histórico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Escolar.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9605" y="2493645"/>
            <a:ext cx="13696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ec</a:t>
            </a:r>
            <a:r>
              <a:rPr sz="600" spc="-30" dirty="0">
                <a:latin typeface="Calibri"/>
                <a:cs typeface="Calibri"/>
              </a:rPr>
              <a:t>l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dirty="0">
                <a:latin typeface="Calibri"/>
                <a:cs typeface="Calibri"/>
              </a:rPr>
              <a:t>o é</a:t>
            </a:r>
            <a:r>
              <a:rPr sz="600" spc="-15" dirty="0">
                <a:latin typeface="Calibri"/>
                <a:cs typeface="Calibri"/>
              </a:rPr>
              <a:t> 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oli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açã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4968" y="1883664"/>
            <a:ext cx="2506980" cy="4124960"/>
          </a:xfrm>
          <a:custGeom>
            <a:avLst/>
            <a:gdLst/>
            <a:ahLst/>
            <a:cxnLst/>
            <a:rect l="l" t="t" r="r" b="b"/>
            <a:pathLst>
              <a:path w="2506980" h="4124960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4124960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4124960">
                <a:moveTo>
                  <a:pt x="2420620" y="2735072"/>
                </a:moveTo>
                <a:lnTo>
                  <a:pt x="1028306" y="2735072"/>
                </a:lnTo>
                <a:lnTo>
                  <a:pt x="994829" y="2730246"/>
                </a:lnTo>
                <a:lnTo>
                  <a:pt x="967397" y="2717165"/>
                </a:lnTo>
                <a:lnTo>
                  <a:pt x="948880" y="2697734"/>
                </a:lnTo>
                <a:lnTo>
                  <a:pt x="942073" y="2673985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3985"/>
                </a:lnTo>
                <a:lnTo>
                  <a:pt x="2499995" y="2697734"/>
                </a:lnTo>
                <a:lnTo>
                  <a:pt x="2481453" y="2717165"/>
                </a:lnTo>
                <a:lnTo>
                  <a:pt x="2454021" y="2730246"/>
                </a:lnTo>
                <a:lnTo>
                  <a:pt x="2420620" y="2735072"/>
                </a:lnTo>
                <a:close/>
              </a:path>
              <a:path w="2506980" h="4124960">
                <a:moveTo>
                  <a:pt x="2420620" y="4124959"/>
                </a:moveTo>
                <a:lnTo>
                  <a:pt x="1028306" y="4124959"/>
                </a:lnTo>
                <a:lnTo>
                  <a:pt x="994829" y="4120133"/>
                </a:lnTo>
                <a:lnTo>
                  <a:pt x="967397" y="4107053"/>
                </a:lnTo>
                <a:lnTo>
                  <a:pt x="948880" y="4087622"/>
                </a:lnTo>
                <a:lnTo>
                  <a:pt x="942073" y="4063873"/>
                </a:lnTo>
                <a:lnTo>
                  <a:pt x="942073" y="2840735"/>
                </a:lnTo>
                <a:lnTo>
                  <a:pt x="948880" y="2816987"/>
                </a:lnTo>
                <a:lnTo>
                  <a:pt x="967397" y="2797556"/>
                </a:lnTo>
                <a:lnTo>
                  <a:pt x="994829" y="2784475"/>
                </a:lnTo>
                <a:lnTo>
                  <a:pt x="1028306" y="2779648"/>
                </a:lnTo>
                <a:lnTo>
                  <a:pt x="2420620" y="2779648"/>
                </a:lnTo>
                <a:lnTo>
                  <a:pt x="2454021" y="2784475"/>
                </a:lnTo>
                <a:lnTo>
                  <a:pt x="2481453" y="2797556"/>
                </a:lnTo>
                <a:lnTo>
                  <a:pt x="2499995" y="2816987"/>
                </a:lnTo>
                <a:lnTo>
                  <a:pt x="2506726" y="2840735"/>
                </a:lnTo>
                <a:lnTo>
                  <a:pt x="2506726" y="4063873"/>
                </a:lnTo>
                <a:lnTo>
                  <a:pt x="2499995" y="4087622"/>
                </a:lnTo>
                <a:lnTo>
                  <a:pt x="2481453" y="4107053"/>
                </a:lnTo>
                <a:lnTo>
                  <a:pt x="2454021" y="4120133"/>
                </a:lnTo>
                <a:lnTo>
                  <a:pt x="2420620" y="41249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4888" y="3827526"/>
            <a:ext cx="46482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8580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licit</a:t>
            </a:r>
            <a:r>
              <a:rPr sz="600" b="1" dirty="0">
                <a:latin typeface="Calibri"/>
                <a:cs typeface="Calibri"/>
              </a:rPr>
              <a:t>ação</a:t>
            </a:r>
            <a:r>
              <a:rPr sz="600" b="1" spc="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matrícula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5394" y="5248783"/>
            <a:ext cx="6076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licit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Transpo</a:t>
            </a:r>
            <a:r>
              <a:rPr sz="600" b="1" spc="-10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5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sco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73645" y="2401316"/>
            <a:ext cx="75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Calibri"/>
                <a:cs typeface="Calibri"/>
              </a:rPr>
              <a:t>Conforme horário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te</a:t>
            </a:r>
            <a:r>
              <a:rPr sz="600" spc="-30" dirty="0">
                <a:latin typeface="Calibri"/>
                <a:cs typeface="Calibri"/>
              </a:rPr>
              <a:t>ndi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U</a:t>
            </a:r>
            <a:r>
              <a:rPr sz="600" spc="-30" dirty="0">
                <a:latin typeface="Calibri"/>
                <a:cs typeface="Calibri"/>
              </a:rPr>
              <a:t>nid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15" dirty="0">
                <a:latin typeface="Calibri"/>
                <a:cs typeface="Calibri"/>
              </a:rPr>
              <a:t>Escolar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7898" y="2485136"/>
            <a:ext cx="762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4968" y="3273552"/>
            <a:ext cx="10453370" cy="2743200"/>
          </a:xfrm>
          <a:custGeom>
            <a:avLst/>
            <a:gdLst/>
            <a:ahLst/>
            <a:cxnLst/>
            <a:rect l="l" t="t" r="r" b="b"/>
            <a:pathLst>
              <a:path w="10453370" h="2743200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2743200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2743200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2743200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2743200">
                <a:moveTo>
                  <a:pt x="874191" y="2742818"/>
                </a:moveTo>
                <a:lnTo>
                  <a:pt x="61036" y="2742818"/>
                </a:lnTo>
                <a:lnTo>
                  <a:pt x="41478" y="2737992"/>
                </a:lnTo>
                <a:lnTo>
                  <a:pt x="25463" y="2724912"/>
                </a:lnTo>
                <a:lnTo>
                  <a:pt x="14643" y="2705480"/>
                </a:lnTo>
                <a:lnTo>
                  <a:pt x="10667" y="2681732"/>
                </a:lnTo>
                <a:lnTo>
                  <a:pt x="10667" y="1458595"/>
                </a:lnTo>
                <a:lnTo>
                  <a:pt x="14643" y="1434845"/>
                </a:lnTo>
                <a:lnTo>
                  <a:pt x="25463" y="1415414"/>
                </a:lnTo>
                <a:lnTo>
                  <a:pt x="41478" y="1402333"/>
                </a:lnTo>
                <a:lnTo>
                  <a:pt x="61036" y="1397508"/>
                </a:lnTo>
                <a:lnTo>
                  <a:pt x="874191" y="1397508"/>
                </a:lnTo>
                <a:lnTo>
                  <a:pt x="893749" y="1402333"/>
                </a:lnTo>
                <a:lnTo>
                  <a:pt x="909764" y="1415414"/>
                </a:lnTo>
                <a:lnTo>
                  <a:pt x="920584" y="1434845"/>
                </a:lnTo>
                <a:lnTo>
                  <a:pt x="924560" y="1458595"/>
                </a:lnTo>
                <a:lnTo>
                  <a:pt x="924560" y="2681732"/>
                </a:lnTo>
                <a:lnTo>
                  <a:pt x="920584" y="2705480"/>
                </a:lnTo>
                <a:lnTo>
                  <a:pt x="909764" y="2724912"/>
                </a:lnTo>
                <a:lnTo>
                  <a:pt x="893749" y="2737992"/>
                </a:lnTo>
                <a:lnTo>
                  <a:pt x="874191" y="2742818"/>
                </a:lnTo>
                <a:close/>
              </a:path>
              <a:path w="10453370" h="2743200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2743200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86936" y="3817747"/>
            <a:ext cx="18707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Ingresso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 escola,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qual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ocorrer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spc="-10" dirty="0">
                <a:latin typeface="Calibri"/>
                <a:cs typeface="Calibri"/>
              </a:rPr>
              <a:t> início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69605" y="3838448"/>
            <a:ext cx="2093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15" dirty="0">
                <a:latin typeface="Calibri"/>
                <a:cs typeface="Calibri"/>
              </a:rPr>
              <a:t>prazo para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20" dirty="0">
                <a:latin typeface="Calibri"/>
                <a:cs typeface="Calibri"/>
              </a:rPr>
              <a:t>encaminhamento </a:t>
            </a:r>
            <a:r>
              <a:rPr sz="600" dirty="0">
                <a:latin typeface="Calibri"/>
                <a:cs typeface="Calibri"/>
              </a:rPr>
              <a:t>à </a:t>
            </a:r>
            <a:r>
              <a:rPr sz="600" spc="-15" dirty="0">
                <a:latin typeface="Calibri"/>
                <a:cs typeface="Calibri"/>
              </a:rPr>
              <a:t>escola </a:t>
            </a:r>
            <a:r>
              <a:rPr sz="600" spc="-20" dirty="0">
                <a:latin typeface="Calibri"/>
                <a:cs typeface="Calibri"/>
              </a:rPr>
              <a:t>poderá ocorrer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forma 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2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ac</a:t>
            </a:r>
            <a:r>
              <a:rPr sz="600" spc="-20" dirty="0">
                <a:latin typeface="Calibri"/>
                <a:cs typeface="Calibri"/>
              </a:rPr>
              <a:t>ord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ema</a:t>
            </a:r>
            <a:r>
              <a:rPr sz="600" spc="-20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loc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lid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é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hor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65805" y="3744848"/>
            <a:ext cx="76263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686936" y="5129022"/>
            <a:ext cx="201422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Serviço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tem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como</a:t>
            </a:r>
            <a:r>
              <a:rPr sz="600" dirty="0">
                <a:latin typeface="Calibri"/>
                <a:cs typeface="Calibri"/>
              </a:rPr>
              <a:t> objetivo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transportar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estudante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forma</a:t>
            </a:r>
            <a:r>
              <a:rPr sz="600" spc="5" dirty="0">
                <a:latin typeface="Calibri"/>
                <a:cs typeface="Calibri"/>
              </a:rPr>
              <a:t> segura,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gratuita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satisfatória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ponto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mais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próximo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sua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residência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mais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próxima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atenda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região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seu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entorno.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69605" y="5284089"/>
            <a:ext cx="13303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ndi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ac</a:t>
            </a:r>
            <a:r>
              <a:rPr sz="600" spc="-30" dirty="0">
                <a:latin typeface="Calibri"/>
                <a:cs typeface="Calibri"/>
              </a:rPr>
              <a:t>on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for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78632" y="5150358"/>
            <a:ext cx="76263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te 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eta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  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</a:t>
            </a:r>
            <a:r>
              <a:rPr sz="600" dirty="0">
                <a:latin typeface="Calibri"/>
                <a:cs typeface="Calibri"/>
              </a:rPr>
              <a:t>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8892" y="2400427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Solicitação</a:t>
            </a:r>
            <a:r>
              <a:rPr sz="600" spc="-5" dirty="0">
                <a:latin typeface="Calibri"/>
                <a:cs typeface="Calibri"/>
              </a:rPr>
              <a:t> 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próprio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estudante,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quando </a:t>
            </a:r>
            <a:r>
              <a:rPr sz="600" spc="-5" dirty="0">
                <a:latin typeface="Calibri"/>
                <a:cs typeface="Calibri"/>
              </a:rPr>
              <a:t> maior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18</a:t>
            </a:r>
            <a:r>
              <a:rPr sz="600" spc="-5" dirty="0">
                <a:latin typeface="Calibri"/>
                <a:cs typeface="Calibri"/>
              </a:rPr>
              <a:t> anos,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seu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representante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1</a:t>
            </a:r>
            <a:r>
              <a:rPr sz="600" dirty="0">
                <a:latin typeface="Calibri"/>
                <a:cs typeface="Calibri"/>
              </a:rPr>
              <a:t>8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96136" y="3615055"/>
            <a:ext cx="1304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responsável </a:t>
            </a:r>
            <a:r>
              <a:rPr sz="600" dirty="0">
                <a:latin typeface="Calibri"/>
                <a:cs typeface="Calibri"/>
              </a:rPr>
              <a:t>deve </a:t>
            </a:r>
            <a:r>
              <a:rPr sz="600" spc="-10" dirty="0">
                <a:latin typeface="Calibri"/>
                <a:cs typeface="Calibri"/>
              </a:rPr>
              <a:t>procurar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Setor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Inspeção Escolar </a:t>
            </a:r>
            <a:r>
              <a:rPr sz="600" spc="-5" dirty="0">
                <a:latin typeface="Calibri"/>
                <a:cs typeface="Calibri"/>
              </a:rPr>
              <a:t>da </a:t>
            </a:r>
            <a:r>
              <a:rPr sz="600" spc="-10" dirty="0">
                <a:latin typeface="Calibri"/>
                <a:cs typeface="Calibri"/>
              </a:rPr>
              <a:t>Secretaria Municipal 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spc="-10" dirty="0">
                <a:latin typeface="Calibri"/>
                <a:cs typeface="Calibri"/>
              </a:rPr>
              <a:t>Educação, portando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documento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transferência,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certidão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nascimento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comprovante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endereço para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spc="-10" dirty="0">
                <a:latin typeface="Calibri"/>
                <a:cs typeface="Calibri"/>
              </a:rPr>
              <a:t>seja </a:t>
            </a:r>
            <a:r>
              <a:rPr sz="600" spc="-5" dirty="0">
                <a:latin typeface="Calibri"/>
                <a:cs typeface="Calibri"/>
              </a:rPr>
              <a:t> 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to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inh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77544" y="5185410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x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  mat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20" dirty="0">
                <a:latin typeface="Calibri"/>
                <a:cs typeface="Calibri"/>
              </a:rPr>
              <a:t>município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Brumadinho.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93689" y="3534536"/>
            <a:ext cx="854075" cy="4311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97155">
              <a:lnSpc>
                <a:spcPct val="110800"/>
              </a:lnSpc>
              <a:spcBef>
                <a:spcPts val="155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</a:t>
            </a:r>
            <a:endParaRPr sz="600">
              <a:latin typeface="Calibri"/>
              <a:cs typeface="Calibri"/>
            </a:endParaRPr>
          </a:p>
          <a:p>
            <a:pPr marL="144145">
              <a:lnSpc>
                <a:spcPct val="100000"/>
              </a:lnSpc>
              <a:spcBef>
                <a:spcPts val="20"/>
              </a:spcBef>
            </a:pP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ad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46470" y="4048505"/>
            <a:ext cx="54673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16295" y="4932426"/>
            <a:ext cx="85407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ó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  A</a:t>
            </a:r>
            <a:r>
              <a:rPr sz="600" spc="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ssa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</a:pP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Ram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364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sta,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68695" y="5446268"/>
            <a:ext cx="54673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99908-4653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2" name="object 3">
            <a:extLst>
              <a:ext uri="{FF2B5EF4-FFF2-40B4-BE49-F238E27FC236}">
                <a16:creationId xmlns:a16="http://schemas.microsoft.com/office/drawing/2014/main" id="{A2CDC19C-9EE3-DBF4-8538-8E189C9BCC33}"/>
              </a:ext>
            </a:extLst>
          </p:cNvPr>
          <p:cNvGrpSpPr/>
          <p:nvPr/>
        </p:nvGrpSpPr>
        <p:grpSpPr>
          <a:xfrm>
            <a:off x="-36259" y="-6084"/>
            <a:ext cx="3161728" cy="1053641"/>
            <a:chOff x="48767" y="0"/>
            <a:chExt cx="5413375" cy="1833245"/>
          </a:xfrm>
        </p:grpSpPr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2C3AEB31-931B-EDA3-2521-9261579C5D5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52389206-8107-011D-0367-753FF0F01AC2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8">
            <a:extLst>
              <a:ext uri="{FF2B5EF4-FFF2-40B4-BE49-F238E27FC236}">
                <a16:creationId xmlns:a16="http://schemas.microsoft.com/office/drawing/2014/main" id="{200F3E33-B681-7798-A759-0E38356512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6329" y="7470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801" y="2073910"/>
            <a:ext cx="4738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Verdana"/>
                <a:cs typeface="Verdana"/>
              </a:rPr>
              <a:t>Secretaria</a:t>
            </a:r>
            <a:r>
              <a:rPr sz="2000" b="1" spc="-13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Municipal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de</a:t>
            </a:r>
            <a:r>
              <a:rPr sz="2000" b="1" spc="-70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Educação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6763" y="2511355"/>
            <a:ext cx="6311011" cy="22582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100"/>
              </a:lnSpc>
              <a:spcBef>
                <a:spcPts val="95"/>
              </a:spcBef>
            </a:pPr>
            <a:r>
              <a:rPr sz="2000" b="1" spc="-15" dirty="0">
                <a:latin typeface="Verdana"/>
                <a:cs typeface="Verdana"/>
              </a:rPr>
              <a:t>Rua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spc="-25" dirty="0">
                <a:latin typeface="Verdana"/>
                <a:cs typeface="Verdana"/>
              </a:rPr>
              <a:t>Avenida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Nossa</a:t>
            </a:r>
            <a:r>
              <a:rPr sz="2000" b="1" spc="-6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Senhora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do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Belo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-25" dirty="0">
                <a:latin typeface="Verdana"/>
                <a:cs typeface="Verdana"/>
              </a:rPr>
              <a:t>Ramo, </a:t>
            </a:r>
            <a:r>
              <a:rPr sz="2000" b="1" spc="-685" dirty="0">
                <a:latin typeface="Verdana"/>
                <a:cs typeface="Verdana"/>
              </a:rPr>
              <a:t> </a:t>
            </a:r>
            <a:r>
              <a:rPr sz="2000" b="1" spc="-90" dirty="0">
                <a:latin typeface="Verdana"/>
                <a:cs typeface="Verdana"/>
              </a:rPr>
              <a:t>36</a:t>
            </a:r>
            <a:r>
              <a:rPr sz="2000" b="1" dirty="0">
                <a:latin typeface="Verdana"/>
                <a:cs typeface="Verdana"/>
              </a:rPr>
              <a:t>4</a:t>
            </a:r>
            <a:r>
              <a:rPr sz="2000" b="1" spc="-1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Bel</a:t>
            </a:r>
            <a:r>
              <a:rPr sz="2000" b="1" dirty="0">
                <a:latin typeface="Verdana"/>
                <a:cs typeface="Verdana"/>
              </a:rPr>
              <a:t>a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V</a:t>
            </a:r>
            <a:r>
              <a:rPr sz="2000" b="1" spc="-20" dirty="0">
                <a:latin typeface="Verdana"/>
                <a:cs typeface="Verdana"/>
              </a:rPr>
              <a:t>i</a:t>
            </a:r>
            <a:r>
              <a:rPr sz="2000" b="1" spc="-10" dirty="0">
                <a:latin typeface="Verdana"/>
                <a:cs typeface="Verdana"/>
              </a:rPr>
              <a:t>st</a:t>
            </a:r>
            <a:r>
              <a:rPr sz="2000" b="1" spc="-3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3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Br</a:t>
            </a:r>
            <a:r>
              <a:rPr sz="2000" b="1" spc="-10" dirty="0">
                <a:latin typeface="Verdana"/>
                <a:cs typeface="Verdana"/>
              </a:rPr>
              <a:t>u</a:t>
            </a:r>
            <a:r>
              <a:rPr sz="2000" b="1" spc="-20" dirty="0">
                <a:latin typeface="Verdana"/>
                <a:cs typeface="Verdana"/>
              </a:rPr>
              <a:t>ma</a:t>
            </a:r>
            <a:r>
              <a:rPr sz="2000" b="1" spc="-15" dirty="0">
                <a:latin typeface="Verdana"/>
                <a:cs typeface="Verdana"/>
              </a:rPr>
              <a:t>d</a:t>
            </a:r>
            <a:r>
              <a:rPr sz="2000" b="1" spc="-25" dirty="0">
                <a:latin typeface="Verdana"/>
                <a:cs typeface="Verdana"/>
              </a:rPr>
              <a:t>i</a:t>
            </a:r>
            <a:r>
              <a:rPr sz="2000" b="1" spc="-10" dirty="0">
                <a:latin typeface="Verdana"/>
                <a:cs typeface="Verdana"/>
              </a:rPr>
              <a:t>n</a:t>
            </a:r>
            <a:r>
              <a:rPr sz="2000" b="1" spc="-20" dirty="0">
                <a:latin typeface="Verdana"/>
                <a:cs typeface="Verdana"/>
              </a:rPr>
              <a:t>ho</a:t>
            </a:r>
            <a:r>
              <a:rPr sz="2000" b="1" spc="-15" dirty="0">
                <a:latin typeface="Verdana"/>
                <a:cs typeface="Verdana"/>
              </a:rPr>
              <a:t>/</a:t>
            </a:r>
            <a:r>
              <a:rPr sz="2000" b="1" spc="-25" dirty="0">
                <a:latin typeface="Verdana"/>
                <a:cs typeface="Verdana"/>
              </a:rPr>
              <a:t>M</a:t>
            </a:r>
            <a:r>
              <a:rPr sz="2000" b="1" dirty="0">
                <a:latin typeface="Verdana"/>
                <a:cs typeface="Verdana"/>
              </a:rPr>
              <a:t>G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-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</a:t>
            </a:r>
            <a:r>
              <a:rPr sz="2000" b="1" spc="5" dirty="0">
                <a:latin typeface="Verdana"/>
                <a:cs typeface="Verdana"/>
              </a:rPr>
              <a:t>E</a:t>
            </a:r>
            <a:r>
              <a:rPr sz="2000" b="1" spc="-5" dirty="0">
                <a:latin typeface="Verdana"/>
                <a:cs typeface="Verdana"/>
              </a:rPr>
              <a:t>P:  </a:t>
            </a:r>
            <a:r>
              <a:rPr sz="2000" b="1" spc="-15" dirty="0">
                <a:latin typeface="Verdana"/>
                <a:cs typeface="Verdana"/>
              </a:rPr>
              <a:t>35.460-000</a:t>
            </a:r>
            <a:endParaRPr sz="2000" b="1" dirty="0">
              <a:latin typeface="Verdana"/>
              <a:cs typeface="Verdana"/>
            </a:endParaRPr>
          </a:p>
          <a:p>
            <a:pPr marL="119380" marR="113664" algn="ctr">
              <a:lnSpc>
                <a:spcPct val="150000"/>
              </a:lnSpc>
            </a:pPr>
            <a:r>
              <a:rPr sz="2000" b="1" spc="-55" dirty="0">
                <a:latin typeface="Verdana"/>
                <a:cs typeface="Verdana"/>
              </a:rPr>
              <a:t>E-mail: </a:t>
            </a:r>
            <a:r>
              <a:rPr sz="2000" b="1" u="heavy" spc="-4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educacao@brumadinho.mg.gov.br </a:t>
            </a:r>
            <a:r>
              <a:rPr sz="2000" b="1" spc="-690" dirty="0">
                <a:latin typeface="Verdana"/>
                <a:cs typeface="Verdana"/>
              </a:rPr>
              <a:t> </a:t>
            </a:r>
            <a:r>
              <a:rPr sz="2000" b="1" spc="-229" dirty="0" err="1">
                <a:latin typeface="Verdana"/>
                <a:cs typeface="Verdana"/>
              </a:rPr>
              <a:t>T</a:t>
            </a:r>
            <a:r>
              <a:rPr sz="2000" b="1" spc="-20" dirty="0" err="1">
                <a:latin typeface="Verdana"/>
                <a:cs typeface="Verdana"/>
              </a:rPr>
              <a:t>e</a:t>
            </a:r>
            <a:r>
              <a:rPr sz="2000" b="1" spc="-25" dirty="0" err="1">
                <a:latin typeface="Verdana"/>
                <a:cs typeface="Verdana"/>
              </a:rPr>
              <a:t>l</a:t>
            </a:r>
            <a:r>
              <a:rPr sz="2000" b="1" spc="-20" dirty="0" err="1">
                <a:latin typeface="Verdana"/>
                <a:cs typeface="Verdana"/>
              </a:rPr>
              <a:t>e</a:t>
            </a:r>
            <a:r>
              <a:rPr sz="2000" b="1" spc="-10" dirty="0" err="1">
                <a:latin typeface="Verdana"/>
                <a:cs typeface="Verdana"/>
              </a:rPr>
              <a:t>f</a:t>
            </a:r>
            <a:r>
              <a:rPr sz="2000" b="1" spc="-20" dirty="0" err="1">
                <a:latin typeface="Verdana"/>
                <a:cs typeface="Verdana"/>
              </a:rPr>
              <a:t>o</a:t>
            </a:r>
            <a:r>
              <a:rPr sz="2000" b="1" spc="-10" dirty="0" err="1">
                <a:latin typeface="Verdana"/>
                <a:cs typeface="Verdana"/>
              </a:rPr>
              <a:t>n</a:t>
            </a:r>
            <a:r>
              <a:rPr sz="2000" b="1" spc="-20" dirty="0" err="1">
                <a:latin typeface="Verdana"/>
                <a:cs typeface="Verdana"/>
              </a:rPr>
              <a:t>e</a:t>
            </a:r>
            <a:r>
              <a:rPr lang="pt-BR" sz="2000" b="1" spc="-20" dirty="0">
                <a:latin typeface="Verdana"/>
                <a:cs typeface="Verdana"/>
              </a:rPr>
              <a:t>s</a:t>
            </a:r>
            <a:r>
              <a:rPr sz="2000" b="1" dirty="0">
                <a:latin typeface="Verdana"/>
                <a:cs typeface="Verdana"/>
              </a:rPr>
              <a:t>:</a:t>
            </a:r>
            <a:r>
              <a:rPr sz="2000" b="1" spc="-165" dirty="0">
                <a:latin typeface="Verdana"/>
                <a:cs typeface="Verdana"/>
              </a:rPr>
              <a:t> </a:t>
            </a:r>
            <a:r>
              <a:rPr sz="2000" b="1" spc="-25" dirty="0">
                <a:latin typeface="Verdana"/>
                <a:cs typeface="Verdana"/>
              </a:rPr>
              <a:t>(</a:t>
            </a:r>
            <a:r>
              <a:rPr sz="2000" b="1" spc="-30" dirty="0">
                <a:latin typeface="Verdana"/>
                <a:cs typeface="Verdana"/>
              </a:rPr>
              <a:t>31</a:t>
            </a:r>
            <a:r>
              <a:rPr sz="2000" b="1" dirty="0">
                <a:latin typeface="Verdana"/>
                <a:cs typeface="Verdana"/>
              </a:rPr>
              <a:t>)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40" dirty="0">
                <a:latin typeface="Verdana"/>
                <a:cs typeface="Verdana"/>
              </a:rPr>
              <a:t>99908</a:t>
            </a:r>
            <a:r>
              <a:rPr sz="2000" b="1" spc="-35" dirty="0">
                <a:latin typeface="Verdana"/>
                <a:cs typeface="Verdana"/>
              </a:rPr>
              <a:t>-</a:t>
            </a:r>
            <a:r>
              <a:rPr sz="2000" b="1" spc="-30" dirty="0">
                <a:latin typeface="Verdana"/>
                <a:cs typeface="Verdana"/>
              </a:rPr>
              <a:t>46</a:t>
            </a:r>
            <a:r>
              <a:rPr sz="2000" b="1" spc="-40" dirty="0">
                <a:latin typeface="Verdana"/>
                <a:cs typeface="Verdana"/>
              </a:rPr>
              <a:t>5</a:t>
            </a:r>
            <a:r>
              <a:rPr sz="2000" b="1" dirty="0">
                <a:latin typeface="Verdana"/>
                <a:cs typeface="Verdana"/>
              </a:rPr>
              <a:t>3</a:t>
            </a:r>
            <a:r>
              <a:rPr lang="pt-BR" sz="2000" b="1" dirty="0">
                <a:latin typeface="Verdana"/>
                <a:cs typeface="Verdana"/>
              </a:rPr>
              <a:t> /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3987-0251 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F758D990-BF23-51DC-1184-CD600D8E728B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C1030DEA-021A-3C76-63A1-EDFB21D5D151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8B41C2F-2BE1-9C6E-B7FB-844E7F95309D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5B80BE66-1378-C725-8871-B891865FF853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DD021F60-8A33-9509-B039-3E57913C806E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4A202F51-0428-1B36-0AB5-99BF72243D50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D959264-9E9D-2D9E-B173-48A68AD1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817" y="3520186"/>
            <a:ext cx="6298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>
                <a:solidFill>
                  <a:schemeClr val="tx1"/>
                </a:solidFill>
                <a:latin typeface="Verdana"/>
                <a:cs typeface="Verdana"/>
              </a:rPr>
              <a:t>CONTROLADORIA</a:t>
            </a:r>
            <a:r>
              <a:rPr lang="pt-BR" sz="3200" spc="-125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t-BR" sz="3200">
                <a:solidFill>
                  <a:schemeClr val="tx1"/>
                </a:solidFill>
                <a:latin typeface="Verdana"/>
                <a:cs typeface="Verdana"/>
              </a:rPr>
              <a:t>INTERNA</a:t>
            </a:r>
            <a:endParaRPr lang="pt-BR" sz="3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F86560C6-F2FC-4D20-E019-5F86B476C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3363300"/>
            <a:ext cx="877443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8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8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800" spc="1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ESPORTES,</a:t>
            </a:r>
            <a:r>
              <a:rPr sz="2800" spc="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chemeClr val="tx1"/>
                </a:solidFill>
                <a:latin typeface="Verdana"/>
                <a:cs typeface="Verdana"/>
              </a:rPr>
              <a:t>LAZER</a:t>
            </a:r>
            <a:r>
              <a:rPr sz="28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sz="28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chemeClr val="tx1"/>
                </a:solidFill>
                <a:latin typeface="Verdana"/>
                <a:cs typeface="Verdana"/>
              </a:rPr>
              <a:t>EVENTOS</a:t>
            </a:r>
            <a:endParaRPr sz="2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192EA933-6B92-681C-565B-2F455FEB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836" y="2430526"/>
            <a:ext cx="5594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T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NTO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  </a:t>
            </a:r>
            <a:r>
              <a:rPr sz="600" b="1" spc="-5" dirty="0">
                <a:latin typeface="Calibri"/>
                <a:cs typeface="Calibri"/>
              </a:rPr>
              <a:t>PROTOCOLOS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1050" y="2197354"/>
            <a:ext cx="899794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1000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19647" y="2549779"/>
            <a:ext cx="98615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841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po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co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ov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26207" y="6215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58567" y="689864"/>
            <a:ext cx="688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SECRETARIA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MUNICIPAL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ESPORTES,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LAZER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EVENTOS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44761" y="2493645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4968" y="1883664"/>
            <a:ext cx="2506980" cy="2735580"/>
          </a:xfrm>
          <a:custGeom>
            <a:avLst/>
            <a:gdLst/>
            <a:ahLst/>
            <a:cxnLst/>
            <a:rect l="l" t="t" r="r" b="b"/>
            <a:pathLst>
              <a:path w="2506980" h="2735579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2735579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2735579">
                <a:moveTo>
                  <a:pt x="2420620" y="2735198"/>
                </a:moveTo>
                <a:lnTo>
                  <a:pt x="1028306" y="2735198"/>
                </a:lnTo>
                <a:lnTo>
                  <a:pt x="994829" y="2730372"/>
                </a:lnTo>
                <a:lnTo>
                  <a:pt x="967397" y="2717291"/>
                </a:lnTo>
                <a:lnTo>
                  <a:pt x="948880" y="2697860"/>
                </a:lnTo>
                <a:lnTo>
                  <a:pt x="942073" y="2674112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4112"/>
                </a:lnTo>
                <a:lnTo>
                  <a:pt x="2499995" y="2697860"/>
                </a:lnTo>
                <a:lnTo>
                  <a:pt x="2481453" y="2717291"/>
                </a:lnTo>
                <a:lnTo>
                  <a:pt x="2454021" y="2730372"/>
                </a:lnTo>
                <a:lnTo>
                  <a:pt x="2420620" y="273519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6800" y="4681728"/>
            <a:ext cx="1565275" cy="1345565"/>
          </a:xfrm>
          <a:custGeom>
            <a:avLst/>
            <a:gdLst/>
            <a:ahLst/>
            <a:cxnLst/>
            <a:rect l="l" t="t" r="r" b="b"/>
            <a:pathLst>
              <a:path w="1565275" h="1345564">
                <a:moveTo>
                  <a:pt x="1478661" y="1345438"/>
                </a:moveTo>
                <a:lnTo>
                  <a:pt x="86245" y="1345438"/>
                </a:lnTo>
                <a:lnTo>
                  <a:pt x="52755" y="1340612"/>
                </a:lnTo>
                <a:lnTo>
                  <a:pt x="25336" y="1327531"/>
                </a:lnTo>
                <a:lnTo>
                  <a:pt x="6807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6807" y="37337"/>
                </a:lnTo>
                <a:lnTo>
                  <a:pt x="25336" y="17906"/>
                </a:lnTo>
                <a:lnTo>
                  <a:pt x="52755" y="4825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4825"/>
                </a:lnTo>
                <a:lnTo>
                  <a:pt x="1539494" y="17906"/>
                </a:lnTo>
                <a:lnTo>
                  <a:pt x="1558036" y="37337"/>
                </a:lnTo>
                <a:lnTo>
                  <a:pt x="1564767" y="61087"/>
                </a:lnTo>
                <a:lnTo>
                  <a:pt x="1564767" y="1284351"/>
                </a:lnTo>
                <a:lnTo>
                  <a:pt x="1558036" y="1308100"/>
                </a:lnTo>
                <a:lnTo>
                  <a:pt x="1539494" y="1327531"/>
                </a:lnTo>
                <a:lnTo>
                  <a:pt x="1512062" y="1340612"/>
                </a:lnTo>
                <a:lnTo>
                  <a:pt x="1478661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3260" y="3827526"/>
            <a:ext cx="60325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P</a:t>
            </a:r>
            <a:r>
              <a:rPr sz="600" b="1" spc="-5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J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TO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ELE</a:t>
            </a:r>
            <a:r>
              <a:rPr sz="600" b="1" spc="-20" dirty="0">
                <a:latin typeface="Calibri"/>
                <a:cs typeface="Calibri"/>
              </a:rPr>
              <a:t>Ç</a:t>
            </a:r>
            <a:r>
              <a:rPr sz="600" b="1" spc="-5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FUTU</a:t>
            </a:r>
            <a:r>
              <a:rPr sz="600" b="1" spc="-15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63752" y="6089904"/>
            <a:ext cx="1572895" cy="1348740"/>
          </a:xfrm>
          <a:custGeom>
            <a:avLst/>
            <a:gdLst/>
            <a:ahLst/>
            <a:cxnLst/>
            <a:rect l="l" t="t" r="r" b="b"/>
            <a:pathLst>
              <a:path w="1572895" h="1348740">
                <a:moveTo>
                  <a:pt x="1485773" y="1348409"/>
                </a:moveTo>
                <a:lnTo>
                  <a:pt x="86664" y="1348409"/>
                </a:lnTo>
                <a:lnTo>
                  <a:pt x="53009" y="1343571"/>
                </a:lnTo>
                <a:lnTo>
                  <a:pt x="25463" y="1330413"/>
                </a:lnTo>
                <a:lnTo>
                  <a:pt x="6832" y="1310932"/>
                </a:lnTo>
                <a:lnTo>
                  <a:pt x="0" y="1287145"/>
                </a:lnTo>
                <a:lnTo>
                  <a:pt x="0" y="61213"/>
                </a:lnTo>
                <a:lnTo>
                  <a:pt x="6832" y="37465"/>
                </a:lnTo>
                <a:lnTo>
                  <a:pt x="25463" y="18034"/>
                </a:lnTo>
                <a:lnTo>
                  <a:pt x="53009" y="4825"/>
                </a:lnTo>
                <a:lnTo>
                  <a:pt x="86664" y="0"/>
                </a:lnTo>
                <a:lnTo>
                  <a:pt x="1485773" y="0"/>
                </a:lnTo>
                <a:lnTo>
                  <a:pt x="1519428" y="4825"/>
                </a:lnTo>
                <a:lnTo>
                  <a:pt x="1546986" y="18034"/>
                </a:lnTo>
                <a:lnTo>
                  <a:pt x="1565655" y="37465"/>
                </a:lnTo>
                <a:lnTo>
                  <a:pt x="1572386" y="61213"/>
                </a:lnTo>
                <a:lnTo>
                  <a:pt x="1572386" y="1287145"/>
                </a:lnTo>
                <a:lnTo>
                  <a:pt x="1565655" y="1310932"/>
                </a:lnTo>
                <a:lnTo>
                  <a:pt x="1546986" y="1330413"/>
                </a:lnTo>
                <a:lnTo>
                  <a:pt x="1519428" y="1343571"/>
                </a:lnTo>
                <a:lnTo>
                  <a:pt x="1485773" y="134840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9298" y="5248783"/>
            <a:ext cx="62420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P</a:t>
            </a:r>
            <a:r>
              <a:rPr sz="600" b="1" spc="-5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J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TO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spc="-20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FUTU</a:t>
            </a:r>
            <a:r>
              <a:rPr sz="600" b="1" spc="-15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1172" y="6639560"/>
            <a:ext cx="49022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spc="-20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  POVO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67168" y="244703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44470" y="2334895"/>
            <a:ext cx="7810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Eletrônica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4968" y="4681728"/>
            <a:ext cx="914400" cy="1345565"/>
          </a:xfrm>
          <a:custGeom>
            <a:avLst/>
            <a:gdLst/>
            <a:ahLst/>
            <a:cxnLst/>
            <a:rect l="l" t="t" r="r" b="b"/>
            <a:pathLst>
              <a:path w="914400" h="1345564">
                <a:moveTo>
                  <a:pt x="863549" y="1345438"/>
                </a:moveTo>
                <a:lnTo>
                  <a:pt x="50368" y="1345438"/>
                </a:lnTo>
                <a:lnTo>
                  <a:pt x="30810" y="1340612"/>
                </a:lnTo>
                <a:lnTo>
                  <a:pt x="14795" y="1327531"/>
                </a:lnTo>
                <a:lnTo>
                  <a:pt x="397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3975" y="37337"/>
                </a:lnTo>
                <a:lnTo>
                  <a:pt x="14795" y="17906"/>
                </a:lnTo>
                <a:lnTo>
                  <a:pt x="30810" y="4825"/>
                </a:lnTo>
                <a:lnTo>
                  <a:pt x="50368" y="0"/>
                </a:lnTo>
                <a:lnTo>
                  <a:pt x="863549" y="0"/>
                </a:lnTo>
                <a:lnTo>
                  <a:pt x="883107" y="4825"/>
                </a:lnTo>
                <a:lnTo>
                  <a:pt x="899121" y="17906"/>
                </a:lnTo>
                <a:lnTo>
                  <a:pt x="909942" y="37337"/>
                </a:lnTo>
                <a:lnTo>
                  <a:pt x="913917" y="61087"/>
                </a:lnTo>
                <a:lnTo>
                  <a:pt x="913917" y="1284351"/>
                </a:lnTo>
                <a:lnTo>
                  <a:pt x="909942" y="1308100"/>
                </a:lnTo>
                <a:lnTo>
                  <a:pt x="899121" y="1327531"/>
                </a:lnTo>
                <a:lnTo>
                  <a:pt x="883107" y="1340612"/>
                </a:lnTo>
                <a:lnTo>
                  <a:pt x="863549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968" y="3273552"/>
            <a:ext cx="10453370" cy="1348740"/>
          </a:xfrm>
          <a:custGeom>
            <a:avLst/>
            <a:gdLst/>
            <a:ahLst/>
            <a:cxnLst/>
            <a:rect l="l" t="t" r="r" b="b"/>
            <a:pathLst>
              <a:path w="10453370" h="1348739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1348739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1348739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1348739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1348739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1348739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968" y="6088380"/>
            <a:ext cx="10453370" cy="1350645"/>
          </a:xfrm>
          <a:custGeom>
            <a:avLst/>
            <a:gdLst/>
            <a:ahLst/>
            <a:cxnLst/>
            <a:rect l="l" t="t" r="r" b="b"/>
            <a:pathLst>
              <a:path w="10453370" h="1350645">
                <a:moveTo>
                  <a:pt x="864958" y="1347139"/>
                </a:moveTo>
                <a:lnTo>
                  <a:pt x="50457" y="1347139"/>
                </a:lnTo>
                <a:lnTo>
                  <a:pt x="30860" y="1342313"/>
                </a:lnTo>
                <a:lnTo>
                  <a:pt x="14820" y="1329182"/>
                </a:lnTo>
                <a:lnTo>
                  <a:pt x="3975" y="1309738"/>
                </a:lnTo>
                <a:lnTo>
                  <a:pt x="0" y="1286002"/>
                </a:lnTo>
                <a:lnTo>
                  <a:pt x="0" y="62611"/>
                </a:lnTo>
                <a:lnTo>
                  <a:pt x="3975" y="38862"/>
                </a:lnTo>
                <a:lnTo>
                  <a:pt x="14820" y="19431"/>
                </a:lnTo>
                <a:lnTo>
                  <a:pt x="30860" y="6350"/>
                </a:lnTo>
                <a:lnTo>
                  <a:pt x="50457" y="1524"/>
                </a:lnTo>
                <a:lnTo>
                  <a:pt x="864958" y="1524"/>
                </a:lnTo>
                <a:lnTo>
                  <a:pt x="884554" y="6350"/>
                </a:lnTo>
                <a:lnTo>
                  <a:pt x="900595" y="19431"/>
                </a:lnTo>
                <a:lnTo>
                  <a:pt x="911428" y="38862"/>
                </a:lnTo>
                <a:lnTo>
                  <a:pt x="915416" y="62611"/>
                </a:lnTo>
                <a:lnTo>
                  <a:pt x="915416" y="1286002"/>
                </a:lnTo>
                <a:lnTo>
                  <a:pt x="911428" y="1309738"/>
                </a:lnTo>
                <a:lnTo>
                  <a:pt x="900595" y="1329182"/>
                </a:lnTo>
                <a:lnTo>
                  <a:pt x="884554" y="1342313"/>
                </a:lnTo>
                <a:lnTo>
                  <a:pt x="864958" y="1347139"/>
                </a:lnTo>
                <a:close/>
              </a:path>
              <a:path w="10453370" h="1350645">
                <a:moveTo>
                  <a:pt x="3430778" y="1350187"/>
                </a:moveTo>
                <a:lnTo>
                  <a:pt x="2608072" y="1350187"/>
                </a:lnTo>
                <a:lnTo>
                  <a:pt x="2588387" y="1345387"/>
                </a:lnTo>
                <a:lnTo>
                  <a:pt x="2572258" y="1332331"/>
                </a:lnTo>
                <a:lnTo>
                  <a:pt x="2561336" y="1312989"/>
                </a:lnTo>
                <a:lnTo>
                  <a:pt x="2557272" y="1289392"/>
                </a:lnTo>
                <a:lnTo>
                  <a:pt x="2557272" y="73025"/>
                </a:lnTo>
                <a:lnTo>
                  <a:pt x="2561336" y="49403"/>
                </a:lnTo>
                <a:lnTo>
                  <a:pt x="2572258" y="30099"/>
                </a:lnTo>
                <a:lnTo>
                  <a:pt x="2588387" y="17018"/>
                </a:lnTo>
                <a:lnTo>
                  <a:pt x="2608072" y="12192"/>
                </a:lnTo>
                <a:lnTo>
                  <a:pt x="3430778" y="12192"/>
                </a:lnTo>
                <a:lnTo>
                  <a:pt x="3450590" y="17018"/>
                </a:lnTo>
                <a:lnTo>
                  <a:pt x="3466719" y="30099"/>
                </a:lnTo>
                <a:lnTo>
                  <a:pt x="3477641" y="49403"/>
                </a:lnTo>
                <a:lnTo>
                  <a:pt x="3481705" y="73025"/>
                </a:lnTo>
                <a:lnTo>
                  <a:pt x="3481705" y="1289392"/>
                </a:lnTo>
                <a:lnTo>
                  <a:pt x="3477641" y="1312989"/>
                </a:lnTo>
                <a:lnTo>
                  <a:pt x="3466719" y="1332331"/>
                </a:lnTo>
                <a:lnTo>
                  <a:pt x="3450590" y="1345387"/>
                </a:lnTo>
                <a:lnTo>
                  <a:pt x="3430778" y="1350187"/>
                </a:lnTo>
                <a:close/>
              </a:path>
              <a:path w="10453370" h="1350645">
                <a:moveTo>
                  <a:pt x="6669405" y="1350175"/>
                </a:moveTo>
                <a:lnTo>
                  <a:pt x="5715381" y="1350175"/>
                </a:lnTo>
                <a:lnTo>
                  <a:pt x="5693918" y="1345057"/>
                </a:lnTo>
                <a:lnTo>
                  <a:pt x="5676265" y="1331087"/>
                </a:lnTo>
                <a:lnTo>
                  <a:pt x="5664327" y="1310398"/>
                </a:lnTo>
                <a:lnTo>
                  <a:pt x="5660009" y="1285163"/>
                </a:lnTo>
                <a:lnTo>
                  <a:pt x="5660009" y="65024"/>
                </a:lnTo>
                <a:lnTo>
                  <a:pt x="5664327" y="39751"/>
                </a:lnTo>
                <a:lnTo>
                  <a:pt x="5676265" y="19050"/>
                </a:lnTo>
                <a:lnTo>
                  <a:pt x="5693918" y="5080"/>
                </a:lnTo>
                <a:lnTo>
                  <a:pt x="5715381" y="0"/>
                </a:lnTo>
                <a:lnTo>
                  <a:pt x="6669405" y="0"/>
                </a:lnTo>
                <a:lnTo>
                  <a:pt x="6690867" y="5080"/>
                </a:lnTo>
                <a:lnTo>
                  <a:pt x="6708393" y="19050"/>
                </a:lnTo>
                <a:lnTo>
                  <a:pt x="6720332" y="39751"/>
                </a:lnTo>
                <a:lnTo>
                  <a:pt x="6724777" y="65024"/>
                </a:lnTo>
                <a:lnTo>
                  <a:pt x="6724777" y="1285163"/>
                </a:lnTo>
                <a:lnTo>
                  <a:pt x="6720332" y="1310398"/>
                </a:lnTo>
                <a:lnTo>
                  <a:pt x="6708393" y="1331087"/>
                </a:lnTo>
                <a:lnTo>
                  <a:pt x="6690867" y="1345057"/>
                </a:lnTo>
                <a:lnTo>
                  <a:pt x="6669405" y="1350175"/>
                </a:lnTo>
                <a:close/>
              </a:path>
              <a:path w="10453370" h="1350645">
                <a:moveTo>
                  <a:pt x="7814436" y="1350187"/>
                </a:moveTo>
                <a:lnTo>
                  <a:pt x="6812533" y="1350187"/>
                </a:lnTo>
                <a:lnTo>
                  <a:pt x="6790562" y="1344980"/>
                </a:lnTo>
                <a:lnTo>
                  <a:pt x="6772402" y="1330807"/>
                </a:lnTo>
                <a:lnTo>
                  <a:pt x="6760209" y="1309827"/>
                </a:lnTo>
                <a:lnTo>
                  <a:pt x="6755764" y="1284211"/>
                </a:lnTo>
                <a:lnTo>
                  <a:pt x="6755764" y="75057"/>
                </a:lnTo>
                <a:lnTo>
                  <a:pt x="6760209" y="49530"/>
                </a:lnTo>
                <a:lnTo>
                  <a:pt x="6772402" y="28575"/>
                </a:lnTo>
                <a:lnTo>
                  <a:pt x="6790562" y="14351"/>
                </a:lnTo>
                <a:lnTo>
                  <a:pt x="6812533" y="9143"/>
                </a:lnTo>
                <a:lnTo>
                  <a:pt x="7814436" y="9143"/>
                </a:lnTo>
                <a:lnTo>
                  <a:pt x="7836408" y="14351"/>
                </a:lnTo>
                <a:lnTo>
                  <a:pt x="7854568" y="28575"/>
                </a:lnTo>
                <a:lnTo>
                  <a:pt x="7866760" y="49530"/>
                </a:lnTo>
                <a:lnTo>
                  <a:pt x="7871206" y="75057"/>
                </a:lnTo>
                <a:lnTo>
                  <a:pt x="7871206" y="1284211"/>
                </a:lnTo>
                <a:lnTo>
                  <a:pt x="7866760" y="1309827"/>
                </a:lnTo>
                <a:lnTo>
                  <a:pt x="7854568" y="1330807"/>
                </a:lnTo>
                <a:lnTo>
                  <a:pt x="7836408" y="1344980"/>
                </a:lnTo>
                <a:lnTo>
                  <a:pt x="7814436" y="1350187"/>
                </a:lnTo>
                <a:close/>
              </a:path>
              <a:path w="10453370" h="1350645">
                <a:moveTo>
                  <a:pt x="10368915" y="1350187"/>
                </a:moveTo>
                <a:lnTo>
                  <a:pt x="7985633" y="1350187"/>
                </a:lnTo>
                <a:lnTo>
                  <a:pt x="7952993" y="1342123"/>
                </a:lnTo>
                <a:lnTo>
                  <a:pt x="7926324" y="1320152"/>
                </a:lnTo>
                <a:lnTo>
                  <a:pt x="7908289" y="1287640"/>
                </a:lnTo>
                <a:lnTo>
                  <a:pt x="7901685" y="1247927"/>
                </a:lnTo>
                <a:lnTo>
                  <a:pt x="7901685" y="109855"/>
                </a:lnTo>
                <a:lnTo>
                  <a:pt x="7908289" y="70104"/>
                </a:lnTo>
                <a:lnTo>
                  <a:pt x="7926324" y="37592"/>
                </a:lnTo>
                <a:lnTo>
                  <a:pt x="7952993" y="15748"/>
                </a:lnTo>
                <a:lnTo>
                  <a:pt x="7985633" y="7620"/>
                </a:lnTo>
                <a:lnTo>
                  <a:pt x="10368915" y="7620"/>
                </a:lnTo>
                <a:lnTo>
                  <a:pt x="10401554" y="15748"/>
                </a:lnTo>
                <a:lnTo>
                  <a:pt x="10428224" y="37592"/>
                </a:lnTo>
                <a:lnTo>
                  <a:pt x="10446258" y="70104"/>
                </a:lnTo>
                <a:lnTo>
                  <a:pt x="10452862" y="109855"/>
                </a:lnTo>
                <a:lnTo>
                  <a:pt x="10452862" y="1247927"/>
                </a:lnTo>
                <a:lnTo>
                  <a:pt x="10446258" y="1287640"/>
                </a:lnTo>
                <a:lnTo>
                  <a:pt x="10428224" y="1320152"/>
                </a:lnTo>
                <a:lnTo>
                  <a:pt x="10401554" y="1342123"/>
                </a:lnTo>
                <a:lnTo>
                  <a:pt x="10368915" y="1350187"/>
                </a:lnTo>
                <a:close/>
              </a:path>
              <a:path w="10453370" h="1350645">
                <a:moveTo>
                  <a:pt x="5543042" y="1350175"/>
                </a:moveTo>
                <a:lnTo>
                  <a:pt x="3585210" y="1350175"/>
                </a:lnTo>
                <a:lnTo>
                  <a:pt x="3555238" y="1342872"/>
                </a:lnTo>
                <a:lnTo>
                  <a:pt x="3530727" y="1322959"/>
                </a:lnTo>
                <a:lnTo>
                  <a:pt x="3514217" y="1293469"/>
                </a:lnTo>
                <a:lnTo>
                  <a:pt x="3508121" y="1257490"/>
                </a:lnTo>
                <a:lnTo>
                  <a:pt x="3508121" y="92710"/>
                </a:lnTo>
                <a:lnTo>
                  <a:pt x="3514217" y="56642"/>
                </a:lnTo>
                <a:lnTo>
                  <a:pt x="3530727" y="27178"/>
                </a:lnTo>
                <a:lnTo>
                  <a:pt x="3555238" y="7365"/>
                </a:lnTo>
                <a:lnTo>
                  <a:pt x="3585210" y="0"/>
                </a:lnTo>
                <a:lnTo>
                  <a:pt x="5543042" y="0"/>
                </a:lnTo>
                <a:lnTo>
                  <a:pt x="5573014" y="7365"/>
                </a:lnTo>
                <a:lnTo>
                  <a:pt x="5597525" y="27178"/>
                </a:lnTo>
                <a:lnTo>
                  <a:pt x="5614035" y="56642"/>
                </a:lnTo>
                <a:lnTo>
                  <a:pt x="5620131" y="92710"/>
                </a:lnTo>
                <a:lnTo>
                  <a:pt x="5620131" y="1257490"/>
                </a:lnTo>
                <a:lnTo>
                  <a:pt x="5614035" y="1293469"/>
                </a:lnTo>
                <a:lnTo>
                  <a:pt x="5597525" y="1322959"/>
                </a:lnTo>
                <a:lnTo>
                  <a:pt x="5573014" y="1342872"/>
                </a:lnTo>
                <a:lnTo>
                  <a:pt x="5543042" y="13501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18382" y="3496436"/>
            <a:ext cx="169291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 </a:t>
            </a:r>
            <a:r>
              <a:rPr sz="600" spc="-5" dirty="0">
                <a:latin typeface="Calibri"/>
                <a:cs typeface="Calibri"/>
              </a:rPr>
              <a:t>programa foi </a:t>
            </a:r>
            <a:r>
              <a:rPr sz="600" spc="-10" dirty="0">
                <a:latin typeface="Calibri"/>
                <a:cs typeface="Calibri"/>
              </a:rPr>
              <a:t>desenvolvido pelo Governo </a:t>
            </a:r>
            <a:r>
              <a:rPr sz="600" spc="-5" dirty="0">
                <a:latin typeface="Calibri"/>
                <a:cs typeface="Calibri"/>
              </a:rPr>
              <a:t>Federal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contemplou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Esportes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fim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atender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crianças,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jovens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adolescentes,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missão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ac</a:t>
            </a:r>
            <a:r>
              <a:rPr sz="600" spc="-10" dirty="0">
                <a:latin typeface="Calibri"/>
                <a:cs typeface="Calibri"/>
              </a:rPr>
              <a:t>ol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er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jo</a:t>
            </a:r>
            <a:r>
              <a:rPr sz="600" dirty="0">
                <a:latin typeface="Calibri"/>
                <a:cs typeface="Calibri"/>
              </a:rPr>
              <a:t>ve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ili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18382" y="4007358"/>
            <a:ext cx="1658620" cy="3378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600" spc="-5" dirty="0">
                <a:latin typeface="Calibri"/>
                <a:cs typeface="Calibri"/>
              </a:rPr>
              <a:t>DURAÇÃO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AULAS: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8300"/>
              </a:lnSpc>
              <a:spcBef>
                <a:spcPts val="60"/>
              </a:spcBef>
            </a:pPr>
            <a:r>
              <a:rPr sz="600" spc="-5" dirty="0">
                <a:latin typeface="Calibri"/>
                <a:cs typeface="Calibri"/>
              </a:rPr>
              <a:t>Cerca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03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(três)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horas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treino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03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(três)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vezes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61044" y="3884168"/>
            <a:ext cx="198056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ri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ma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infor</a:t>
            </a:r>
            <a:r>
              <a:rPr sz="600" spc="-15" dirty="0">
                <a:latin typeface="Calibri"/>
                <a:cs typeface="Calibri"/>
              </a:rPr>
              <a:t>maç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54722" y="383971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30245" y="3385820"/>
            <a:ext cx="835660" cy="52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inscrições poderão </a:t>
            </a:r>
            <a:r>
              <a:rPr sz="600" dirty="0">
                <a:latin typeface="Calibri"/>
                <a:cs typeface="Calibri"/>
              </a:rPr>
              <a:t>ser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Secretaria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Esporte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Lazer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locais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treinos.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600" dirty="0">
                <a:latin typeface="Calibri"/>
                <a:cs typeface="Calibri"/>
              </a:rPr>
              <a:t>É   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preenchido</a:t>
            </a:r>
            <a:r>
              <a:rPr sz="600" spc="150" dirty="0">
                <a:latin typeface="Calibri"/>
                <a:cs typeface="Calibri"/>
              </a:rPr>
              <a:t>   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30245" y="3900043"/>
            <a:ext cx="8102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formulário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inscrição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30245" y="3997579"/>
            <a:ext cx="8267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735965" algn="l"/>
              </a:tabLst>
            </a:pPr>
            <a:r>
              <a:rPr sz="600" dirty="0">
                <a:latin typeface="Calibri"/>
                <a:cs typeface="Calibri"/>
              </a:rPr>
              <a:t>o	t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30245" y="4084447"/>
            <a:ext cx="8261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678180" algn="l"/>
              </a:tabLst>
            </a:pPr>
            <a:r>
              <a:rPr sz="600" spc="-5" dirty="0">
                <a:latin typeface="Calibri"/>
                <a:cs typeface="Calibri"/>
              </a:rPr>
              <a:t>responsabilidade 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15" dirty="0">
                <a:latin typeface="Calibri"/>
                <a:cs typeface="Calibri"/>
              </a:rPr>
              <a:t>s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1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30245" y="4279519"/>
            <a:ext cx="8108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responsável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 de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715258" y="4856734"/>
            <a:ext cx="1979930" cy="100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Aulas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futebol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dirty="0">
                <a:latin typeface="Calibri"/>
                <a:cs typeface="Calibri"/>
              </a:rPr>
              <a:t> serão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ministradas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duas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vezes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por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semana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pessoas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capacitadas,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onde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estes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acompanharão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aluno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 seu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desenvolvimento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enquanto</a:t>
            </a:r>
            <a:r>
              <a:rPr sz="600" dirty="0">
                <a:latin typeface="Calibri"/>
                <a:cs typeface="Calibri"/>
              </a:rPr>
              <a:t> desportista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também no </a:t>
            </a:r>
            <a:r>
              <a:rPr sz="600" dirty="0">
                <a:latin typeface="Calibri"/>
                <a:cs typeface="Calibri"/>
              </a:rPr>
              <a:t>seu desenvolvimento escolar. O aluno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não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demonstrar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bom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rendimento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escolar,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receberá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orientação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sobre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importância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frequência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escola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regular e o </a:t>
            </a:r>
            <a:r>
              <a:rPr sz="600" spc="-5" dirty="0">
                <a:latin typeface="Calibri"/>
                <a:cs typeface="Calibri"/>
              </a:rPr>
              <a:t>bom </a:t>
            </a:r>
            <a:r>
              <a:rPr sz="600" dirty="0">
                <a:latin typeface="Calibri"/>
                <a:cs typeface="Calibri"/>
              </a:rPr>
              <a:t>aproveitamento das disciplinas em sala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aula,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acompanhamento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será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efetuado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semestralmente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pela</a:t>
            </a:r>
            <a:r>
              <a:rPr sz="600" dirty="0">
                <a:latin typeface="Calibri"/>
                <a:cs typeface="Calibri"/>
              </a:rPr>
              <a:t> coordenação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projeto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Cidadão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Futuro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junto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escola.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61044" y="5284089"/>
            <a:ext cx="198056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ri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ma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infor</a:t>
            </a:r>
            <a:r>
              <a:rPr sz="600" spc="-15" dirty="0">
                <a:latin typeface="Calibri"/>
                <a:cs typeface="Calibri"/>
              </a:rPr>
              <a:t>maç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54722" y="5245100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32277" y="4801309"/>
            <a:ext cx="835660" cy="525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inscrições poderão </a:t>
            </a:r>
            <a:r>
              <a:rPr sz="600" dirty="0">
                <a:latin typeface="Calibri"/>
                <a:cs typeface="Calibri"/>
              </a:rPr>
              <a:t>ser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Secretaria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Esporte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Lazer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locais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treinos.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Calibri"/>
                <a:cs typeface="Calibri"/>
              </a:rPr>
              <a:t>É   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preenchido</a:t>
            </a:r>
            <a:r>
              <a:rPr sz="600" spc="150" dirty="0">
                <a:latin typeface="Calibri"/>
                <a:cs typeface="Calibri"/>
              </a:rPr>
              <a:t>   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32277" y="5311267"/>
            <a:ext cx="8089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formulário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inscrição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56178" y="5408803"/>
            <a:ext cx="102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32277" y="5403342"/>
            <a:ext cx="549910" cy="3168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97180" algn="l"/>
              </a:tabLst>
            </a:pPr>
            <a:r>
              <a:rPr sz="600" dirty="0">
                <a:latin typeface="Calibri"/>
                <a:cs typeface="Calibri"/>
              </a:rPr>
              <a:t>o	termo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ts val="770"/>
              </a:lnSpc>
              <a:spcBef>
                <a:spcPts val="30"/>
              </a:spcBef>
            </a:pP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</a:t>
            </a:r>
            <a:r>
              <a:rPr sz="600" dirty="0">
                <a:latin typeface="Calibri"/>
                <a:cs typeface="Calibri"/>
              </a:rPr>
              <a:t>sa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ili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assinado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98265" y="5603240"/>
            <a:ext cx="1606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2277" y="5696204"/>
            <a:ext cx="8096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responsável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 de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01034" y="6091809"/>
            <a:ext cx="1992630" cy="131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Além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dirty="0">
                <a:latin typeface="Calibri"/>
                <a:cs typeface="Calibri"/>
              </a:rPr>
              <a:t> objetivos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citados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anteriormente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projeto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tem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como</a:t>
            </a:r>
            <a:r>
              <a:rPr sz="600" dirty="0">
                <a:latin typeface="Calibri"/>
                <a:cs typeface="Calibri"/>
              </a:rPr>
              <a:t> finalidade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inclusão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social</a:t>
            </a:r>
            <a:r>
              <a:rPr sz="600" dirty="0">
                <a:latin typeface="Calibri"/>
                <a:cs typeface="Calibri"/>
              </a:rPr>
              <a:t> sem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distinção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classes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social,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educação,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idade,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gênero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preconceitos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sócias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raciais.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atividades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coletivas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modalidades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esportivas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serão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desenvolvida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espaço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secretaria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esporte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em 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horários variados,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forma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atenda o máximo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alunos,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respeitando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prioridade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individualidade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objetivos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cada um. </a:t>
            </a:r>
            <a:r>
              <a:rPr sz="600" dirty="0">
                <a:latin typeface="Calibri"/>
                <a:cs typeface="Calibri"/>
              </a:rPr>
              <a:t>As aulas acontecerão </a:t>
            </a:r>
            <a:r>
              <a:rPr sz="600" spc="-5" dirty="0">
                <a:latin typeface="Calibri"/>
                <a:cs typeface="Calibri"/>
              </a:rPr>
              <a:t>entre 07:00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5" dirty="0">
                <a:latin typeface="Calibri"/>
                <a:cs typeface="Calibri"/>
              </a:rPr>
              <a:t>11:00 </a:t>
            </a:r>
            <a:r>
              <a:rPr sz="600" dirty="0">
                <a:latin typeface="Calibri"/>
                <a:cs typeface="Calibri"/>
              </a:rPr>
              <a:t>horas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/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14:00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21:00 horas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segunda a sexta e aos </a:t>
            </a:r>
            <a:r>
              <a:rPr sz="600" spc="-5" dirty="0">
                <a:latin typeface="Calibri"/>
                <a:cs typeface="Calibri"/>
              </a:rPr>
              <a:t>sábados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09:00</a:t>
            </a:r>
            <a:r>
              <a:rPr sz="600" dirty="0">
                <a:latin typeface="Calibri"/>
                <a:cs typeface="Calibri"/>
              </a:rPr>
              <a:t> 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11:00</a:t>
            </a:r>
            <a:r>
              <a:rPr sz="600" dirty="0">
                <a:latin typeface="Calibri"/>
                <a:cs typeface="Calibri"/>
              </a:rPr>
              <a:t> horas.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Dentre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dessas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várias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atividades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oferecidas,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iremos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abranger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crianças 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adolescentes 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adultos,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nas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faixas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etárias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4 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61044" y="6705396"/>
            <a:ext cx="198056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ri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ma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infor</a:t>
            </a:r>
            <a:r>
              <a:rPr sz="600" spc="-15" dirty="0">
                <a:latin typeface="Calibri"/>
                <a:cs typeface="Calibri"/>
              </a:rPr>
              <a:t>maç</a:t>
            </a:r>
            <a:r>
              <a:rPr sz="600" spc="-30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55866" y="666089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23133" y="6198920"/>
            <a:ext cx="835660" cy="52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inscrições poderão </a:t>
            </a:r>
            <a:r>
              <a:rPr sz="600" dirty="0">
                <a:latin typeface="Calibri"/>
                <a:cs typeface="Calibri"/>
              </a:rPr>
              <a:t>ser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Secretaria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Esporte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Lazer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locais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treinos.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Calibri"/>
                <a:cs typeface="Calibri"/>
              </a:rPr>
              <a:t>É      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preenchido</a:t>
            </a:r>
            <a:r>
              <a:rPr sz="600" spc="150" dirty="0">
                <a:latin typeface="Calibri"/>
                <a:cs typeface="Calibri"/>
              </a:rPr>
              <a:t>   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23133" y="6713322"/>
            <a:ext cx="8102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formulário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inscrição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23133" y="6810857"/>
            <a:ext cx="8267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735965" algn="l"/>
              </a:tabLst>
            </a:pPr>
            <a:r>
              <a:rPr sz="600" dirty="0">
                <a:latin typeface="Calibri"/>
                <a:cs typeface="Calibri"/>
              </a:rPr>
              <a:t>o	t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723133" y="6897725"/>
            <a:ext cx="8261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678180" algn="l"/>
              </a:tabLst>
            </a:pPr>
            <a:r>
              <a:rPr sz="600" spc="-5" dirty="0">
                <a:latin typeface="Calibri"/>
                <a:cs typeface="Calibri"/>
              </a:rPr>
              <a:t>responsabilidade 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15" dirty="0">
                <a:latin typeface="Calibri"/>
                <a:cs typeface="Calibri"/>
              </a:rPr>
              <a:t>s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1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23133" y="7092798"/>
            <a:ext cx="8108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responsável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 de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11015" y="2320290"/>
            <a:ext cx="1781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Qualquer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cidadão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poderá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protocolar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quaisquer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correspondências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interesse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 Municipal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Esportes, </a:t>
            </a:r>
            <a:r>
              <a:rPr sz="600" spc="-5" dirty="0">
                <a:latin typeface="Calibri"/>
                <a:cs typeface="Calibri"/>
              </a:rPr>
              <a:t>Lazer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10" dirty="0">
                <a:latin typeface="Calibri"/>
                <a:cs typeface="Calibri"/>
              </a:rPr>
              <a:t>Eventos,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 </a:t>
            </a:r>
            <a:r>
              <a:rPr sz="600" spc="-5" dirty="0">
                <a:latin typeface="Calibri"/>
                <a:cs typeface="Calibri"/>
              </a:rPr>
              <a:t> receberá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distribuirá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demanda.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nfo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maç</a:t>
            </a:r>
            <a:r>
              <a:rPr sz="600" spc="-5" dirty="0">
                <a:latin typeface="Calibri"/>
                <a:cs typeface="Calibri"/>
              </a:rPr>
              <a:t>õ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çõ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70533" y="3418154"/>
            <a:ext cx="13766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-Crianças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10" dirty="0">
                <a:latin typeface="Calibri"/>
                <a:cs typeface="Calibri"/>
              </a:rPr>
              <a:t>adolescentes </a:t>
            </a:r>
            <a:r>
              <a:rPr sz="600" spc="-5" dirty="0">
                <a:latin typeface="Calibri"/>
                <a:cs typeface="Calibri"/>
              </a:rPr>
              <a:t>na </a:t>
            </a:r>
            <a:r>
              <a:rPr sz="600" spc="-10" dirty="0">
                <a:latin typeface="Calibri"/>
                <a:cs typeface="Calibri"/>
              </a:rPr>
              <a:t>faixa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etária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08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5" dirty="0">
                <a:latin typeface="Calibri"/>
                <a:cs typeface="Calibri"/>
              </a:rPr>
              <a:t>21 </a:t>
            </a:r>
            <a:r>
              <a:rPr sz="600" spc="-10" dirty="0">
                <a:latin typeface="Calibri"/>
                <a:cs typeface="Calibri"/>
              </a:rPr>
              <a:t>anos </a:t>
            </a:r>
            <a:r>
              <a:rPr sz="600" spc="-5" dirty="0">
                <a:latin typeface="Calibri"/>
                <a:cs typeface="Calibri"/>
              </a:rPr>
              <a:t>que estejam </a:t>
            </a:r>
            <a:r>
              <a:rPr sz="600" spc="-10" dirty="0">
                <a:latin typeface="Calibri"/>
                <a:cs typeface="Calibri"/>
              </a:rPr>
              <a:t>matriculados nas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du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latin typeface="Calibri"/>
                <a:cs typeface="Calibri"/>
              </a:rPr>
              <a:t>-Documentos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pessoais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aluno</a:t>
            </a:r>
            <a:r>
              <a:rPr sz="600" spc="1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CPF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RG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documentos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pessoais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responsável, </a:t>
            </a:r>
            <a:r>
              <a:rPr sz="600" dirty="0">
                <a:latin typeface="Calibri"/>
                <a:cs typeface="Calibri"/>
              </a:rPr>
              <a:t> CPF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RG.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pessoais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responsáveis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exigidos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casos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menores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idade;</a:t>
            </a:r>
            <a:endParaRPr sz="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-As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inscrições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poderão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na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Esporte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5" dirty="0">
                <a:latin typeface="Calibri"/>
                <a:cs typeface="Calibri"/>
              </a:rPr>
              <a:t>Lazer nos </a:t>
            </a:r>
            <a:r>
              <a:rPr sz="600" spc="-10" dirty="0">
                <a:latin typeface="Calibri"/>
                <a:cs typeface="Calibri"/>
              </a:rPr>
              <a:t>locais dos </a:t>
            </a:r>
            <a:r>
              <a:rPr sz="600" spc="-5" dirty="0">
                <a:latin typeface="Calibri"/>
                <a:cs typeface="Calibri"/>
              </a:rPr>
              <a:t> treinos.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80896" y="4734560"/>
            <a:ext cx="13919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indent="-4127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Res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spc="-20" dirty="0">
                <a:latin typeface="Calibri"/>
                <a:cs typeface="Calibri"/>
              </a:rPr>
              <a:t>uni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ípio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-Presença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responsável</a:t>
            </a:r>
            <a:r>
              <a:rPr sz="600" spc="-5" dirty="0">
                <a:latin typeface="Calibri"/>
                <a:cs typeface="Calibri"/>
              </a:rPr>
              <a:t> para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preenchimento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assinatura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-5" dirty="0">
                <a:latin typeface="Calibri"/>
                <a:cs typeface="Calibri"/>
              </a:rPr>
              <a:t> termo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zaç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át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va;</a:t>
            </a:r>
            <a:endParaRPr sz="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-Ter </a:t>
            </a:r>
            <a:r>
              <a:rPr sz="600" spc="-5" dirty="0">
                <a:latin typeface="Calibri"/>
                <a:cs typeface="Calibri"/>
              </a:rPr>
              <a:t>idade </a:t>
            </a:r>
            <a:r>
              <a:rPr sz="600" spc="-10" dirty="0">
                <a:latin typeface="Calibri"/>
                <a:cs typeface="Calibri"/>
              </a:rPr>
              <a:t>compatível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10" dirty="0">
                <a:latin typeface="Calibri"/>
                <a:cs typeface="Calibri"/>
              </a:rPr>
              <a:t>disponibilidade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vagas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turmas</a:t>
            </a:r>
            <a:r>
              <a:rPr sz="600" spc="-5" dirty="0">
                <a:latin typeface="Calibri"/>
                <a:cs typeface="Calibri"/>
              </a:rPr>
              <a:t> para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qual</a:t>
            </a:r>
            <a:r>
              <a:rPr sz="600" dirty="0">
                <a:latin typeface="Calibri"/>
                <a:cs typeface="Calibri"/>
              </a:rPr>
              <a:t> deseja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se 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inscrever;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-Estar </a:t>
            </a:r>
            <a:r>
              <a:rPr sz="600" spc="-10" dirty="0">
                <a:latin typeface="Calibri"/>
                <a:cs typeface="Calibri"/>
              </a:rPr>
              <a:t>matriculado </a:t>
            </a:r>
            <a:r>
              <a:rPr sz="600" dirty="0">
                <a:latin typeface="Calibri"/>
                <a:cs typeface="Calibri"/>
              </a:rPr>
              <a:t>e ter </a:t>
            </a:r>
            <a:r>
              <a:rPr sz="600" spc="-5" dirty="0">
                <a:latin typeface="Calibri"/>
                <a:cs typeface="Calibri"/>
              </a:rPr>
              <a:t>presença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escola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al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du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mat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5" dirty="0">
                <a:latin typeface="Calibri"/>
                <a:cs typeface="Calibri"/>
              </a:rPr>
              <a:t>ocu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spc="-5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2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(du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x</a:t>
            </a:r>
            <a:r>
              <a:rPr sz="600" spc="-5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55598" y="6113526"/>
            <a:ext cx="6940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- Res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spc="-20" dirty="0">
                <a:latin typeface="Calibri"/>
                <a:cs typeface="Calibri"/>
              </a:rPr>
              <a:t>uni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ípio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55598" y="6204966"/>
            <a:ext cx="1406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723900" algn="l"/>
                <a:tab pos="1254760" algn="l"/>
              </a:tabLst>
            </a:pPr>
            <a:r>
              <a:rPr sz="600" spc="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a	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el	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55598" y="6296355"/>
            <a:ext cx="1406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preenchimento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assinatura</a:t>
            </a:r>
            <a:r>
              <a:rPr sz="600" spc="-5" dirty="0">
                <a:latin typeface="Calibri"/>
                <a:cs typeface="Calibri"/>
              </a:rPr>
              <a:t> 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termo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autorização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prática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esportiva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menor;</a:t>
            </a:r>
            <a:endParaRPr sz="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-Ter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idade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compatível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disponibilidade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vagas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turmas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deseja</a:t>
            </a:r>
            <a:r>
              <a:rPr sz="600" spc="5" dirty="0">
                <a:latin typeface="Calibri"/>
                <a:cs typeface="Calibri"/>
              </a:rPr>
              <a:t> se 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inscrever,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podendo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matricular-se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2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modalidades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diferentes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semestre;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eç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-Atestado </a:t>
            </a:r>
            <a:r>
              <a:rPr sz="600" spc="-10" dirty="0">
                <a:latin typeface="Calibri"/>
                <a:cs typeface="Calibri"/>
              </a:rPr>
              <a:t>Médico, que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comprove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está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to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ar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od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5" dirty="0">
                <a:latin typeface="Calibri"/>
                <a:cs typeface="Calibri"/>
              </a:rPr>
              <a:t>ocu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e;</a:t>
            </a:r>
            <a:endParaRPr sz="600">
              <a:latin typeface="Calibri"/>
              <a:cs typeface="Calibri"/>
            </a:endParaRPr>
          </a:p>
          <a:p>
            <a:pPr marL="53340" indent="-41275" algn="just">
              <a:lnSpc>
                <a:spcPct val="100000"/>
              </a:lnSpc>
              <a:buChar char="-"/>
              <a:tabLst>
                <a:tab pos="53975" algn="l"/>
              </a:tabLst>
            </a:pPr>
            <a:r>
              <a:rPr sz="600" spc="-5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2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(du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x</a:t>
            </a:r>
            <a:r>
              <a:rPr sz="600" spc="-5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45513" y="2512822"/>
            <a:ext cx="548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qui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76671" y="3625977"/>
            <a:ext cx="899794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1000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35522" y="3978021"/>
            <a:ext cx="98615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841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po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co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ov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77305" y="5020818"/>
            <a:ext cx="899794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 marR="5080" indent="-204470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1000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36158" y="5372862"/>
            <a:ext cx="98615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841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po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co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ov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66003" y="6452108"/>
            <a:ext cx="899794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1000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24854" y="6804152"/>
            <a:ext cx="98615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841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po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co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ov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.br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91" name="object 3">
            <a:extLst>
              <a:ext uri="{FF2B5EF4-FFF2-40B4-BE49-F238E27FC236}">
                <a16:creationId xmlns:a16="http://schemas.microsoft.com/office/drawing/2014/main" id="{4EAFCDCD-D134-D60B-9DF6-962AA2C702F6}"/>
              </a:ext>
            </a:extLst>
          </p:cNvPr>
          <p:cNvGrpSpPr/>
          <p:nvPr/>
        </p:nvGrpSpPr>
        <p:grpSpPr>
          <a:xfrm>
            <a:off x="-29821" y="5145"/>
            <a:ext cx="2524049" cy="847151"/>
            <a:chOff x="48767" y="0"/>
            <a:chExt cx="5413375" cy="1833245"/>
          </a:xfrm>
        </p:grpSpPr>
        <p:sp>
          <p:nvSpPr>
            <p:cNvPr id="92" name="object 4">
              <a:extLst>
                <a:ext uri="{FF2B5EF4-FFF2-40B4-BE49-F238E27FC236}">
                  <a16:creationId xmlns:a16="http://schemas.microsoft.com/office/drawing/2014/main" id="{32494B2C-6776-E3CC-2201-B7B1D618A05A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>
              <a:extLst>
                <a:ext uri="{FF2B5EF4-FFF2-40B4-BE49-F238E27FC236}">
                  <a16:creationId xmlns:a16="http://schemas.microsoft.com/office/drawing/2014/main" id="{10ABFED6-0C82-3801-88C7-C11B7738D7B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68">
            <a:extLst>
              <a:ext uri="{FF2B5EF4-FFF2-40B4-BE49-F238E27FC236}">
                <a16:creationId xmlns:a16="http://schemas.microsoft.com/office/drawing/2014/main" id="{ECF7CF1D-F0B3-C99F-F413-27306E5D9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6329" y="7470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2234946"/>
            <a:ext cx="656590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540" algn="ctr">
              <a:lnSpc>
                <a:spcPct val="107000"/>
              </a:lnSpc>
              <a:spcBef>
                <a:spcPts val="95"/>
              </a:spcBef>
            </a:pPr>
            <a:r>
              <a:rPr sz="600" b="1" dirty="0">
                <a:latin typeface="Calibri"/>
                <a:cs typeface="Calibri"/>
              </a:rPr>
              <a:t>B</a:t>
            </a:r>
            <a:r>
              <a:rPr sz="600" b="1" spc="-5" dirty="0">
                <a:latin typeface="Calibri"/>
                <a:cs typeface="Calibri"/>
              </a:rPr>
              <a:t>ALLE</a:t>
            </a:r>
            <a:r>
              <a:rPr sz="600" b="1" dirty="0">
                <a:latin typeface="Calibri"/>
                <a:cs typeface="Calibri"/>
              </a:rPr>
              <a:t>T,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J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ZZ, 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10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NT</a:t>
            </a:r>
            <a:r>
              <a:rPr sz="600" b="1" spc="-5" dirty="0">
                <a:latin typeface="Calibri"/>
                <a:cs typeface="Calibri"/>
              </a:rPr>
              <a:t>RE</a:t>
            </a:r>
            <a:r>
              <a:rPr sz="600" b="1" dirty="0">
                <a:latin typeface="Calibri"/>
                <a:cs typeface="Calibri"/>
              </a:rPr>
              <a:t>,  ZUMB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,</a:t>
            </a:r>
            <a:r>
              <a:rPr sz="600" b="1" spc="-5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RI</a:t>
            </a:r>
            <a:r>
              <a:rPr sz="600" b="1" dirty="0">
                <a:latin typeface="Calibri"/>
                <a:cs typeface="Calibri"/>
              </a:rPr>
              <a:t>T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MOS,  G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P,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IR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U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TO  </a:t>
            </a:r>
            <a:r>
              <a:rPr sz="600" b="1" spc="-5" dirty="0">
                <a:latin typeface="Calibri"/>
                <a:cs typeface="Calibri"/>
              </a:rPr>
              <a:t>AERÓBICO,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ALONGAMNETO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833"/>
                </a:lnTo>
                <a:lnTo>
                  <a:pt x="4202937" y="1309877"/>
                </a:lnTo>
                <a:lnTo>
                  <a:pt x="4198492" y="1284224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688" y="9144"/>
                </a:lnTo>
                <a:lnTo>
                  <a:pt x="5280786" y="14350"/>
                </a:lnTo>
                <a:lnTo>
                  <a:pt x="5298820" y="28575"/>
                </a:lnTo>
                <a:lnTo>
                  <a:pt x="5311139" y="49530"/>
                </a:lnTo>
                <a:lnTo>
                  <a:pt x="5315584" y="75057"/>
                </a:lnTo>
                <a:lnTo>
                  <a:pt x="5315584" y="1284224"/>
                </a:lnTo>
                <a:lnTo>
                  <a:pt x="5311139" y="1309877"/>
                </a:lnTo>
                <a:lnTo>
                  <a:pt x="5298820" y="1330833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26207" y="6215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58567" y="689864"/>
            <a:ext cx="688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SECRETARIA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MUNICIPAL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ESPORTES,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LAZER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EVENTOS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69605" y="2493645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4968" y="1883664"/>
            <a:ext cx="2506980" cy="1345565"/>
          </a:xfrm>
          <a:custGeom>
            <a:avLst/>
            <a:gdLst/>
            <a:ahLst/>
            <a:cxnLst/>
            <a:rect l="l" t="t" r="r" b="b"/>
            <a:pathLst>
              <a:path w="2506980" h="1345564">
                <a:moveTo>
                  <a:pt x="873836" y="1345438"/>
                </a:moveTo>
                <a:lnTo>
                  <a:pt x="50965" y="1345438"/>
                </a:lnTo>
                <a:lnTo>
                  <a:pt x="31178" y="1340612"/>
                </a:lnTo>
                <a:lnTo>
                  <a:pt x="14973" y="1327530"/>
                </a:lnTo>
                <a:lnTo>
                  <a:pt x="402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351"/>
                </a:lnTo>
                <a:lnTo>
                  <a:pt x="920788" y="1308100"/>
                </a:lnTo>
                <a:lnTo>
                  <a:pt x="909840" y="1327530"/>
                </a:lnTo>
                <a:lnTo>
                  <a:pt x="893635" y="1340612"/>
                </a:lnTo>
                <a:lnTo>
                  <a:pt x="873836" y="1345438"/>
                </a:lnTo>
                <a:close/>
              </a:path>
              <a:path w="2506980" h="1345564">
                <a:moveTo>
                  <a:pt x="2420620" y="1345438"/>
                </a:moveTo>
                <a:lnTo>
                  <a:pt x="1028306" y="1345438"/>
                </a:lnTo>
                <a:lnTo>
                  <a:pt x="994829" y="1340612"/>
                </a:lnTo>
                <a:lnTo>
                  <a:pt x="967397" y="1327530"/>
                </a:lnTo>
                <a:lnTo>
                  <a:pt x="948880" y="1308100"/>
                </a:lnTo>
                <a:lnTo>
                  <a:pt x="942073" y="1284351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351"/>
                </a:lnTo>
                <a:lnTo>
                  <a:pt x="2499995" y="1308100"/>
                </a:lnTo>
                <a:lnTo>
                  <a:pt x="2481453" y="1327530"/>
                </a:lnTo>
                <a:lnTo>
                  <a:pt x="2454021" y="1340612"/>
                </a:lnTo>
                <a:lnTo>
                  <a:pt x="2420620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067168" y="244703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hrs.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0245" y="1991433"/>
            <a:ext cx="858519" cy="525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inscrições poderão </a:t>
            </a:r>
            <a:r>
              <a:rPr sz="600" dirty="0">
                <a:latin typeface="Calibri"/>
                <a:cs typeface="Calibri"/>
              </a:rPr>
              <a:t>ser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feitas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Secretaria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Esporte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5" dirty="0">
                <a:latin typeface="Calibri"/>
                <a:cs typeface="Calibri"/>
              </a:rPr>
              <a:t>Lazer nos locais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treinos.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Calibri"/>
                <a:cs typeface="Calibri"/>
              </a:rPr>
              <a:t>É       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preenchido</a:t>
            </a:r>
            <a:r>
              <a:rPr sz="600" spc="170" dirty="0">
                <a:latin typeface="Calibri"/>
                <a:cs typeface="Calibri"/>
              </a:rPr>
              <a:t>    </a:t>
            </a:r>
            <a:r>
              <a:rPr sz="600" spc="-5" dirty="0">
                <a:latin typeface="Calibri"/>
                <a:cs typeface="Calibri"/>
              </a:rPr>
              <a:t>um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30245" y="2505583"/>
            <a:ext cx="828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formulário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inscrição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5482" y="1905761"/>
            <a:ext cx="2205355" cy="1298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10795" algn="just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programa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foi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desenvolvido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abranger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todo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território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município </a:t>
            </a:r>
            <a:r>
              <a:rPr sz="600" spc="-5" dirty="0">
                <a:latin typeface="Calibri"/>
                <a:cs typeface="Calibri"/>
              </a:rPr>
              <a:t>contemplando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faixa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etária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04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(quatro)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(noventa)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anos,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sendo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02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(duas)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3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(três)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horas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semanais</a:t>
            </a:r>
            <a:endParaRPr sz="600">
              <a:latin typeface="Calibri"/>
              <a:cs typeface="Calibri"/>
            </a:endParaRPr>
          </a:p>
          <a:p>
            <a:pPr marL="215265" marR="6985" algn="just">
              <a:lnSpc>
                <a:spcPct val="106700"/>
              </a:lnSpc>
              <a:spcBef>
                <a:spcPts val="10"/>
              </a:spcBef>
            </a:pPr>
            <a:r>
              <a:rPr sz="600" dirty="0">
                <a:latin typeface="Calibri"/>
                <a:cs typeface="Calibri"/>
              </a:rPr>
              <a:t>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Todas</a:t>
            </a:r>
            <a:r>
              <a:rPr sz="600" dirty="0">
                <a:latin typeface="Calibri"/>
                <a:cs typeface="Calibri"/>
              </a:rPr>
              <a:t> essas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modalidades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ofertadas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pessoas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que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residem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Brumadinho,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intuito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gera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diversos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benefícios </a:t>
            </a:r>
            <a:r>
              <a:rPr sz="600" dirty="0">
                <a:latin typeface="Calibri"/>
                <a:cs typeface="Calibri"/>
              </a:rPr>
              <a:t>ao </a:t>
            </a:r>
            <a:r>
              <a:rPr sz="600" spc="-5" dirty="0">
                <a:latin typeface="Calibri"/>
                <a:cs typeface="Calibri"/>
              </a:rPr>
              <a:t>corpo </a:t>
            </a:r>
            <a:r>
              <a:rPr sz="600" dirty="0">
                <a:latin typeface="Calibri"/>
                <a:cs typeface="Calibri"/>
              </a:rPr>
              <a:t>e à mente </a:t>
            </a:r>
            <a:r>
              <a:rPr sz="600" spc="-5" dirty="0">
                <a:latin typeface="Calibri"/>
                <a:cs typeface="Calibri"/>
              </a:rPr>
              <a:t>das </a:t>
            </a:r>
            <a:r>
              <a:rPr sz="600" dirty="0">
                <a:latin typeface="Calibri"/>
                <a:cs typeface="Calibri"/>
              </a:rPr>
              <a:t>pessoas em seu dia-a-dia,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podendo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funcionar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válvula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escape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estresse</a:t>
            </a:r>
            <a:endParaRPr sz="600">
              <a:latin typeface="Calibri"/>
              <a:cs typeface="Calibri"/>
            </a:endParaRPr>
          </a:p>
          <a:p>
            <a:pPr marL="215265" marR="5080" indent="-203200" algn="just">
              <a:lnSpc>
                <a:spcPct val="105900"/>
              </a:lnSpc>
              <a:spcBef>
                <a:spcPts val="50"/>
              </a:spcBef>
            </a:pP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900" spc="-7" baseline="4629" dirty="0">
                <a:latin typeface="Calibri"/>
                <a:cs typeface="Calibri"/>
              </a:rPr>
              <a:t>da</a:t>
            </a:r>
            <a:r>
              <a:rPr sz="900" spc="195" baseline="4629" dirty="0">
                <a:latin typeface="Calibri"/>
                <a:cs typeface="Calibri"/>
              </a:rPr>
              <a:t> </a:t>
            </a:r>
            <a:r>
              <a:rPr sz="900" spc="-7" baseline="4629" dirty="0">
                <a:latin typeface="Calibri"/>
                <a:cs typeface="Calibri"/>
              </a:rPr>
              <a:t>rotina</a:t>
            </a:r>
            <a:r>
              <a:rPr sz="900" spc="195" baseline="4629" dirty="0">
                <a:latin typeface="Calibri"/>
                <a:cs typeface="Calibri"/>
              </a:rPr>
              <a:t> </a:t>
            </a:r>
            <a:r>
              <a:rPr sz="900" spc="-7" baseline="4629" dirty="0">
                <a:latin typeface="Calibri"/>
                <a:cs typeface="Calibri"/>
              </a:rPr>
              <a:t>do</a:t>
            </a:r>
            <a:r>
              <a:rPr sz="900" spc="195" baseline="4629" dirty="0">
                <a:latin typeface="Calibri"/>
                <a:cs typeface="Calibri"/>
              </a:rPr>
              <a:t> </a:t>
            </a:r>
            <a:r>
              <a:rPr sz="900" baseline="4629" dirty="0">
                <a:latin typeface="Calibri"/>
                <a:cs typeface="Calibri"/>
              </a:rPr>
              <a:t>trabalho</a:t>
            </a:r>
            <a:r>
              <a:rPr sz="900" spc="209" baseline="4629" dirty="0">
                <a:latin typeface="Calibri"/>
                <a:cs typeface="Calibri"/>
              </a:rPr>
              <a:t> </a:t>
            </a:r>
            <a:r>
              <a:rPr sz="900" baseline="4629" dirty="0">
                <a:latin typeface="Calibri"/>
                <a:cs typeface="Calibri"/>
              </a:rPr>
              <a:t>e   </a:t>
            </a:r>
            <a:r>
              <a:rPr sz="900" spc="-7" baseline="4629" dirty="0">
                <a:latin typeface="Calibri"/>
                <a:cs typeface="Calibri"/>
              </a:rPr>
              <a:t>dos</a:t>
            </a:r>
            <a:r>
              <a:rPr sz="900" spc="382" baseline="4629" dirty="0">
                <a:latin typeface="Calibri"/>
                <a:cs typeface="Calibri"/>
              </a:rPr>
              <a:t> </a:t>
            </a:r>
            <a:r>
              <a:rPr sz="900" baseline="4629" dirty="0">
                <a:latin typeface="Calibri"/>
                <a:cs typeface="Calibri"/>
              </a:rPr>
              <a:t>afazeres  </a:t>
            </a:r>
            <a:r>
              <a:rPr sz="900" spc="7" baseline="4629" dirty="0">
                <a:latin typeface="Calibri"/>
                <a:cs typeface="Calibri"/>
              </a:rPr>
              <a:t> </a:t>
            </a:r>
            <a:r>
              <a:rPr sz="900" spc="-7" baseline="4629" dirty="0">
                <a:latin typeface="Calibri"/>
                <a:cs typeface="Calibri"/>
              </a:rPr>
              <a:t>domésticos</a:t>
            </a:r>
            <a:r>
              <a:rPr sz="900" spc="382" baseline="4629" dirty="0">
                <a:latin typeface="Calibri"/>
                <a:cs typeface="Calibri"/>
              </a:rPr>
              <a:t> </a:t>
            </a:r>
            <a:r>
              <a:rPr sz="900" baseline="4629" dirty="0">
                <a:latin typeface="Calibri"/>
                <a:cs typeface="Calibri"/>
              </a:rPr>
              <a:t>e </a:t>
            </a:r>
            <a:r>
              <a:rPr sz="900" spc="7" baseline="462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prevenindo o envelhecimento </a:t>
            </a:r>
            <a:r>
              <a:rPr sz="600" spc="-5" dirty="0">
                <a:latin typeface="Calibri"/>
                <a:cs typeface="Calibri"/>
              </a:rPr>
              <a:t>na </a:t>
            </a:r>
            <a:r>
              <a:rPr sz="600" dirty="0">
                <a:latin typeface="Calibri"/>
                <a:cs typeface="Calibri"/>
              </a:rPr>
              <a:t>idade adulta, e evitando 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sedentarismo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obesidade,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diminuindo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ansiedade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ajudando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</a:t>
            </a:r>
            <a:r>
              <a:rPr sz="600" dirty="0">
                <a:latin typeface="Calibri"/>
                <a:cs typeface="Calibri"/>
              </a:rPr>
              <a:t> regularização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sono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crianças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adolescentes,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colaborando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dirty="0">
                <a:latin typeface="Calibri"/>
                <a:cs typeface="Calibri"/>
              </a:rPr>
              <a:t> melhorias</a:t>
            </a:r>
            <a:r>
              <a:rPr sz="600" spc="5" dirty="0">
                <a:latin typeface="Calibri"/>
                <a:cs typeface="Calibri"/>
              </a:rPr>
              <a:t> ao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bem-estar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comunitário.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30245" y="2603119"/>
            <a:ext cx="54991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" algn="l"/>
              </a:tabLst>
            </a:pPr>
            <a:r>
              <a:rPr sz="600" dirty="0">
                <a:latin typeface="Calibri"/>
                <a:cs typeface="Calibri"/>
              </a:rPr>
              <a:t>o	termo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latin typeface="Calibri"/>
                <a:cs typeface="Calibri"/>
              </a:rPr>
              <a:t>responsabilidade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latin typeface="Calibri"/>
                <a:cs typeface="Calibri"/>
              </a:rPr>
              <a:t>assinado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17570" y="2793619"/>
            <a:ext cx="1606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30245" y="2885313"/>
            <a:ext cx="83121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responsável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aluno,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caso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62303" y="2157730"/>
            <a:ext cx="1308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- D</a:t>
            </a:r>
            <a:r>
              <a:rPr sz="600" spc="-5" dirty="0">
                <a:latin typeface="Calibri"/>
                <a:cs typeface="Calibri"/>
              </a:rPr>
              <a:t>ocu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CPF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RG</a:t>
            </a:r>
            <a:endParaRPr sz="600">
              <a:latin typeface="Calibri"/>
              <a:cs typeface="Calibri"/>
            </a:endParaRPr>
          </a:p>
          <a:p>
            <a:pPr marL="12700" marR="61594" algn="just">
              <a:lnSpc>
                <a:spcPct val="100000"/>
              </a:lnSpc>
            </a:pPr>
            <a:r>
              <a:rPr sz="600" spc="-10" dirty="0">
                <a:latin typeface="Calibri"/>
                <a:cs typeface="Calibri"/>
              </a:rPr>
              <a:t>-Documentos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pessoais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responsável.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CPF e RG. </a:t>
            </a:r>
            <a:r>
              <a:rPr sz="600" spc="-5" dirty="0">
                <a:latin typeface="Calibri"/>
                <a:cs typeface="Calibri"/>
              </a:rPr>
              <a:t>Os </a:t>
            </a:r>
            <a:r>
              <a:rPr sz="600" spc="-15" dirty="0">
                <a:latin typeface="Calibri"/>
                <a:cs typeface="Calibri"/>
              </a:rPr>
              <a:t>documentos </a:t>
            </a:r>
            <a:r>
              <a:rPr sz="600" spc="-10" dirty="0">
                <a:latin typeface="Calibri"/>
                <a:cs typeface="Calibri"/>
              </a:rPr>
              <a:t>pessoais dos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responsáveis </a:t>
            </a:r>
            <a:r>
              <a:rPr sz="600" dirty="0">
                <a:latin typeface="Calibri"/>
                <a:cs typeface="Calibri"/>
              </a:rPr>
              <a:t>são </a:t>
            </a:r>
            <a:r>
              <a:rPr sz="600" spc="-10" dirty="0">
                <a:latin typeface="Calibri"/>
                <a:cs typeface="Calibri"/>
              </a:rPr>
              <a:t>exigidos nos casos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menores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idade.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00" spc="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Ate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tá  a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to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od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a.</a:t>
            </a:r>
            <a:endParaRPr sz="600">
              <a:latin typeface="Calibri"/>
              <a:cs typeface="Calibri"/>
            </a:endParaRPr>
          </a:p>
          <a:p>
            <a:pPr marL="12700" marR="101600" algn="just">
              <a:lnSpc>
                <a:spcPct val="100000"/>
              </a:lnSpc>
            </a:pPr>
            <a:r>
              <a:rPr sz="600" spc="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f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xa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etá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4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9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s  </a:t>
            </a:r>
            <a:r>
              <a:rPr sz="600" spc="-5" dirty="0">
                <a:latin typeface="Calibri"/>
                <a:cs typeface="Calibri"/>
              </a:rPr>
              <a:t>que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residem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Brumadinho.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89116" y="2197354"/>
            <a:ext cx="899794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Ita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á,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1000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47969" y="2549779"/>
            <a:ext cx="98615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8415" algn="ctr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po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ma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nho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co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600" spc="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600" spc="-5" dirty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ov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solidFill>
                  <a:srgbClr val="1D1D1B"/>
                </a:solidFill>
                <a:latin typeface="Calibri"/>
                <a:cs typeface="Calibri"/>
              </a:rPr>
              <a:t>.br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7" name="object 3">
            <a:extLst>
              <a:ext uri="{FF2B5EF4-FFF2-40B4-BE49-F238E27FC236}">
                <a16:creationId xmlns:a16="http://schemas.microsoft.com/office/drawing/2014/main" id="{29199663-2DAE-4456-DAAF-406391EF04B4}"/>
              </a:ext>
            </a:extLst>
          </p:cNvPr>
          <p:cNvGrpSpPr/>
          <p:nvPr/>
        </p:nvGrpSpPr>
        <p:grpSpPr>
          <a:xfrm>
            <a:off x="-29821" y="5145"/>
            <a:ext cx="2524049" cy="847151"/>
            <a:chOff x="48767" y="0"/>
            <a:chExt cx="5413375" cy="1833245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A4681252-64A1-9C03-BFD1-7231A6BD6487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E649BACD-4188-C5C6-E85A-A65A856A8DF2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68">
            <a:extLst>
              <a:ext uri="{FF2B5EF4-FFF2-40B4-BE49-F238E27FC236}">
                <a16:creationId xmlns:a16="http://schemas.microsoft.com/office/drawing/2014/main" id="{7E961F5C-5211-3B7C-5021-DA331FB00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6329" y="7470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217" y="3175762"/>
            <a:ext cx="7028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114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7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55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Esportes,</a:t>
            </a:r>
            <a:r>
              <a:rPr sz="2000" b="1" u="sng" spc="-75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Lazer</a:t>
            </a:r>
            <a:r>
              <a:rPr sz="2000" b="1" u="sng" spc="-70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e</a:t>
            </a:r>
            <a:r>
              <a:rPr sz="2000" b="1" u="sng" spc="-2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Eventos</a:t>
            </a:r>
            <a:endParaRPr sz="2000" b="1" u="sng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9044" y="3679001"/>
            <a:ext cx="6066281" cy="139846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-45" dirty="0">
                <a:latin typeface="Verdana"/>
                <a:cs typeface="Verdana"/>
              </a:rPr>
              <a:t>Itaguá,</a:t>
            </a:r>
            <a:r>
              <a:rPr sz="2000" b="1" spc="-180" dirty="0">
                <a:latin typeface="Verdana"/>
                <a:cs typeface="Verdana"/>
              </a:rPr>
              <a:t> </a:t>
            </a:r>
            <a:r>
              <a:rPr sz="2000" b="1" spc="-30" dirty="0">
                <a:latin typeface="Verdana"/>
                <a:cs typeface="Verdana"/>
              </a:rPr>
              <a:t>1000,</a:t>
            </a:r>
            <a:r>
              <a:rPr sz="2000" b="1" spc="-13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Verdana"/>
                <a:cs typeface="Verdana"/>
              </a:rPr>
              <a:t>Progresso,</a:t>
            </a:r>
            <a:r>
              <a:rPr sz="2000" b="1" spc="-215" dirty="0">
                <a:latin typeface="Verdana"/>
                <a:cs typeface="Verdana"/>
              </a:rPr>
              <a:t> </a:t>
            </a:r>
            <a:r>
              <a:rPr sz="2000" b="1" spc="-50" dirty="0">
                <a:latin typeface="Verdana"/>
                <a:cs typeface="Verdana"/>
              </a:rPr>
              <a:t>Brumadinho/MG</a:t>
            </a:r>
            <a:endParaRPr sz="2000" b="1" dirty="0">
              <a:latin typeface="Verdana"/>
              <a:cs typeface="Verdana"/>
            </a:endParaRPr>
          </a:p>
          <a:p>
            <a:pPr marL="42545">
              <a:lnSpc>
                <a:spcPct val="100000"/>
              </a:lnSpc>
              <a:spcBef>
                <a:spcPts val="1200"/>
              </a:spcBef>
            </a:pPr>
            <a:r>
              <a:rPr sz="2000" b="1" spc="-55" dirty="0">
                <a:latin typeface="Verdana"/>
                <a:cs typeface="Verdana"/>
              </a:rPr>
              <a:t>E-mail:</a:t>
            </a:r>
            <a:r>
              <a:rPr sz="2000" b="1" spc="-75" dirty="0">
                <a:latin typeface="Verdana"/>
                <a:cs typeface="Verdana"/>
              </a:rPr>
              <a:t> </a:t>
            </a:r>
            <a:r>
              <a:rPr sz="2000" b="1" u="heavy" spc="-6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esporte@brumadinho.com.gov.br</a:t>
            </a:r>
            <a:endParaRPr lang="pt-BR" sz="2000" b="1" u="heavy" spc="-65" dirty="0">
              <a:uFill>
                <a:solidFill>
                  <a:srgbClr val="3C6245"/>
                </a:solidFill>
              </a:uFill>
              <a:latin typeface="Verdana"/>
              <a:cs typeface="Verdana"/>
            </a:endParaRPr>
          </a:p>
          <a:p>
            <a:pPr marL="42545">
              <a:lnSpc>
                <a:spcPct val="100000"/>
              </a:lnSpc>
              <a:spcBef>
                <a:spcPts val="1200"/>
              </a:spcBef>
            </a:pPr>
            <a:r>
              <a:rPr lang="pt-BR" sz="2000" b="1" u="sng" spc="-6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</a:rPr>
              <a:t>Telefones: 3987-0260 / 3987-0272</a:t>
            </a:r>
            <a:endParaRPr sz="2000" b="1" u="sng" dirty="0">
              <a:latin typeface="Verdana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DC401009-5ED8-C92F-5D0B-E57F59BACE4C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4432DC9-E5A0-7E01-79CA-04731D2F2A22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638B4AD-79E5-70D3-CA4E-0F1AE6021B5F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AC4CB37F-3594-E29E-4EF7-A29F39941BF6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9C011F6-C068-888A-581D-FB8DDC458460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3D85B9F-331A-436C-DBE9-E1E993A044E8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0914366-3915-2629-0076-2E4855249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3797184"/>
            <a:ext cx="8077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800" spc="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800" spc="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800" spc="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tx1"/>
                </a:solidFill>
                <a:latin typeface="Verdana"/>
                <a:cs typeface="Verdana"/>
              </a:rPr>
              <a:t>FAZENDA</a:t>
            </a:r>
            <a:endParaRPr sz="2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8F9B00F7-DAFF-79C4-09E4-C9823B59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599" y="3984117"/>
            <a:ext cx="694055" cy="131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6900"/>
              </a:lnSpc>
              <a:spcBef>
                <a:spcPts val="95"/>
              </a:spcBef>
            </a:pP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EMISSÃO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IPTU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,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CND, </a:t>
            </a:r>
            <a:r>
              <a:rPr sz="600" b="1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CERTIDÕES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EM </a:t>
            </a:r>
            <a:r>
              <a:rPr sz="600" b="1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GERAL, TAXAS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GERAL,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BOLETOS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ÍVI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AT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IV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endParaRPr sz="600">
              <a:latin typeface="Verdana"/>
              <a:cs typeface="Verdana"/>
            </a:endParaRPr>
          </a:p>
          <a:p>
            <a:pPr marL="26034" marR="14604" indent="-3810" algn="ctr">
              <a:lnSpc>
                <a:spcPct val="107100"/>
              </a:lnSpc>
              <a:spcBef>
                <a:spcPts val="105"/>
              </a:spcBef>
            </a:pP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IPTU,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REDIRECIONE </a:t>
            </a:r>
            <a:r>
              <a:rPr sz="600" b="1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MENTO</a:t>
            </a:r>
            <a:r>
              <a:rPr sz="600" b="1" spc="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FO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ÃO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,  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PROTOCOLO 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PROCESSOS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7385" y="2294636"/>
            <a:ext cx="84772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715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Preferencialmente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f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ár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et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rô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7405" y="3470529"/>
            <a:ext cx="53086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3873" y="4527296"/>
            <a:ext cx="67818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 eletrônica</a:t>
            </a:r>
            <a:endParaRPr sz="600">
              <a:latin typeface="Verdana"/>
              <a:cs typeface="Verdana"/>
            </a:endParaRPr>
          </a:p>
          <a:p>
            <a:pPr marL="5080" algn="ctr">
              <a:lnSpc>
                <a:spcPct val="100000"/>
              </a:lnSpc>
              <a:spcBef>
                <a:spcPts val="165"/>
              </a:spcBef>
            </a:pP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0933" y="5720588"/>
            <a:ext cx="4559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WHATSAPP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5288" y="1923288"/>
            <a:ext cx="885190" cy="5492115"/>
          </a:xfrm>
          <a:custGeom>
            <a:avLst/>
            <a:gdLst/>
            <a:ahLst/>
            <a:cxnLst/>
            <a:rect l="l" t="t" r="r" b="b"/>
            <a:pathLst>
              <a:path w="885189" h="5492115">
                <a:moveTo>
                  <a:pt x="836422" y="1075689"/>
                </a:moveTo>
                <a:lnTo>
                  <a:pt x="48768" y="1075689"/>
                </a:lnTo>
                <a:lnTo>
                  <a:pt x="29844" y="1071879"/>
                </a:lnTo>
                <a:lnTo>
                  <a:pt x="14350" y="1061339"/>
                </a:lnTo>
                <a:lnTo>
                  <a:pt x="3810" y="104584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844"/>
                </a:lnTo>
                <a:lnTo>
                  <a:pt x="870838" y="1061339"/>
                </a:lnTo>
                <a:lnTo>
                  <a:pt x="855345" y="1071879"/>
                </a:lnTo>
                <a:lnTo>
                  <a:pt x="836422" y="1075689"/>
                </a:lnTo>
                <a:close/>
              </a:path>
              <a:path w="885189" h="5492115">
                <a:moveTo>
                  <a:pt x="836422" y="2178939"/>
                </a:moveTo>
                <a:lnTo>
                  <a:pt x="48768" y="2178939"/>
                </a:lnTo>
                <a:lnTo>
                  <a:pt x="29844" y="2175129"/>
                </a:lnTo>
                <a:lnTo>
                  <a:pt x="14350" y="2164588"/>
                </a:lnTo>
                <a:lnTo>
                  <a:pt x="3810" y="2149093"/>
                </a:lnTo>
                <a:lnTo>
                  <a:pt x="0" y="2130170"/>
                </a:lnTo>
                <a:lnTo>
                  <a:pt x="0" y="1153667"/>
                </a:lnTo>
                <a:lnTo>
                  <a:pt x="3810" y="1134744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768" y="1104900"/>
                </a:lnTo>
                <a:lnTo>
                  <a:pt x="836422" y="1104900"/>
                </a:lnTo>
                <a:lnTo>
                  <a:pt x="855345" y="1108710"/>
                </a:lnTo>
                <a:lnTo>
                  <a:pt x="870838" y="1119251"/>
                </a:lnTo>
                <a:lnTo>
                  <a:pt x="881379" y="1134744"/>
                </a:lnTo>
                <a:lnTo>
                  <a:pt x="885189" y="1153667"/>
                </a:lnTo>
                <a:lnTo>
                  <a:pt x="885189" y="2130170"/>
                </a:lnTo>
                <a:lnTo>
                  <a:pt x="881379" y="2149093"/>
                </a:lnTo>
                <a:lnTo>
                  <a:pt x="870838" y="2164588"/>
                </a:lnTo>
                <a:lnTo>
                  <a:pt x="855345" y="2175129"/>
                </a:lnTo>
                <a:lnTo>
                  <a:pt x="836422" y="2178939"/>
                </a:lnTo>
                <a:close/>
              </a:path>
              <a:path w="885189" h="5492115">
                <a:moveTo>
                  <a:pt x="836422" y="3283839"/>
                </a:moveTo>
                <a:lnTo>
                  <a:pt x="48768" y="3283839"/>
                </a:lnTo>
                <a:lnTo>
                  <a:pt x="29844" y="3280029"/>
                </a:lnTo>
                <a:lnTo>
                  <a:pt x="14350" y="3269488"/>
                </a:lnTo>
                <a:lnTo>
                  <a:pt x="3810" y="3253993"/>
                </a:lnTo>
                <a:lnTo>
                  <a:pt x="0" y="3234943"/>
                </a:lnTo>
                <a:lnTo>
                  <a:pt x="0" y="2257043"/>
                </a:lnTo>
                <a:lnTo>
                  <a:pt x="3810" y="2237993"/>
                </a:lnTo>
                <a:lnTo>
                  <a:pt x="14350" y="2222500"/>
                </a:lnTo>
                <a:lnTo>
                  <a:pt x="29844" y="2211958"/>
                </a:lnTo>
                <a:lnTo>
                  <a:pt x="48768" y="2208149"/>
                </a:lnTo>
                <a:lnTo>
                  <a:pt x="836422" y="2208149"/>
                </a:lnTo>
                <a:lnTo>
                  <a:pt x="855345" y="2211958"/>
                </a:lnTo>
                <a:lnTo>
                  <a:pt x="870838" y="2222500"/>
                </a:lnTo>
                <a:lnTo>
                  <a:pt x="881379" y="2237993"/>
                </a:lnTo>
                <a:lnTo>
                  <a:pt x="885189" y="2257043"/>
                </a:lnTo>
                <a:lnTo>
                  <a:pt x="885189" y="3234943"/>
                </a:lnTo>
                <a:lnTo>
                  <a:pt x="881379" y="3253993"/>
                </a:lnTo>
                <a:lnTo>
                  <a:pt x="870838" y="3269488"/>
                </a:lnTo>
                <a:lnTo>
                  <a:pt x="855345" y="3280029"/>
                </a:lnTo>
                <a:lnTo>
                  <a:pt x="836422" y="3283839"/>
                </a:lnTo>
                <a:close/>
              </a:path>
              <a:path w="885189" h="5492115">
                <a:moveTo>
                  <a:pt x="836422" y="4387126"/>
                </a:moveTo>
                <a:lnTo>
                  <a:pt x="48768" y="4387126"/>
                </a:lnTo>
                <a:lnTo>
                  <a:pt x="29844" y="4383278"/>
                </a:lnTo>
                <a:lnTo>
                  <a:pt x="14350" y="4372737"/>
                </a:lnTo>
                <a:lnTo>
                  <a:pt x="3810" y="4357243"/>
                </a:lnTo>
                <a:lnTo>
                  <a:pt x="0" y="4338320"/>
                </a:lnTo>
                <a:lnTo>
                  <a:pt x="0" y="3361816"/>
                </a:lnTo>
                <a:lnTo>
                  <a:pt x="3810" y="3342893"/>
                </a:lnTo>
                <a:lnTo>
                  <a:pt x="14350" y="3327400"/>
                </a:lnTo>
                <a:lnTo>
                  <a:pt x="29844" y="3316858"/>
                </a:lnTo>
                <a:lnTo>
                  <a:pt x="48768" y="3313049"/>
                </a:lnTo>
                <a:lnTo>
                  <a:pt x="836422" y="3313049"/>
                </a:lnTo>
                <a:lnTo>
                  <a:pt x="855345" y="3316858"/>
                </a:lnTo>
                <a:lnTo>
                  <a:pt x="870838" y="3327400"/>
                </a:lnTo>
                <a:lnTo>
                  <a:pt x="881379" y="3342893"/>
                </a:lnTo>
                <a:lnTo>
                  <a:pt x="885189" y="3361816"/>
                </a:lnTo>
                <a:lnTo>
                  <a:pt x="885189" y="4338320"/>
                </a:lnTo>
                <a:lnTo>
                  <a:pt x="881379" y="4357243"/>
                </a:lnTo>
                <a:lnTo>
                  <a:pt x="870838" y="4372737"/>
                </a:lnTo>
                <a:lnTo>
                  <a:pt x="855345" y="4383278"/>
                </a:lnTo>
                <a:lnTo>
                  <a:pt x="836422" y="4387126"/>
                </a:lnTo>
                <a:close/>
              </a:path>
              <a:path w="885189" h="5492115">
                <a:moveTo>
                  <a:pt x="836422" y="5491975"/>
                </a:moveTo>
                <a:lnTo>
                  <a:pt x="48768" y="5491975"/>
                </a:lnTo>
                <a:lnTo>
                  <a:pt x="29844" y="5488114"/>
                </a:lnTo>
                <a:lnTo>
                  <a:pt x="14350" y="5477624"/>
                </a:lnTo>
                <a:lnTo>
                  <a:pt x="3810" y="5462079"/>
                </a:lnTo>
                <a:lnTo>
                  <a:pt x="0" y="5443105"/>
                </a:lnTo>
                <a:lnTo>
                  <a:pt x="0" y="4465218"/>
                </a:lnTo>
                <a:lnTo>
                  <a:pt x="3810" y="4446244"/>
                </a:lnTo>
                <a:lnTo>
                  <a:pt x="14350" y="4430699"/>
                </a:lnTo>
                <a:lnTo>
                  <a:pt x="29844" y="4420209"/>
                </a:lnTo>
                <a:lnTo>
                  <a:pt x="48768" y="4416348"/>
                </a:lnTo>
                <a:lnTo>
                  <a:pt x="836422" y="4416348"/>
                </a:lnTo>
                <a:lnTo>
                  <a:pt x="855345" y="4420209"/>
                </a:lnTo>
                <a:lnTo>
                  <a:pt x="870838" y="4430699"/>
                </a:lnTo>
                <a:lnTo>
                  <a:pt x="881379" y="4446244"/>
                </a:lnTo>
                <a:lnTo>
                  <a:pt x="885189" y="4465218"/>
                </a:lnTo>
                <a:lnTo>
                  <a:pt x="885189" y="5443105"/>
                </a:lnTo>
                <a:lnTo>
                  <a:pt x="881379" y="5462079"/>
                </a:lnTo>
                <a:lnTo>
                  <a:pt x="870838" y="5477624"/>
                </a:lnTo>
                <a:lnTo>
                  <a:pt x="855345" y="5488114"/>
                </a:lnTo>
                <a:lnTo>
                  <a:pt x="83642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4387126"/>
                </a:moveTo>
                <a:lnTo>
                  <a:pt x="52958" y="4387126"/>
                </a:lnTo>
                <a:lnTo>
                  <a:pt x="32384" y="4382960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880"/>
                </a:lnTo>
                <a:lnTo>
                  <a:pt x="4190" y="3345306"/>
                </a:lnTo>
                <a:lnTo>
                  <a:pt x="15493" y="3328542"/>
                </a:lnTo>
                <a:lnTo>
                  <a:pt x="32384" y="3317240"/>
                </a:lnTo>
                <a:lnTo>
                  <a:pt x="52958" y="3313049"/>
                </a:lnTo>
                <a:lnTo>
                  <a:pt x="986281" y="3313049"/>
                </a:lnTo>
                <a:lnTo>
                  <a:pt x="1006855" y="3317240"/>
                </a:lnTo>
                <a:lnTo>
                  <a:pt x="1023747" y="3328542"/>
                </a:lnTo>
                <a:lnTo>
                  <a:pt x="1035050" y="3345306"/>
                </a:lnTo>
                <a:lnTo>
                  <a:pt x="1039240" y="3365880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60"/>
                </a:lnTo>
                <a:lnTo>
                  <a:pt x="986281" y="4387126"/>
                </a:lnTo>
                <a:close/>
              </a:path>
              <a:path w="1039495" h="5492115">
                <a:moveTo>
                  <a:pt x="986281" y="5491975"/>
                </a:moveTo>
                <a:lnTo>
                  <a:pt x="52958" y="5491975"/>
                </a:lnTo>
                <a:lnTo>
                  <a:pt x="32384" y="5487796"/>
                </a:lnTo>
                <a:lnTo>
                  <a:pt x="15493" y="5476430"/>
                </a:lnTo>
                <a:lnTo>
                  <a:pt x="4190" y="5459603"/>
                </a:lnTo>
                <a:lnTo>
                  <a:pt x="0" y="5439067"/>
                </a:lnTo>
                <a:lnTo>
                  <a:pt x="0" y="4469244"/>
                </a:lnTo>
                <a:lnTo>
                  <a:pt x="4190" y="4448708"/>
                </a:lnTo>
                <a:lnTo>
                  <a:pt x="15493" y="4431893"/>
                </a:lnTo>
                <a:lnTo>
                  <a:pt x="32384" y="4420527"/>
                </a:lnTo>
                <a:lnTo>
                  <a:pt x="52958" y="4416348"/>
                </a:lnTo>
                <a:lnTo>
                  <a:pt x="986281" y="4416348"/>
                </a:lnTo>
                <a:lnTo>
                  <a:pt x="1006855" y="4420527"/>
                </a:lnTo>
                <a:lnTo>
                  <a:pt x="1023747" y="4431893"/>
                </a:lnTo>
                <a:lnTo>
                  <a:pt x="1035050" y="4448708"/>
                </a:lnTo>
                <a:lnTo>
                  <a:pt x="1039240" y="4469244"/>
                </a:lnTo>
                <a:lnTo>
                  <a:pt x="1039240" y="5439067"/>
                </a:lnTo>
                <a:lnTo>
                  <a:pt x="1035050" y="5459603"/>
                </a:lnTo>
                <a:lnTo>
                  <a:pt x="1023747" y="5476430"/>
                </a:lnTo>
                <a:lnTo>
                  <a:pt x="1006855" y="5487796"/>
                </a:lnTo>
                <a:lnTo>
                  <a:pt x="98628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9768" y="1923288"/>
            <a:ext cx="2488565" cy="1076325"/>
          </a:xfrm>
          <a:custGeom>
            <a:avLst/>
            <a:gdLst/>
            <a:ahLst/>
            <a:cxnLst/>
            <a:rect l="l" t="t" r="r" b="b"/>
            <a:pathLst>
              <a:path w="2488565" h="1076325">
                <a:moveTo>
                  <a:pt x="2406396" y="1075943"/>
                </a:moveTo>
                <a:lnTo>
                  <a:pt x="81787" y="1075943"/>
                </a:lnTo>
                <a:lnTo>
                  <a:pt x="50037" y="1069466"/>
                </a:lnTo>
                <a:lnTo>
                  <a:pt x="24002" y="1051814"/>
                </a:lnTo>
                <a:lnTo>
                  <a:pt x="6476" y="1025778"/>
                </a:lnTo>
                <a:lnTo>
                  <a:pt x="0" y="994028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4028"/>
                </a:lnTo>
                <a:lnTo>
                  <a:pt x="2481706" y="1025778"/>
                </a:lnTo>
                <a:lnTo>
                  <a:pt x="2464180" y="1051814"/>
                </a:lnTo>
                <a:lnTo>
                  <a:pt x="2438146" y="1069466"/>
                </a:lnTo>
                <a:lnTo>
                  <a:pt x="2406396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10370" y="2403729"/>
            <a:ext cx="9582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P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EIO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ELET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spc="-5" dirty="0">
                <a:latin typeface="Verdana"/>
                <a:cs typeface="Verdana"/>
              </a:rPr>
              <a:t>ÔN</a:t>
            </a:r>
            <a:r>
              <a:rPr sz="600" dirty="0">
                <a:latin typeface="Verdana"/>
                <a:cs typeface="Verdana"/>
              </a:rPr>
              <a:t>IC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49768" y="3028188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6" y="1074165"/>
                </a:moveTo>
                <a:lnTo>
                  <a:pt x="81787" y="1074165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037"/>
                </a:lnTo>
                <a:lnTo>
                  <a:pt x="2488183" y="81787"/>
                </a:lnTo>
                <a:lnTo>
                  <a:pt x="2488183" y="992377"/>
                </a:lnTo>
                <a:lnTo>
                  <a:pt x="2481706" y="1024127"/>
                </a:lnTo>
                <a:lnTo>
                  <a:pt x="2464180" y="1050163"/>
                </a:lnTo>
                <a:lnTo>
                  <a:pt x="2438146" y="1067689"/>
                </a:lnTo>
                <a:lnTo>
                  <a:pt x="2406396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98891" y="3508629"/>
            <a:ext cx="17754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1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</a:t>
            </a:r>
            <a:r>
              <a:rPr sz="60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FLU</a:t>
            </a:r>
            <a:r>
              <a:rPr sz="600" spc="-5" dirty="0">
                <a:latin typeface="Verdana"/>
                <a:cs typeface="Verdana"/>
              </a:rPr>
              <a:t>XO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49768" y="4131564"/>
            <a:ext cx="2488565" cy="1076325"/>
          </a:xfrm>
          <a:custGeom>
            <a:avLst/>
            <a:gdLst/>
            <a:ahLst/>
            <a:cxnLst/>
            <a:rect l="l" t="t" r="r" b="b"/>
            <a:pathLst>
              <a:path w="2488565" h="1076325">
                <a:moveTo>
                  <a:pt x="2406396" y="1075944"/>
                </a:moveTo>
                <a:lnTo>
                  <a:pt x="81787" y="1075944"/>
                </a:lnTo>
                <a:lnTo>
                  <a:pt x="50037" y="1069466"/>
                </a:lnTo>
                <a:lnTo>
                  <a:pt x="24002" y="1051940"/>
                </a:lnTo>
                <a:lnTo>
                  <a:pt x="6476" y="1025778"/>
                </a:lnTo>
                <a:lnTo>
                  <a:pt x="0" y="994028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129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129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4028"/>
                </a:lnTo>
                <a:lnTo>
                  <a:pt x="2481706" y="1025778"/>
                </a:lnTo>
                <a:lnTo>
                  <a:pt x="2464180" y="1051940"/>
                </a:lnTo>
                <a:lnTo>
                  <a:pt x="2438146" y="1069466"/>
                </a:lnTo>
                <a:lnTo>
                  <a:pt x="2406396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19643" y="4521454"/>
            <a:ext cx="1961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SEM ESTIMATIVA </a:t>
            </a:r>
            <a:r>
              <a:rPr sz="600" dirty="0">
                <a:latin typeface="Verdana"/>
                <a:cs typeface="Verdana"/>
              </a:rPr>
              <a:t>DE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TEMPO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.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PREFERENCIAMENTE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ATENDIMENTO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PRESENCIAL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.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P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E-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dirty="0">
                <a:latin typeface="Verdana"/>
                <a:cs typeface="Verdana"/>
              </a:rPr>
              <a:t>ILS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TRE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OS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9768" y="5236464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6" y="1074153"/>
                </a:moveTo>
                <a:lnTo>
                  <a:pt x="81787" y="1074153"/>
                </a:lnTo>
                <a:lnTo>
                  <a:pt x="50037" y="1067689"/>
                </a:lnTo>
                <a:lnTo>
                  <a:pt x="24002" y="1050162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037"/>
                </a:lnTo>
                <a:lnTo>
                  <a:pt x="2488183" y="81787"/>
                </a:lnTo>
                <a:lnTo>
                  <a:pt x="2488183" y="992377"/>
                </a:lnTo>
                <a:lnTo>
                  <a:pt x="2481706" y="1024127"/>
                </a:lnTo>
                <a:lnTo>
                  <a:pt x="2464180" y="1050162"/>
                </a:lnTo>
                <a:lnTo>
                  <a:pt x="2438146" y="1067689"/>
                </a:lnTo>
                <a:lnTo>
                  <a:pt x="2406396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2600" y="5708650"/>
            <a:ext cx="2365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CON</a:t>
            </a:r>
            <a:r>
              <a:rPr sz="60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FLU</a:t>
            </a:r>
            <a:r>
              <a:rPr sz="600" spc="-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</a:t>
            </a:r>
            <a:r>
              <a:rPr sz="600" spc="5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NCIA</a:t>
            </a:r>
            <a:r>
              <a:rPr sz="600" dirty="0">
                <a:latin typeface="Verdana"/>
                <a:cs typeface="Verdana"/>
              </a:rPr>
              <a:t>L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-MA</a:t>
            </a:r>
            <a:r>
              <a:rPr sz="600" spc="-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L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49768" y="6339840"/>
            <a:ext cx="2488565" cy="1076325"/>
          </a:xfrm>
          <a:custGeom>
            <a:avLst/>
            <a:gdLst/>
            <a:ahLst/>
            <a:cxnLst/>
            <a:rect l="l" t="t" r="r" b="b"/>
            <a:pathLst>
              <a:path w="2488565" h="1076325">
                <a:moveTo>
                  <a:pt x="2406396" y="1075931"/>
                </a:moveTo>
                <a:lnTo>
                  <a:pt x="81787" y="1075931"/>
                </a:lnTo>
                <a:lnTo>
                  <a:pt x="50037" y="1069467"/>
                </a:lnTo>
                <a:lnTo>
                  <a:pt x="24002" y="1051852"/>
                </a:lnTo>
                <a:lnTo>
                  <a:pt x="6476" y="1025804"/>
                </a:lnTo>
                <a:lnTo>
                  <a:pt x="0" y="993990"/>
                </a:lnTo>
                <a:lnTo>
                  <a:pt x="0" y="81927"/>
                </a:lnTo>
                <a:lnTo>
                  <a:pt x="6476" y="50126"/>
                </a:lnTo>
                <a:lnTo>
                  <a:pt x="24002" y="24066"/>
                </a:lnTo>
                <a:lnTo>
                  <a:pt x="50037" y="6464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64"/>
                </a:lnTo>
                <a:lnTo>
                  <a:pt x="2464180" y="24066"/>
                </a:lnTo>
                <a:lnTo>
                  <a:pt x="2481706" y="50126"/>
                </a:lnTo>
                <a:lnTo>
                  <a:pt x="2488183" y="81927"/>
                </a:lnTo>
                <a:lnTo>
                  <a:pt x="2488183" y="993990"/>
                </a:lnTo>
                <a:lnTo>
                  <a:pt x="2481706" y="1025804"/>
                </a:lnTo>
                <a:lnTo>
                  <a:pt x="2464180" y="1051852"/>
                </a:lnTo>
                <a:lnTo>
                  <a:pt x="2438146" y="1069467"/>
                </a:lnTo>
                <a:lnTo>
                  <a:pt x="2406396" y="10759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40267" y="6813296"/>
            <a:ext cx="1125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TI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dirty="0">
                <a:latin typeface="Verdana"/>
                <a:cs typeface="Verdana"/>
              </a:rPr>
              <a:t>TI</a:t>
            </a:r>
            <a:r>
              <a:rPr sz="600" spc="-5" dirty="0">
                <a:latin typeface="Verdana"/>
                <a:cs typeface="Verdana"/>
              </a:rPr>
              <a:t>V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P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45408" y="1923288"/>
            <a:ext cx="2085975" cy="1076325"/>
          </a:xfrm>
          <a:custGeom>
            <a:avLst/>
            <a:gdLst/>
            <a:ahLst/>
            <a:cxnLst/>
            <a:rect l="l" t="t" r="r" b="b"/>
            <a:pathLst>
              <a:path w="2085975" h="1076325">
                <a:moveTo>
                  <a:pt x="2009775" y="1075943"/>
                </a:moveTo>
                <a:lnTo>
                  <a:pt x="76072" y="1075943"/>
                </a:lnTo>
                <a:lnTo>
                  <a:pt x="46608" y="1070102"/>
                </a:lnTo>
                <a:lnTo>
                  <a:pt x="22351" y="1054227"/>
                </a:lnTo>
                <a:lnTo>
                  <a:pt x="5968" y="1030731"/>
                </a:lnTo>
                <a:lnTo>
                  <a:pt x="0" y="1002029"/>
                </a:lnTo>
                <a:lnTo>
                  <a:pt x="0" y="73787"/>
                </a:lnTo>
                <a:lnTo>
                  <a:pt x="5968" y="45212"/>
                </a:lnTo>
                <a:lnTo>
                  <a:pt x="22351" y="21716"/>
                </a:lnTo>
                <a:lnTo>
                  <a:pt x="46608" y="5841"/>
                </a:lnTo>
                <a:lnTo>
                  <a:pt x="76072" y="0"/>
                </a:lnTo>
                <a:lnTo>
                  <a:pt x="2009775" y="0"/>
                </a:lnTo>
                <a:lnTo>
                  <a:pt x="2039239" y="5841"/>
                </a:lnTo>
                <a:lnTo>
                  <a:pt x="2063495" y="21716"/>
                </a:lnTo>
                <a:lnTo>
                  <a:pt x="2079878" y="45212"/>
                </a:lnTo>
                <a:lnTo>
                  <a:pt x="2085847" y="73787"/>
                </a:lnTo>
                <a:lnTo>
                  <a:pt x="2085847" y="1002029"/>
                </a:lnTo>
                <a:lnTo>
                  <a:pt x="2079878" y="1030731"/>
                </a:lnTo>
                <a:lnTo>
                  <a:pt x="2063495" y="1054227"/>
                </a:lnTo>
                <a:lnTo>
                  <a:pt x="2039239" y="1070102"/>
                </a:lnTo>
                <a:lnTo>
                  <a:pt x="2009775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93845" y="2220290"/>
            <a:ext cx="11918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ELO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ITE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https://brumadinho.mg.gov.br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4505" y="2495169"/>
            <a:ext cx="17456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 marR="5080" indent="-70866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EMISSÃO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CND,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BCI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IPTU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DO </a:t>
            </a:r>
            <a:r>
              <a:rPr sz="600" spc="-5" dirty="0">
                <a:latin typeface="Verdana"/>
                <a:cs typeface="Verdana"/>
              </a:rPr>
              <a:t>ANO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VIGENTE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33215" y="3028188"/>
            <a:ext cx="2101215" cy="4387215"/>
          </a:xfrm>
          <a:custGeom>
            <a:avLst/>
            <a:gdLst/>
            <a:ahLst/>
            <a:cxnLst/>
            <a:rect l="l" t="t" r="r" b="b"/>
            <a:pathLst>
              <a:path w="2101215" h="4387215">
                <a:moveTo>
                  <a:pt x="2024634" y="1074039"/>
                </a:moveTo>
                <a:lnTo>
                  <a:pt x="82550" y="1074039"/>
                </a:lnTo>
                <a:lnTo>
                  <a:pt x="52832" y="1068324"/>
                </a:lnTo>
                <a:lnTo>
                  <a:pt x="28575" y="1052449"/>
                </a:lnTo>
                <a:lnTo>
                  <a:pt x="12064" y="1029080"/>
                </a:lnTo>
                <a:lnTo>
                  <a:pt x="6096" y="1000378"/>
                </a:lnTo>
                <a:lnTo>
                  <a:pt x="6096" y="73787"/>
                </a:lnTo>
                <a:lnTo>
                  <a:pt x="12064" y="45085"/>
                </a:lnTo>
                <a:lnTo>
                  <a:pt x="28575" y="21716"/>
                </a:lnTo>
                <a:lnTo>
                  <a:pt x="52832" y="5841"/>
                </a:lnTo>
                <a:lnTo>
                  <a:pt x="82550" y="0"/>
                </a:lnTo>
                <a:lnTo>
                  <a:pt x="2024634" y="0"/>
                </a:lnTo>
                <a:lnTo>
                  <a:pt x="2054352" y="5841"/>
                </a:lnTo>
                <a:lnTo>
                  <a:pt x="2078609" y="21716"/>
                </a:lnTo>
                <a:lnTo>
                  <a:pt x="2094992" y="45085"/>
                </a:lnTo>
                <a:lnTo>
                  <a:pt x="2101088" y="73787"/>
                </a:lnTo>
                <a:lnTo>
                  <a:pt x="2101088" y="1000378"/>
                </a:lnTo>
                <a:lnTo>
                  <a:pt x="2094992" y="1029080"/>
                </a:lnTo>
                <a:lnTo>
                  <a:pt x="2078609" y="1052449"/>
                </a:lnTo>
                <a:lnTo>
                  <a:pt x="2054352" y="1068324"/>
                </a:lnTo>
                <a:lnTo>
                  <a:pt x="2024634" y="1074039"/>
                </a:lnTo>
                <a:close/>
              </a:path>
              <a:path w="2101215" h="4387215">
                <a:moveTo>
                  <a:pt x="2024380" y="2178939"/>
                </a:moveTo>
                <a:lnTo>
                  <a:pt x="76708" y="2178939"/>
                </a:lnTo>
                <a:lnTo>
                  <a:pt x="46862" y="2173097"/>
                </a:lnTo>
                <a:lnTo>
                  <a:pt x="22479" y="2157222"/>
                </a:lnTo>
                <a:lnTo>
                  <a:pt x="6096" y="2133727"/>
                </a:lnTo>
                <a:lnTo>
                  <a:pt x="0" y="2105024"/>
                </a:lnTo>
                <a:lnTo>
                  <a:pt x="0" y="1177163"/>
                </a:lnTo>
                <a:lnTo>
                  <a:pt x="6096" y="1148461"/>
                </a:lnTo>
                <a:lnTo>
                  <a:pt x="22479" y="1124965"/>
                </a:lnTo>
                <a:lnTo>
                  <a:pt x="46862" y="1109090"/>
                </a:lnTo>
                <a:lnTo>
                  <a:pt x="76708" y="1103249"/>
                </a:lnTo>
                <a:lnTo>
                  <a:pt x="2024380" y="1103249"/>
                </a:lnTo>
                <a:lnTo>
                  <a:pt x="2054225" y="1109090"/>
                </a:lnTo>
                <a:lnTo>
                  <a:pt x="2078609" y="1124965"/>
                </a:lnTo>
                <a:lnTo>
                  <a:pt x="2094992" y="1148461"/>
                </a:lnTo>
                <a:lnTo>
                  <a:pt x="2101088" y="1177163"/>
                </a:lnTo>
                <a:lnTo>
                  <a:pt x="2101088" y="2105024"/>
                </a:lnTo>
                <a:lnTo>
                  <a:pt x="2094992" y="2133727"/>
                </a:lnTo>
                <a:lnTo>
                  <a:pt x="2078609" y="2157222"/>
                </a:lnTo>
                <a:lnTo>
                  <a:pt x="2054225" y="2173097"/>
                </a:lnTo>
                <a:lnTo>
                  <a:pt x="2024380" y="2178939"/>
                </a:lnTo>
                <a:close/>
              </a:path>
              <a:path w="2101215" h="4387215">
                <a:moveTo>
                  <a:pt x="2021713" y="3302050"/>
                </a:moveTo>
                <a:lnTo>
                  <a:pt x="83820" y="3302050"/>
                </a:lnTo>
                <a:lnTo>
                  <a:pt x="54229" y="3296221"/>
                </a:lnTo>
                <a:lnTo>
                  <a:pt x="29972" y="3280359"/>
                </a:lnTo>
                <a:lnTo>
                  <a:pt x="13588" y="3256915"/>
                </a:lnTo>
                <a:lnTo>
                  <a:pt x="7620" y="3228213"/>
                </a:lnTo>
                <a:lnTo>
                  <a:pt x="7620" y="2300223"/>
                </a:lnTo>
                <a:lnTo>
                  <a:pt x="13588" y="2271648"/>
                </a:lnTo>
                <a:lnTo>
                  <a:pt x="29972" y="2248154"/>
                </a:lnTo>
                <a:lnTo>
                  <a:pt x="54229" y="2232279"/>
                </a:lnTo>
                <a:lnTo>
                  <a:pt x="83820" y="2226436"/>
                </a:lnTo>
                <a:lnTo>
                  <a:pt x="2021713" y="2226436"/>
                </a:lnTo>
                <a:lnTo>
                  <a:pt x="2051304" y="2232279"/>
                </a:lnTo>
                <a:lnTo>
                  <a:pt x="2075561" y="2248154"/>
                </a:lnTo>
                <a:lnTo>
                  <a:pt x="2092071" y="2271648"/>
                </a:lnTo>
                <a:lnTo>
                  <a:pt x="2098040" y="2300223"/>
                </a:lnTo>
                <a:lnTo>
                  <a:pt x="2098040" y="3228213"/>
                </a:lnTo>
                <a:lnTo>
                  <a:pt x="2092071" y="3256915"/>
                </a:lnTo>
                <a:lnTo>
                  <a:pt x="2075561" y="3280359"/>
                </a:lnTo>
                <a:lnTo>
                  <a:pt x="2051304" y="3296221"/>
                </a:lnTo>
                <a:lnTo>
                  <a:pt x="2021713" y="3302050"/>
                </a:lnTo>
                <a:close/>
              </a:path>
              <a:path w="2101215" h="4387215">
                <a:moveTo>
                  <a:pt x="2021586" y="4387088"/>
                </a:moveTo>
                <a:lnTo>
                  <a:pt x="77978" y="4387088"/>
                </a:lnTo>
                <a:lnTo>
                  <a:pt x="48260" y="4381423"/>
                </a:lnTo>
                <a:lnTo>
                  <a:pt x="24003" y="4366006"/>
                </a:lnTo>
                <a:lnTo>
                  <a:pt x="7620" y="4343196"/>
                </a:lnTo>
                <a:lnTo>
                  <a:pt x="1524" y="4315333"/>
                </a:lnTo>
                <a:lnTo>
                  <a:pt x="1524" y="3413683"/>
                </a:lnTo>
                <a:lnTo>
                  <a:pt x="7620" y="3385832"/>
                </a:lnTo>
                <a:lnTo>
                  <a:pt x="24003" y="3363010"/>
                </a:lnTo>
                <a:lnTo>
                  <a:pt x="48260" y="3347605"/>
                </a:lnTo>
                <a:lnTo>
                  <a:pt x="77978" y="3341941"/>
                </a:lnTo>
                <a:lnTo>
                  <a:pt x="2021586" y="3341941"/>
                </a:lnTo>
                <a:lnTo>
                  <a:pt x="2051177" y="3347605"/>
                </a:lnTo>
                <a:lnTo>
                  <a:pt x="2075561" y="3363010"/>
                </a:lnTo>
                <a:lnTo>
                  <a:pt x="2091944" y="3385832"/>
                </a:lnTo>
                <a:lnTo>
                  <a:pt x="2098040" y="3413683"/>
                </a:lnTo>
                <a:lnTo>
                  <a:pt x="2098040" y="4315333"/>
                </a:lnTo>
                <a:lnTo>
                  <a:pt x="2091944" y="4343196"/>
                </a:lnTo>
                <a:lnTo>
                  <a:pt x="2075561" y="4366006"/>
                </a:lnTo>
                <a:lnTo>
                  <a:pt x="2051177" y="4381423"/>
                </a:lnTo>
                <a:lnTo>
                  <a:pt x="2021586" y="438708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5" name="object 2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31" name="object 3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5" name="object 3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9" name="object 3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44" name="object 4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8" name="object 4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39714" y="2308606"/>
            <a:ext cx="933450" cy="2838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sz="550" spc="-10" dirty="0">
                <a:latin typeface="Verdana"/>
                <a:cs typeface="Verdana"/>
              </a:rPr>
              <a:t>https://brumadinho.mg.g 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ov.br/servicos/ARRECADA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CAO-E-FISCALIZACAO/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39714" y="4521454"/>
            <a:ext cx="968375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>
              <a:lnSpc>
                <a:spcPct val="110800"/>
              </a:lnSpc>
              <a:spcBef>
                <a:spcPts val="105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E-mail: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ten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.a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cadaca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@brumadinho.mg.gov.br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24496" y="2403729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52233" y="3455035"/>
            <a:ext cx="96646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24496" y="4623054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67473" y="5682488"/>
            <a:ext cx="941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19902" y="3335528"/>
            <a:ext cx="958850" cy="5010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899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Barão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Branco,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Centro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Brumadinho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Minas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Gerais</a:t>
            </a:r>
            <a:r>
              <a:rPr sz="60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CEP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35.460-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920110" y="753110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3" y="0"/>
                </a:moveTo>
                <a:lnTo>
                  <a:pt x="0" y="0"/>
                </a:lnTo>
                <a:lnTo>
                  <a:pt x="0" y="59436"/>
                </a:lnTo>
                <a:lnTo>
                  <a:pt x="6554723" y="59436"/>
                </a:lnTo>
                <a:lnTo>
                  <a:pt x="655472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843910" y="823087"/>
            <a:ext cx="6638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ATENDIMENTO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DEPARTAMENTO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ARRECADAÇÃO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98590" y="6713322"/>
            <a:ext cx="627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60490" y="5748655"/>
            <a:ext cx="657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9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97057926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59600" y="6746544"/>
            <a:ext cx="96646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42161" y="4062730"/>
            <a:ext cx="128333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QUALQUER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INFORMAÇÃO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SERVIÇO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REFERENTE</a:t>
            </a:r>
            <a:r>
              <a:rPr sz="600" spc="-5" dirty="0">
                <a:latin typeface="Verdana"/>
                <a:cs typeface="Verdana"/>
              </a:rPr>
              <a:t> AO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IMÓVEL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NECESSÁRIO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  <a:p>
            <a:pPr marL="100965" marR="45720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PREFERENCIALMENTE </a:t>
            </a:r>
            <a:r>
              <a:rPr sz="600" dirty="0">
                <a:latin typeface="Verdana"/>
                <a:cs typeface="Verdana"/>
              </a:rPr>
              <a:t> 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SC</a:t>
            </a:r>
            <a:r>
              <a:rPr sz="600" dirty="0">
                <a:latin typeface="Verdana"/>
                <a:cs typeface="Verdana"/>
              </a:rPr>
              <a:t>RIÇ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MOB</a:t>
            </a:r>
            <a:r>
              <a:rPr sz="600" dirty="0">
                <a:latin typeface="Verdana"/>
                <a:cs typeface="Verdana"/>
              </a:rPr>
              <a:t>ILI</a:t>
            </a:r>
            <a:r>
              <a:rPr sz="600" spc="-5" dirty="0">
                <a:latin typeface="Verdana"/>
                <a:cs typeface="Verdana"/>
              </a:rPr>
              <a:t>Á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IA 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 CPF</a:t>
            </a:r>
            <a:endParaRPr sz="6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NOM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</a:t>
            </a:r>
            <a:r>
              <a:rPr sz="600" dirty="0">
                <a:latin typeface="Verdana"/>
                <a:cs typeface="Verdana"/>
              </a:rPr>
              <a:t>PLETO</a:t>
            </a:r>
            <a:endParaRPr sz="6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RA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BA</a:t>
            </a:r>
            <a:r>
              <a:rPr sz="600" dirty="0">
                <a:latin typeface="Verdana"/>
                <a:cs typeface="Verdana"/>
              </a:rPr>
              <a:t>IRRO</a:t>
            </a:r>
            <a:endParaRPr sz="600">
              <a:latin typeface="Verdana"/>
              <a:cs typeface="Verdana"/>
            </a:endParaRPr>
          </a:p>
          <a:p>
            <a:pPr marL="100965" indent="-88900">
              <a:lnSpc>
                <a:spcPts val="71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GR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UR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Ú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  <a:p>
            <a:pPr marL="100965" marR="88900" indent="-88900">
              <a:lnSpc>
                <a:spcPts val="710"/>
              </a:lnSpc>
              <a:spcBef>
                <a:spcPts val="2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PARA TAXAS NÃO </a:t>
            </a:r>
            <a:r>
              <a:rPr sz="600" dirty="0">
                <a:latin typeface="Verdana"/>
                <a:cs typeface="Verdana"/>
              </a:rPr>
              <a:t> I</a:t>
            </a:r>
            <a:r>
              <a:rPr sz="600" spc="-5" dirty="0">
                <a:latin typeface="Verdana"/>
                <a:cs typeface="Verdana"/>
              </a:rPr>
              <a:t>MOB</a:t>
            </a:r>
            <a:r>
              <a:rPr sz="600" dirty="0">
                <a:latin typeface="Verdana"/>
                <a:cs typeface="Verdana"/>
              </a:rPr>
              <a:t>ILI</a:t>
            </a:r>
            <a:r>
              <a:rPr sz="600" spc="-5" dirty="0">
                <a:latin typeface="Verdana"/>
                <a:cs typeface="Verdana"/>
              </a:rPr>
              <a:t>Á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OC</a:t>
            </a:r>
            <a:r>
              <a:rPr sz="600" spc="5" dirty="0">
                <a:latin typeface="Verdana"/>
                <a:cs typeface="Verdana"/>
              </a:rPr>
              <a:t>U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  </a:t>
            </a:r>
            <a:r>
              <a:rPr sz="600" spc="-5" dirty="0">
                <a:latin typeface="Verdana"/>
                <a:cs typeface="Verdana"/>
              </a:rPr>
              <a:t>PESSOAIS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55447" y="1923288"/>
            <a:ext cx="886460" cy="5490845"/>
          </a:xfrm>
          <a:custGeom>
            <a:avLst/>
            <a:gdLst/>
            <a:ahLst/>
            <a:cxnLst/>
            <a:rect l="l" t="t" r="r" b="b"/>
            <a:pathLst>
              <a:path w="886460" h="5490845">
                <a:moveTo>
                  <a:pt x="837526" y="5490629"/>
                </a:moveTo>
                <a:lnTo>
                  <a:pt x="48844" y="5490629"/>
                </a:lnTo>
                <a:lnTo>
                  <a:pt x="29883" y="5470944"/>
                </a:lnTo>
                <a:lnTo>
                  <a:pt x="14350" y="5417350"/>
                </a:lnTo>
                <a:lnTo>
                  <a:pt x="3848" y="5338025"/>
                </a:lnTo>
                <a:lnTo>
                  <a:pt x="0" y="5241163"/>
                </a:lnTo>
                <a:lnTo>
                  <a:pt x="0" y="249427"/>
                </a:lnTo>
                <a:lnTo>
                  <a:pt x="3848" y="152653"/>
                </a:lnTo>
                <a:lnTo>
                  <a:pt x="14350" y="73278"/>
                </a:lnTo>
                <a:lnTo>
                  <a:pt x="29883" y="19685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19685"/>
                </a:lnTo>
                <a:lnTo>
                  <a:pt x="872020" y="73278"/>
                </a:lnTo>
                <a:lnTo>
                  <a:pt x="882510" y="152653"/>
                </a:lnTo>
                <a:lnTo>
                  <a:pt x="886371" y="249427"/>
                </a:lnTo>
                <a:lnTo>
                  <a:pt x="886371" y="5241163"/>
                </a:lnTo>
                <a:lnTo>
                  <a:pt x="882510" y="5338025"/>
                </a:lnTo>
                <a:lnTo>
                  <a:pt x="872020" y="5417350"/>
                </a:lnTo>
                <a:lnTo>
                  <a:pt x="856488" y="5470944"/>
                </a:lnTo>
                <a:lnTo>
                  <a:pt x="837526" y="5490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04900" y="1923288"/>
            <a:ext cx="1516380" cy="5490845"/>
          </a:xfrm>
          <a:custGeom>
            <a:avLst/>
            <a:gdLst/>
            <a:ahLst/>
            <a:cxnLst/>
            <a:rect l="l" t="t" r="r" b="b"/>
            <a:pathLst>
              <a:path w="1516380" h="5490845">
                <a:moveTo>
                  <a:pt x="1432687" y="5490629"/>
                </a:moveTo>
                <a:lnTo>
                  <a:pt x="83565" y="5490629"/>
                </a:lnTo>
                <a:lnTo>
                  <a:pt x="51117" y="5470944"/>
                </a:lnTo>
                <a:lnTo>
                  <a:pt x="24549" y="5417350"/>
                </a:lnTo>
                <a:lnTo>
                  <a:pt x="6591" y="5338025"/>
                </a:lnTo>
                <a:lnTo>
                  <a:pt x="0" y="5241163"/>
                </a:lnTo>
                <a:lnTo>
                  <a:pt x="0" y="249427"/>
                </a:lnTo>
                <a:lnTo>
                  <a:pt x="6591" y="152653"/>
                </a:lnTo>
                <a:lnTo>
                  <a:pt x="24549" y="73278"/>
                </a:lnTo>
                <a:lnTo>
                  <a:pt x="51117" y="19685"/>
                </a:lnTo>
                <a:lnTo>
                  <a:pt x="83565" y="0"/>
                </a:lnTo>
                <a:lnTo>
                  <a:pt x="1432687" y="0"/>
                </a:lnTo>
                <a:lnTo>
                  <a:pt x="1465072" y="19685"/>
                </a:lnTo>
                <a:lnTo>
                  <a:pt x="1491614" y="73278"/>
                </a:lnTo>
                <a:lnTo>
                  <a:pt x="1509649" y="152653"/>
                </a:lnTo>
                <a:lnTo>
                  <a:pt x="1516252" y="249427"/>
                </a:lnTo>
                <a:lnTo>
                  <a:pt x="1516252" y="5241163"/>
                </a:lnTo>
                <a:lnTo>
                  <a:pt x="1509649" y="5338025"/>
                </a:lnTo>
                <a:lnTo>
                  <a:pt x="1491614" y="5417350"/>
                </a:lnTo>
                <a:lnTo>
                  <a:pt x="1465072" y="5470944"/>
                </a:lnTo>
                <a:lnTo>
                  <a:pt x="1432687" y="5490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865247" y="6662420"/>
            <a:ext cx="537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Verdana"/>
                <a:cs typeface="Verdana"/>
              </a:rPr>
              <a:t>Te</a:t>
            </a:r>
            <a:r>
              <a:rPr sz="700" spc="-30" dirty="0">
                <a:latin typeface="Verdana"/>
                <a:cs typeface="Verdana"/>
              </a:rPr>
              <a:t>l</a:t>
            </a:r>
            <a:r>
              <a:rPr sz="700" spc="-15" dirty="0">
                <a:latin typeface="Verdana"/>
                <a:cs typeface="Verdana"/>
              </a:rPr>
              <a:t>e</a:t>
            </a:r>
            <a:r>
              <a:rPr sz="700" spc="-25" dirty="0">
                <a:latin typeface="Verdana"/>
                <a:cs typeface="Verdana"/>
              </a:rPr>
              <a:t>f</a:t>
            </a:r>
            <a:r>
              <a:rPr sz="700" spc="-20" dirty="0">
                <a:latin typeface="Verdana"/>
                <a:cs typeface="Verdana"/>
              </a:rPr>
              <a:t>o</a:t>
            </a:r>
            <a:r>
              <a:rPr sz="700" spc="-15" dirty="0">
                <a:latin typeface="Verdana"/>
                <a:cs typeface="Verdana"/>
              </a:rPr>
              <a:t>n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–  </a:t>
            </a:r>
            <a:r>
              <a:rPr sz="700" spc="-15" dirty="0">
                <a:latin typeface="Verdana"/>
                <a:cs typeface="Verdana"/>
              </a:rPr>
              <a:t>somente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para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i</a:t>
            </a:r>
            <a:r>
              <a:rPr sz="700" spc="-15" dirty="0">
                <a:latin typeface="Verdana"/>
                <a:cs typeface="Verdana"/>
              </a:rPr>
              <a:t>n</a:t>
            </a:r>
            <a:r>
              <a:rPr sz="700" spc="-35" dirty="0">
                <a:latin typeface="Verdana"/>
                <a:cs typeface="Verdana"/>
              </a:rPr>
              <a:t>fo</a:t>
            </a:r>
            <a:r>
              <a:rPr sz="700" spc="-15" dirty="0">
                <a:latin typeface="Verdana"/>
                <a:cs typeface="Verdana"/>
              </a:rPr>
              <a:t>r</a:t>
            </a:r>
            <a:r>
              <a:rPr sz="700" spc="-35" dirty="0">
                <a:latin typeface="Verdana"/>
                <a:cs typeface="Verdana"/>
              </a:rPr>
              <a:t>m</a:t>
            </a:r>
            <a:r>
              <a:rPr sz="700" spc="-30" dirty="0">
                <a:latin typeface="Verdana"/>
                <a:cs typeface="Verdana"/>
              </a:rPr>
              <a:t>a</a:t>
            </a:r>
            <a:r>
              <a:rPr sz="700" spc="-35" dirty="0">
                <a:latin typeface="Verdana"/>
                <a:cs typeface="Verdana"/>
              </a:rPr>
              <a:t>çõ</a:t>
            </a:r>
            <a:r>
              <a:rPr sz="700" spc="-15" dirty="0">
                <a:latin typeface="Verdana"/>
                <a:cs typeface="Verdana"/>
              </a:rPr>
              <a:t>e</a:t>
            </a:r>
            <a:r>
              <a:rPr sz="700" spc="-5" dirty="0"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58946" y="6788607"/>
            <a:ext cx="17983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especializada</a:t>
            </a:r>
            <a:r>
              <a:rPr sz="700" spc="-2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64026" y="5692267"/>
            <a:ext cx="1797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53103" y="4505960"/>
            <a:ext cx="179641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82110" y="3260852"/>
            <a:ext cx="20097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16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preferencial</a:t>
            </a:r>
            <a:r>
              <a:rPr sz="700" spc="16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para</a:t>
            </a:r>
            <a:r>
              <a:rPr sz="700" spc="17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gestantes,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lactantes</a:t>
            </a:r>
            <a:r>
              <a:rPr sz="700" spc="9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ou</a:t>
            </a:r>
            <a:r>
              <a:rPr sz="700" spc="9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pessoas</a:t>
            </a:r>
            <a:r>
              <a:rPr sz="700" spc="8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com</a:t>
            </a:r>
            <a:r>
              <a:rPr sz="700" spc="8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crianças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de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82110" y="3474212"/>
            <a:ext cx="20059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colo,</a:t>
            </a:r>
            <a:r>
              <a:rPr sz="700" spc="54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pessoa</a:t>
            </a:r>
            <a:r>
              <a:rPr sz="700" spc="5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idosa</a:t>
            </a:r>
            <a:r>
              <a:rPr sz="700" spc="55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55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portadores</a:t>
            </a:r>
            <a:r>
              <a:rPr sz="700" spc="55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de</a:t>
            </a:r>
            <a:endParaRPr sz="700">
              <a:latin typeface="Verdana"/>
              <a:cs typeface="Verdana"/>
            </a:endParaRPr>
          </a:p>
          <a:p>
            <a:pPr marL="100965"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necessidades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especiais;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76" name="object 3">
            <a:extLst>
              <a:ext uri="{FF2B5EF4-FFF2-40B4-BE49-F238E27FC236}">
                <a16:creationId xmlns:a16="http://schemas.microsoft.com/office/drawing/2014/main" id="{4A3BD7C9-840C-8BE4-FFB6-E659D28EBAC3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77" name="object 4">
              <a:extLst>
                <a:ext uri="{FF2B5EF4-FFF2-40B4-BE49-F238E27FC236}">
                  <a16:creationId xmlns:a16="http://schemas.microsoft.com/office/drawing/2014/main" id="{E8A42120-4256-F134-AD7D-9807F14CBDB6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">
              <a:extLst>
                <a:ext uri="{FF2B5EF4-FFF2-40B4-BE49-F238E27FC236}">
                  <a16:creationId xmlns:a16="http://schemas.microsoft.com/office/drawing/2014/main" id="{3423FE10-5F6B-D2C4-A002-231391125C24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68">
            <a:extLst>
              <a:ext uri="{FF2B5EF4-FFF2-40B4-BE49-F238E27FC236}">
                <a16:creationId xmlns:a16="http://schemas.microsoft.com/office/drawing/2014/main" id="{3906D2AE-7BCE-6365-A255-2378A3439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77" y="3719626"/>
            <a:ext cx="678815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800"/>
              </a:lnSpc>
              <a:spcBef>
                <a:spcPts val="100"/>
              </a:spcBef>
            </a:pP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amento 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Usuários e </a:t>
            </a:r>
            <a:r>
              <a:rPr sz="55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Auxilio no </a:t>
            </a:r>
            <a:r>
              <a:rPr sz="55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Sistema 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b="1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letrôni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ca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2983" y="2271776"/>
            <a:ext cx="699135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4199"/>
              </a:lnSpc>
              <a:spcBef>
                <a:spcPts val="10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Sistema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Notas </a:t>
            </a:r>
            <a:r>
              <a:rPr sz="600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(Caixa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Mensagens)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4866" y="3416935"/>
            <a:ext cx="53086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032" y="4488688"/>
            <a:ext cx="678180" cy="33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 eletrônica</a:t>
            </a:r>
            <a:endParaRPr sz="600">
              <a:latin typeface="Verdana"/>
              <a:cs typeface="Verdana"/>
            </a:endParaRPr>
          </a:p>
          <a:p>
            <a:pPr marL="5080" algn="ctr">
              <a:lnSpc>
                <a:spcPct val="100000"/>
              </a:lnSpc>
              <a:spcBef>
                <a:spcPts val="165"/>
              </a:spcBef>
            </a:pP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1888" y="3627068"/>
            <a:ext cx="368935" cy="4445"/>
          </a:xfrm>
          <a:custGeom>
            <a:avLst/>
            <a:gdLst/>
            <a:ahLst/>
            <a:cxnLst/>
            <a:rect l="l" t="t" r="r" b="b"/>
            <a:pathLst>
              <a:path w="368935" h="4445">
                <a:moveTo>
                  <a:pt x="368681" y="0"/>
                </a:moveTo>
                <a:lnTo>
                  <a:pt x="0" y="0"/>
                </a:lnTo>
                <a:lnTo>
                  <a:pt x="0" y="4115"/>
                </a:lnTo>
                <a:lnTo>
                  <a:pt x="368681" y="4115"/>
                </a:lnTo>
                <a:lnTo>
                  <a:pt x="36868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3899" y="3027426"/>
            <a:ext cx="1418590" cy="61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ISSQN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o Imposto sobre serviços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qualquer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natureza,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também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chamado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ISS. Trata-se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um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tributo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brasileiro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instituído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e/ou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modificado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pelos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municípios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todo</a:t>
            </a:r>
            <a:r>
              <a:rPr sz="600" spc="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território</a:t>
            </a:r>
            <a:r>
              <a:rPr sz="600" spc="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nacional</a:t>
            </a:r>
            <a:r>
              <a:rPr sz="600" spc="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(Art.</a:t>
            </a:r>
            <a:r>
              <a:rPr sz="60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156,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6903" y="3724604"/>
            <a:ext cx="961390" cy="4445"/>
          </a:xfrm>
          <a:custGeom>
            <a:avLst/>
            <a:gdLst/>
            <a:ahLst/>
            <a:cxnLst/>
            <a:rect l="l" t="t" r="r" b="b"/>
            <a:pathLst>
              <a:path w="961389" h="4445">
                <a:moveTo>
                  <a:pt x="961199" y="0"/>
                </a:moveTo>
                <a:lnTo>
                  <a:pt x="0" y="0"/>
                </a:lnTo>
                <a:lnTo>
                  <a:pt x="0" y="4115"/>
                </a:lnTo>
                <a:lnTo>
                  <a:pt x="961199" y="4115"/>
                </a:lnTo>
                <a:lnTo>
                  <a:pt x="961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3899" y="3630549"/>
            <a:ext cx="1034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III,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Constituição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Federal).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3899" y="3726254"/>
            <a:ext cx="1419225" cy="1407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pagamento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imposto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necessário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ao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sistema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Nota Eletrônica Municipal, na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qual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auxiliamos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todo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processo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(Credenciamento,  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cancelamento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notas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2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guias,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emissão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notas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guias,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divergência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sistema,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alteração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senha,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alteração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60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empresa).</a:t>
            </a:r>
            <a:endParaRPr sz="600">
              <a:latin typeface="Verdana"/>
              <a:cs typeface="Verdan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realizar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atendimento</a:t>
            </a:r>
            <a:r>
              <a:rPr sz="600" dirty="0">
                <a:latin typeface="Verdana"/>
                <a:cs typeface="Verdana"/>
              </a:rPr>
              <a:t> é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necessário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CNPJ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empresa, </a:t>
            </a:r>
            <a:r>
              <a:rPr sz="600" spc="-5" dirty="0">
                <a:latin typeface="Verdana"/>
                <a:cs typeface="Verdana"/>
              </a:rPr>
              <a:t> onde faremos </a:t>
            </a:r>
            <a:r>
              <a:rPr sz="600" dirty="0">
                <a:latin typeface="Verdana"/>
                <a:cs typeface="Verdana"/>
              </a:rPr>
              <a:t>uma </a:t>
            </a:r>
            <a:r>
              <a:rPr sz="600" spc="-10" dirty="0">
                <a:latin typeface="Verdana"/>
                <a:cs typeface="Verdana"/>
              </a:rPr>
              <a:t>breve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consulta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Receita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Federal,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conferindo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os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dados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completos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empresa.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939" y="4026535"/>
            <a:ext cx="2990215" cy="1168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75665" algn="l"/>
                <a:tab pos="1022985" algn="l"/>
                <a:tab pos="2976880" algn="l"/>
              </a:tabLst>
            </a:pPr>
            <a:r>
              <a:rPr sz="600" u="dbl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	</a:t>
            </a:r>
            <a:r>
              <a:rPr sz="600" u="dbl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85288" y="1923288"/>
            <a:ext cx="885190" cy="1075690"/>
          </a:xfrm>
          <a:custGeom>
            <a:avLst/>
            <a:gdLst/>
            <a:ahLst/>
            <a:cxnLst/>
            <a:rect l="l" t="t" r="r" b="b"/>
            <a:pathLst>
              <a:path w="885189" h="1075689">
                <a:moveTo>
                  <a:pt x="836422" y="1075689"/>
                </a:moveTo>
                <a:lnTo>
                  <a:pt x="48768" y="1075689"/>
                </a:lnTo>
                <a:lnTo>
                  <a:pt x="29844" y="1071879"/>
                </a:lnTo>
                <a:lnTo>
                  <a:pt x="14350" y="1061339"/>
                </a:lnTo>
                <a:lnTo>
                  <a:pt x="3810" y="104584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844"/>
                </a:lnTo>
                <a:lnTo>
                  <a:pt x="870838" y="1061339"/>
                </a:lnTo>
                <a:lnTo>
                  <a:pt x="855345" y="1071879"/>
                </a:lnTo>
                <a:lnTo>
                  <a:pt x="836422" y="107568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5288" y="5236464"/>
            <a:ext cx="885190" cy="1074420"/>
          </a:xfrm>
          <a:custGeom>
            <a:avLst/>
            <a:gdLst/>
            <a:ahLst/>
            <a:cxnLst/>
            <a:rect l="l" t="t" r="r" b="b"/>
            <a:pathLst>
              <a:path w="885189" h="1074420">
                <a:moveTo>
                  <a:pt x="836422" y="1074153"/>
                </a:moveTo>
                <a:lnTo>
                  <a:pt x="48768" y="1074153"/>
                </a:lnTo>
                <a:lnTo>
                  <a:pt x="29844" y="1070305"/>
                </a:lnTo>
                <a:lnTo>
                  <a:pt x="14350" y="1059814"/>
                </a:lnTo>
                <a:lnTo>
                  <a:pt x="3810" y="1044320"/>
                </a:lnTo>
                <a:lnTo>
                  <a:pt x="0" y="1025397"/>
                </a:lnTo>
                <a:lnTo>
                  <a:pt x="0" y="48767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09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767"/>
                </a:lnTo>
                <a:lnTo>
                  <a:pt x="885189" y="1025397"/>
                </a:lnTo>
                <a:lnTo>
                  <a:pt x="881379" y="1044320"/>
                </a:lnTo>
                <a:lnTo>
                  <a:pt x="870838" y="1059814"/>
                </a:lnTo>
                <a:lnTo>
                  <a:pt x="855345" y="1070305"/>
                </a:lnTo>
                <a:lnTo>
                  <a:pt x="836422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3391" y="1923288"/>
            <a:ext cx="995044" cy="4387215"/>
          </a:xfrm>
          <a:custGeom>
            <a:avLst/>
            <a:gdLst/>
            <a:ahLst/>
            <a:cxnLst/>
            <a:rect l="l" t="t" r="r" b="b"/>
            <a:pathLst>
              <a:path w="995045" h="4387215">
                <a:moveTo>
                  <a:pt x="943102" y="1075563"/>
                </a:moveTo>
                <a:lnTo>
                  <a:pt x="51688" y="1075563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563"/>
                </a:lnTo>
                <a:close/>
              </a:path>
              <a:path w="995045" h="43872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462"/>
                </a:lnTo>
                <a:lnTo>
                  <a:pt x="4063" y="1136395"/>
                </a:lnTo>
                <a:lnTo>
                  <a:pt x="15240" y="1120013"/>
                </a:lnTo>
                <a:lnTo>
                  <a:pt x="31623" y="1108837"/>
                </a:lnTo>
                <a:lnTo>
                  <a:pt x="51688" y="1104773"/>
                </a:lnTo>
                <a:lnTo>
                  <a:pt x="943102" y="1104773"/>
                </a:lnTo>
                <a:lnTo>
                  <a:pt x="963167" y="1108837"/>
                </a:lnTo>
                <a:lnTo>
                  <a:pt x="979551" y="1120013"/>
                </a:lnTo>
                <a:lnTo>
                  <a:pt x="990727" y="1136395"/>
                </a:lnTo>
                <a:lnTo>
                  <a:pt x="994790" y="1156462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4387215">
                <a:moveTo>
                  <a:pt x="943102" y="3283711"/>
                </a:moveTo>
                <a:lnTo>
                  <a:pt x="51688" y="3283711"/>
                </a:lnTo>
                <a:lnTo>
                  <a:pt x="31623" y="3279648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648"/>
                </a:lnTo>
                <a:lnTo>
                  <a:pt x="943102" y="3283711"/>
                </a:lnTo>
                <a:close/>
              </a:path>
              <a:path w="995045" h="4387215">
                <a:moveTo>
                  <a:pt x="943102" y="4387075"/>
                </a:moveTo>
                <a:lnTo>
                  <a:pt x="51688" y="4387075"/>
                </a:lnTo>
                <a:lnTo>
                  <a:pt x="31623" y="4382998"/>
                </a:lnTo>
                <a:lnTo>
                  <a:pt x="15240" y="4371848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610"/>
                </a:lnTo>
                <a:lnTo>
                  <a:pt x="4063" y="3344545"/>
                </a:lnTo>
                <a:lnTo>
                  <a:pt x="15240" y="3328161"/>
                </a:lnTo>
                <a:lnTo>
                  <a:pt x="31623" y="3316985"/>
                </a:lnTo>
                <a:lnTo>
                  <a:pt x="51688" y="3312922"/>
                </a:lnTo>
                <a:lnTo>
                  <a:pt x="943102" y="3312922"/>
                </a:lnTo>
                <a:lnTo>
                  <a:pt x="963167" y="3316985"/>
                </a:lnTo>
                <a:lnTo>
                  <a:pt x="979551" y="3328161"/>
                </a:lnTo>
                <a:lnTo>
                  <a:pt x="990727" y="3344545"/>
                </a:lnTo>
                <a:lnTo>
                  <a:pt x="994790" y="3364610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848"/>
                </a:lnTo>
                <a:lnTo>
                  <a:pt x="963167" y="4382998"/>
                </a:lnTo>
                <a:lnTo>
                  <a:pt x="943102" y="4387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06768" y="1923288"/>
            <a:ext cx="1039494" cy="4387215"/>
          </a:xfrm>
          <a:custGeom>
            <a:avLst/>
            <a:gdLst/>
            <a:ahLst/>
            <a:cxnLst/>
            <a:rect l="l" t="t" r="r" b="b"/>
            <a:pathLst>
              <a:path w="1039495" h="4387215">
                <a:moveTo>
                  <a:pt x="986281" y="1075563"/>
                </a:moveTo>
                <a:lnTo>
                  <a:pt x="52958" y="1075563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563"/>
                </a:lnTo>
                <a:close/>
              </a:path>
              <a:path w="1039495" h="43872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604"/>
                </a:lnTo>
                <a:lnTo>
                  <a:pt x="4190" y="1137030"/>
                </a:lnTo>
                <a:lnTo>
                  <a:pt x="15493" y="1120266"/>
                </a:lnTo>
                <a:lnTo>
                  <a:pt x="32384" y="1108964"/>
                </a:lnTo>
                <a:lnTo>
                  <a:pt x="52958" y="1104773"/>
                </a:lnTo>
                <a:lnTo>
                  <a:pt x="986281" y="1104773"/>
                </a:lnTo>
                <a:lnTo>
                  <a:pt x="1006855" y="1108964"/>
                </a:lnTo>
                <a:lnTo>
                  <a:pt x="1023747" y="1120266"/>
                </a:lnTo>
                <a:lnTo>
                  <a:pt x="1035050" y="1137030"/>
                </a:lnTo>
                <a:lnTo>
                  <a:pt x="1039240" y="1157604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4387215">
                <a:moveTo>
                  <a:pt x="986281" y="3283711"/>
                </a:moveTo>
                <a:lnTo>
                  <a:pt x="52958" y="3283711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711"/>
                </a:lnTo>
                <a:close/>
              </a:path>
              <a:path w="1039495" h="4387215">
                <a:moveTo>
                  <a:pt x="986281" y="4387075"/>
                </a:moveTo>
                <a:lnTo>
                  <a:pt x="52958" y="4387075"/>
                </a:lnTo>
                <a:lnTo>
                  <a:pt x="32384" y="4382909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754"/>
                </a:lnTo>
                <a:lnTo>
                  <a:pt x="4190" y="3345179"/>
                </a:lnTo>
                <a:lnTo>
                  <a:pt x="15493" y="3328416"/>
                </a:lnTo>
                <a:lnTo>
                  <a:pt x="32384" y="3317113"/>
                </a:lnTo>
                <a:lnTo>
                  <a:pt x="52958" y="3312922"/>
                </a:lnTo>
                <a:lnTo>
                  <a:pt x="986281" y="3312922"/>
                </a:lnTo>
                <a:lnTo>
                  <a:pt x="1006855" y="3317113"/>
                </a:lnTo>
                <a:lnTo>
                  <a:pt x="1023747" y="3328416"/>
                </a:lnTo>
                <a:lnTo>
                  <a:pt x="1035050" y="3345179"/>
                </a:lnTo>
                <a:lnTo>
                  <a:pt x="1039240" y="3365754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09"/>
                </a:lnTo>
                <a:lnTo>
                  <a:pt x="986281" y="4387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49768" y="1923288"/>
            <a:ext cx="2488565" cy="4387215"/>
          </a:xfrm>
          <a:custGeom>
            <a:avLst/>
            <a:gdLst/>
            <a:ahLst/>
            <a:cxnLst/>
            <a:rect l="l" t="t" r="r" b="b"/>
            <a:pathLst>
              <a:path w="2488565" h="4387215">
                <a:moveTo>
                  <a:pt x="2406396" y="1075563"/>
                </a:moveTo>
                <a:lnTo>
                  <a:pt x="81787" y="1075563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563"/>
                </a:lnTo>
                <a:close/>
              </a:path>
              <a:path w="2488565" h="4387215">
                <a:moveTo>
                  <a:pt x="2406396" y="2178939"/>
                </a:moveTo>
                <a:lnTo>
                  <a:pt x="81787" y="2178939"/>
                </a:lnTo>
                <a:lnTo>
                  <a:pt x="50037" y="2172462"/>
                </a:lnTo>
                <a:lnTo>
                  <a:pt x="24002" y="2154936"/>
                </a:lnTo>
                <a:lnTo>
                  <a:pt x="6476" y="2128901"/>
                </a:lnTo>
                <a:lnTo>
                  <a:pt x="0" y="2097151"/>
                </a:lnTo>
                <a:lnTo>
                  <a:pt x="0" y="1186561"/>
                </a:lnTo>
                <a:lnTo>
                  <a:pt x="6476" y="1154811"/>
                </a:lnTo>
                <a:lnTo>
                  <a:pt x="24002" y="1128776"/>
                </a:lnTo>
                <a:lnTo>
                  <a:pt x="50037" y="1111250"/>
                </a:lnTo>
                <a:lnTo>
                  <a:pt x="81787" y="1104773"/>
                </a:lnTo>
                <a:lnTo>
                  <a:pt x="2406396" y="1104773"/>
                </a:lnTo>
                <a:lnTo>
                  <a:pt x="2438146" y="1111250"/>
                </a:lnTo>
                <a:lnTo>
                  <a:pt x="2464180" y="1128776"/>
                </a:lnTo>
                <a:lnTo>
                  <a:pt x="2481706" y="1154811"/>
                </a:lnTo>
                <a:lnTo>
                  <a:pt x="2488183" y="1186561"/>
                </a:lnTo>
                <a:lnTo>
                  <a:pt x="2488183" y="2097151"/>
                </a:lnTo>
                <a:lnTo>
                  <a:pt x="2481706" y="2128901"/>
                </a:lnTo>
                <a:lnTo>
                  <a:pt x="2464180" y="2154936"/>
                </a:lnTo>
                <a:lnTo>
                  <a:pt x="2438146" y="2172462"/>
                </a:lnTo>
                <a:lnTo>
                  <a:pt x="2406396" y="2178939"/>
                </a:lnTo>
                <a:close/>
              </a:path>
              <a:path w="2488565" h="4387215">
                <a:moveTo>
                  <a:pt x="2406396" y="3283711"/>
                </a:moveTo>
                <a:lnTo>
                  <a:pt x="81787" y="3283711"/>
                </a:lnTo>
                <a:lnTo>
                  <a:pt x="50037" y="3277361"/>
                </a:lnTo>
                <a:lnTo>
                  <a:pt x="24002" y="3259835"/>
                </a:lnTo>
                <a:lnTo>
                  <a:pt x="6476" y="3233673"/>
                </a:lnTo>
                <a:lnTo>
                  <a:pt x="0" y="3201923"/>
                </a:lnTo>
                <a:lnTo>
                  <a:pt x="0" y="2290064"/>
                </a:lnTo>
                <a:lnTo>
                  <a:pt x="6476" y="2258314"/>
                </a:lnTo>
                <a:lnTo>
                  <a:pt x="24002" y="2232279"/>
                </a:lnTo>
                <a:lnTo>
                  <a:pt x="50037" y="2214626"/>
                </a:lnTo>
                <a:lnTo>
                  <a:pt x="81787" y="2208149"/>
                </a:lnTo>
                <a:lnTo>
                  <a:pt x="2406396" y="2208149"/>
                </a:lnTo>
                <a:lnTo>
                  <a:pt x="2438146" y="2214626"/>
                </a:lnTo>
                <a:lnTo>
                  <a:pt x="2464180" y="2232279"/>
                </a:lnTo>
                <a:lnTo>
                  <a:pt x="2481706" y="2258314"/>
                </a:lnTo>
                <a:lnTo>
                  <a:pt x="2488183" y="2290064"/>
                </a:lnTo>
                <a:lnTo>
                  <a:pt x="2488183" y="3201923"/>
                </a:lnTo>
                <a:lnTo>
                  <a:pt x="2481706" y="3233673"/>
                </a:lnTo>
                <a:lnTo>
                  <a:pt x="2464180" y="3259835"/>
                </a:lnTo>
                <a:lnTo>
                  <a:pt x="2438146" y="3277361"/>
                </a:lnTo>
                <a:lnTo>
                  <a:pt x="2406396" y="3283711"/>
                </a:lnTo>
                <a:close/>
              </a:path>
              <a:path w="2488565" h="4387215">
                <a:moveTo>
                  <a:pt x="2406396" y="4387075"/>
                </a:moveTo>
                <a:lnTo>
                  <a:pt x="81787" y="4387075"/>
                </a:lnTo>
                <a:lnTo>
                  <a:pt x="50037" y="4380610"/>
                </a:lnTo>
                <a:lnTo>
                  <a:pt x="24002" y="4363084"/>
                </a:lnTo>
                <a:lnTo>
                  <a:pt x="6476" y="4337050"/>
                </a:lnTo>
                <a:lnTo>
                  <a:pt x="0" y="4305300"/>
                </a:lnTo>
                <a:lnTo>
                  <a:pt x="0" y="3394709"/>
                </a:lnTo>
                <a:lnTo>
                  <a:pt x="6476" y="3362959"/>
                </a:lnTo>
                <a:lnTo>
                  <a:pt x="24002" y="3336925"/>
                </a:lnTo>
                <a:lnTo>
                  <a:pt x="50037" y="3319399"/>
                </a:lnTo>
                <a:lnTo>
                  <a:pt x="81787" y="3312922"/>
                </a:lnTo>
                <a:lnTo>
                  <a:pt x="2406396" y="3312922"/>
                </a:lnTo>
                <a:lnTo>
                  <a:pt x="2438146" y="3319399"/>
                </a:lnTo>
                <a:lnTo>
                  <a:pt x="2464180" y="3336925"/>
                </a:lnTo>
                <a:lnTo>
                  <a:pt x="2481706" y="3362959"/>
                </a:lnTo>
                <a:lnTo>
                  <a:pt x="2488183" y="3394709"/>
                </a:lnTo>
                <a:lnTo>
                  <a:pt x="2488183" y="4305300"/>
                </a:lnTo>
                <a:lnTo>
                  <a:pt x="2481706" y="4337050"/>
                </a:lnTo>
                <a:lnTo>
                  <a:pt x="2464180" y="4363084"/>
                </a:lnTo>
                <a:lnTo>
                  <a:pt x="2438146" y="4380610"/>
                </a:lnTo>
                <a:lnTo>
                  <a:pt x="2406396" y="4387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5220" y="1923288"/>
            <a:ext cx="2022475" cy="1075690"/>
          </a:xfrm>
          <a:custGeom>
            <a:avLst/>
            <a:gdLst/>
            <a:ahLst/>
            <a:cxnLst/>
            <a:rect l="l" t="t" r="r" b="b"/>
            <a:pathLst>
              <a:path w="2022475" h="1075689">
                <a:moveTo>
                  <a:pt x="1948179" y="1075689"/>
                </a:moveTo>
                <a:lnTo>
                  <a:pt x="73787" y="1075689"/>
                </a:lnTo>
                <a:lnTo>
                  <a:pt x="45084" y="1069848"/>
                </a:lnTo>
                <a:lnTo>
                  <a:pt x="21716" y="1053973"/>
                </a:lnTo>
                <a:lnTo>
                  <a:pt x="5841" y="1030477"/>
                </a:lnTo>
                <a:lnTo>
                  <a:pt x="0" y="1001776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6"/>
                </a:lnTo>
                <a:lnTo>
                  <a:pt x="45084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212"/>
                </a:lnTo>
                <a:lnTo>
                  <a:pt x="2021966" y="73787"/>
                </a:lnTo>
                <a:lnTo>
                  <a:pt x="2021966" y="1001776"/>
                </a:lnTo>
                <a:lnTo>
                  <a:pt x="2016125" y="1030477"/>
                </a:lnTo>
                <a:lnTo>
                  <a:pt x="2000250" y="1053973"/>
                </a:lnTo>
                <a:lnTo>
                  <a:pt x="1976881" y="1069848"/>
                </a:lnTo>
                <a:lnTo>
                  <a:pt x="1948179" y="107568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6555" y="5236464"/>
            <a:ext cx="2022475" cy="1074420"/>
          </a:xfrm>
          <a:custGeom>
            <a:avLst/>
            <a:gdLst/>
            <a:ahLst/>
            <a:cxnLst/>
            <a:rect l="l" t="t" r="r" b="b"/>
            <a:pathLst>
              <a:path w="2022475" h="1074420">
                <a:moveTo>
                  <a:pt x="1948180" y="1074153"/>
                </a:moveTo>
                <a:lnTo>
                  <a:pt x="73787" y="1074153"/>
                </a:lnTo>
                <a:lnTo>
                  <a:pt x="45085" y="1068323"/>
                </a:lnTo>
                <a:lnTo>
                  <a:pt x="21717" y="1052448"/>
                </a:lnTo>
                <a:lnTo>
                  <a:pt x="5842" y="1029080"/>
                </a:lnTo>
                <a:lnTo>
                  <a:pt x="0" y="1000378"/>
                </a:lnTo>
                <a:lnTo>
                  <a:pt x="0" y="73787"/>
                </a:lnTo>
                <a:lnTo>
                  <a:pt x="5842" y="45084"/>
                </a:lnTo>
                <a:lnTo>
                  <a:pt x="21717" y="21716"/>
                </a:lnTo>
                <a:lnTo>
                  <a:pt x="45085" y="5841"/>
                </a:lnTo>
                <a:lnTo>
                  <a:pt x="73787" y="0"/>
                </a:lnTo>
                <a:lnTo>
                  <a:pt x="1948180" y="0"/>
                </a:lnTo>
                <a:lnTo>
                  <a:pt x="1976882" y="5841"/>
                </a:lnTo>
                <a:lnTo>
                  <a:pt x="2000250" y="21716"/>
                </a:lnTo>
                <a:lnTo>
                  <a:pt x="2016125" y="45084"/>
                </a:lnTo>
                <a:lnTo>
                  <a:pt x="2021967" y="73787"/>
                </a:lnTo>
                <a:lnTo>
                  <a:pt x="2021967" y="1000378"/>
                </a:lnTo>
                <a:lnTo>
                  <a:pt x="2016125" y="1029080"/>
                </a:lnTo>
                <a:lnTo>
                  <a:pt x="2000250" y="1052448"/>
                </a:lnTo>
                <a:lnTo>
                  <a:pt x="1976882" y="1068323"/>
                </a:lnTo>
                <a:lnTo>
                  <a:pt x="1948180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0" name="object 2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6" name="object 2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0" name="object 3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4" name="object 3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9" name="object 3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3" name="object 4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23965" y="2290953"/>
            <a:ext cx="946150" cy="4025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70"/>
              </a:spcBef>
            </a:pPr>
            <a:r>
              <a:rPr sz="600" spc="-5" dirty="0">
                <a:latin typeface="Verdana"/>
                <a:cs typeface="Verdana"/>
              </a:rPr>
              <a:t>https://mg-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brumadinho-pm-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nfs.cloud.el.com.br/pagi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nas/sistema/login.jsf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48350" y="4544060"/>
            <a:ext cx="947419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445" algn="ctr">
              <a:lnSpc>
                <a:spcPct val="104200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issarrecadacao@brumadi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24496" y="2410460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59600" y="3475990"/>
            <a:ext cx="96646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24496" y="4617466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18759" y="3366643"/>
            <a:ext cx="1001394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899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Barão</a:t>
            </a:r>
            <a:r>
              <a:rPr sz="60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Branco,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Centro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Brumadinho/Minas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Gerais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CEP</a:t>
            </a:r>
            <a:r>
              <a:rPr sz="60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35.460-000.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98028" y="2397633"/>
            <a:ext cx="2374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latin typeface="Verdana"/>
                <a:cs typeface="Verdana"/>
              </a:rPr>
              <a:t>Até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02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15" dirty="0">
                <a:latin typeface="Verdana"/>
                <a:cs typeface="Verdana"/>
              </a:rPr>
              <a:t>horas.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Podendo</a:t>
            </a:r>
            <a:r>
              <a:rPr sz="60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demorar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alguns</a:t>
            </a:r>
            <a:r>
              <a:rPr sz="60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dias,</a:t>
            </a:r>
            <a:r>
              <a:rPr sz="60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caso </a:t>
            </a:r>
            <a:r>
              <a:rPr sz="600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necessite</a:t>
            </a:r>
            <a:r>
              <a:rPr sz="6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auxilio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suporte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sistema.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74279" y="3505327"/>
            <a:ext cx="2352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Imediato.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.</a:t>
            </a:r>
            <a:r>
              <a:rPr sz="6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Podendo</a:t>
            </a:r>
            <a:r>
              <a:rPr sz="600" spc="1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demorar</a:t>
            </a:r>
            <a:r>
              <a:rPr sz="600" spc="114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Arial MT"/>
                <a:cs typeface="Arial MT"/>
              </a:rPr>
              <a:t>em</a:t>
            </a:r>
            <a:r>
              <a:rPr sz="600" spc="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alguns</a:t>
            </a:r>
            <a:r>
              <a:rPr sz="600" spc="7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dias,</a:t>
            </a:r>
            <a:r>
              <a:rPr sz="6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caso</a:t>
            </a:r>
            <a:r>
              <a:rPr sz="600" spc="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0" dirty="0">
                <a:solidFill>
                  <a:srgbClr val="1D1D1B"/>
                </a:solidFill>
                <a:latin typeface="Arial MT"/>
                <a:cs typeface="Arial MT"/>
              </a:rPr>
              <a:t>necessite </a:t>
            </a:r>
            <a:r>
              <a:rPr sz="600" spc="-1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600" spc="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auxilio</a:t>
            </a:r>
            <a:r>
              <a:rPr sz="600" spc="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600" spc="9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suporte</a:t>
            </a:r>
            <a:r>
              <a:rPr sz="600" spc="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600" spc="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sistema.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74279" y="4580636"/>
            <a:ext cx="205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latin typeface="Arial MT"/>
                <a:cs typeface="Arial MT"/>
              </a:rPr>
              <a:t>Até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02</a:t>
            </a:r>
            <a:r>
              <a:rPr sz="600" spc="50" dirty="0">
                <a:latin typeface="Arial MT"/>
                <a:cs typeface="Arial MT"/>
              </a:rPr>
              <a:t> </a:t>
            </a:r>
            <a:r>
              <a:rPr sz="600" spc="20" dirty="0">
                <a:latin typeface="Arial MT"/>
                <a:cs typeface="Arial MT"/>
              </a:rPr>
              <a:t>horas.</a:t>
            </a:r>
            <a:r>
              <a:rPr sz="600" spc="50" dirty="0"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Podendo</a:t>
            </a:r>
            <a:r>
              <a:rPr sz="6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demorar</a:t>
            </a:r>
            <a:r>
              <a:rPr sz="600" spc="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Arial MT"/>
                <a:cs typeface="Arial MT"/>
              </a:rPr>
              <a:t>em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alguns</a:t>
            </a:r>
            <a:r>
              <a:rPr sz="600" spc="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dias,</a:t>
            </a:r>
            <a:r>
              <a:rPr sz="600" spc="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caso </a:t>
            </a:r>
            <a:r>
              <a:rPr sz="600" spc="-1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necessite</a:t>
            </a:r>
            <a:r>
              <a:rPr sz="600" spc="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600" spc="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auxilio</a:t>
            </a:r>
            <a:r>
              <a:rPr sz="6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600" spc="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suporte</a:t>
            </a:r>
            <a:r>
              <a:rPr sz="600" spc="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600" spc="1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sistema.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313426" y="823087"/>
            <a:ext cx="1769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SETOR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ISSQN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34716" y="5696458"/>
            <a:ext cx="365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44614" y="5633669"/>
            <a:ext cx="966469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74279" y="5693156"/>
            <a:ext cx="2155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Imediato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Podendo</a:t>
            </a:r>
            <a:r>
              <a:rPr sz="600" spc="229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demorar</a:t>
            </a:r>
            <a:r>
              <a:rPr sz="600" spc="2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alguns</a:t>
            </a:r>
            <a:r>
              <a:rPr sz="60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dias,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caso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necessite</a:t>
            </a:r>
            <a:r>
              <a:rPr sz="60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auxilio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suporte</a:t>
            </a:r>
            <a:r>
              <a:rPr sz="60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sistema.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6868" y="1943100"/>
            <a:ext cx="886460" cy="4366260"/>
          </a:xfrm>
          <a:custGeom>
            <a:avLst/>
            <a:gdLst/>
            <a:ahLst/>
            <a:cxnLst/>
            <a:rect l="l" t="t" r="r" b="b"/>
            <a:pathLst>
              <a:path w="886460" h="4366260">
                <a:moveTo>
                  <a:pt x="837526" y="4366120"/>
                </a:moveTo>
                <a:lnTo>
                  <a:pt x="48844" y="4366120"/>
                </a:lnTo>
                <a:lnTo>
                  <a:pt x="29880" y="4350512"/>
                </a:lnTo>
                <a:lnTo>
                  <a:pt x="14348" y="4307840"/>
                </a:lnTo>
                <a:lnTo>
                  <a:pt x="3853" y="4244720"/>
                </a:lnTo>
                <a:lnTo>
                  <a:pt x="0" y="4167631"/>
                </a:lnTo>
                <a:lnTo>
                  <a:pt x="0" y="198374"/>
                </a:lnTo>
                <a:lnTo>
                  <a:pt x="3853" y="121412"/>
                </a:lnTo>
                <a:lnTo>
                  <a:pt x="14348" y="58292"/>
                </a:lnTo>
                <a:lnTo>
                  <a:pt x="29880" y="1562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15620"/>
                </a:lnTo>
                <a:lnTo>
                  <a:pt x="872020" y="58292"/>
                </a:lnTo>
                <a:lnTo>
                  <a:pt x="882510" y="121412"/>
                </a:lnTo>
                <a:lnTo>
                  <a:pt x="886371" y="198374"/>
                </a:lnTo>
                <a:lnTo>
                  <a:pt x="886371" y="4167631"/>
                </a:lnTo>
                <a:lnTo>
                  <a:pt x="882510" y="4244720"/>
                </a:lnTo>
                <a:lnTo>
                  <a:pt x="872020" y="4307840"/>
                </a:lnTo>
                <a:lnTo>
                  <a:pt x="856488" y="4350512"/>
                </a:lnTo>
                <a:lnTo>
                  <a:pt x="837526" y="436612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8700" y="1943100"/>
            <a:ext cx="1603375" cy="4366260"/>
          </a:xfrm>
          <a:custGeom>
            <a:avLst/>
            <a:gdLst/>
            <a:ahLst/>
            <a:cxnLst/>
            <a:rect l="l" t="t" r="r" b="b"/>
            <a:pathLst>
              <a:path w="1603375" h="4366260">
                <a:moveTo>
                  <a:pt x="1514602" y="4366120"/>
                </a:moveTo>
                <a:lnTo>
                  <a:pt x="88341" y="4366120"/>
                </a:lnTo>
                <a:lnTo>
                  <a:pt x="54038" y="4350512"/>
                </a:lnTo>
                <a:lnTo>
                  <a:pt x="25958" y="4307840"/>
                </a:lnTo>
                <a:lnTo>
                  <a:pt x="6972" y="4244720"/>
                </a:lnTo>
                <a:lnTo>
                  <a:pt x="0" y="4167631"/>
                </a:lnTo>
                <a:lnTo>
                  <a:pt x="0" y="198374"/>
                </a:lnTo>
                <a:lnTo>
                  <a:pt x="6972" y="121412"/>
                </a:lnTo>
                <a:lnTo>
                  <a:pt x="25958" y="58292"/>
                </a:lnTo>
                <a:lnTo>
                  <a:pt x="54038" y="15620"/>
                </a:lnTo>
                <a:lnTo>
                  <a:pt x="88341" y="0"/>
                </a:lnTo>
                <a:lnTo>
                  <a:pt x="1514602" y="0"/>
                </a:lnTo>
                <a:lnTo>
                  <a:pt x="1548892" y="15620"/>
                </a:lnTo>
                <a:lnTo>
                  <a:pt x="1576958" y="58292"/>
                </a:lnTo>
                <a:lnTo>
                  <a:pt x="1595882" y="121412"/>
                </a:lnTo>
                <a:lnTo>
                  <a:pt x="1602867" y="198374"/>
                </a:lnTo>
                <a:lnTo>
                  <a:pt x="1602867" y="4167631"/>
                </a:lnTo>
                <a:lnTo>
                  <a:pt x="1595882" y="4244720"/>
                </a:lnTo>
                <a:lnTo>
                  <a:pt x="1576958" y="4307840"/>
                </a:lnTo>
                <a:lnTo>
                  <a:pt x="1548892" y="4350512"/>
                </a:lnTo>
                <a:lnTo>
                  <a:pt x="1514602" y="436612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753103" y="4505960"/>
            <a:ext cx="179641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43071" y="2287016"/>
            <a:ext cx="17983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por</a:t>
            </a:r>
            <a:r>
              <a:rPr sz="700" spc="-5" dirty="0">
                <a:latin typeface="Verdana"/>
                <a:cs typeface="Verdana"/>
              </a:rPr>
              <a:t> equipe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17416" y="3260852"/>
            <a:ext cx="14478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  <a:tab pos="916305" algn="l"/>
              </a:tabLst>
            </a:pPr>
            <a:r>
              <a:rPr sz="700" spc="-15" dirty="0">
                <a:latin typeface="Verdana"/>
                <a:cs typeface="Verdana"/>
              </a:rPr>
              <a:t>Atendimento	</a:t>
            </a:r>
            <a:r>
              <a:rPr sz="700" spc="-10" dirty="0">
                <a:latin typeface="Verdana"/>
                <a:cs typeface="Verdana"/>
              </a:rPr>
              <a:t>preferencial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95721" y="3260852"/>
            <a:ext cx="2247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p</a:t>
            </a:r>
            <a:r>
              <a:rPr sz="700" spc="-5" dirty="0">
                <a:latin typeface="Verdana"/>
                <a:cs typeface="Verdana"/>
              </a:rPr>
              <a:t>ara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05809" y="3367532"/>
            <a:ext cx="16694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gestantes,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lactantes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ou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pessoas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com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17416" y="3474212"/>
            <a:ext cx="179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crianças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6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colo,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pessoa</a:t>
            </a:r>
            <a:r>
              <a:rPr sz="700" spc="7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idosa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</a:t>
            </a:r>
            <a:endParaRPr sz="700">
              <a:latin typeface="Verdana"/>
              <a:cs typeface="Verdana"/>
            </a:endParaRPr>
          </a:p>
          <a:p>
            <a:pPr marL="100965">
              <a:lnSpc>
                <a:spcPct val="100000"/>
              </a:lnSpc>
            </a:pPr>
            <a:r>
              <a:rPr sz="700" spc="-5" dirty="0">
                <a:latin typeface="Verdana"/>
                <a:cs typeface="Verdana"/>
              </a:rPr>
              <a:t>portadores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necessidades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especiais;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31133" y="5670550"/>
            <a:ext cx="1797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80557" y="5663946"/>
            <a:ext cx="627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4" name="object 3">
            <a:extLst>
              <a:ext uri="{FF2B5EF4-FFF2-40B4-BE49-F238E27FC236}">
                <a16:creationId xmlns:a16="http://schemas.microsoft.com/office/drawing/2014/main" id="{2E38A7D6-162A-E132-F1BC-CDFACD7095A8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75" name="object 4">
              <a:extLst>
                <a:ext uri="{FF2B5EF4-FFF2-40B4-BE49-F238E27FC236}">
                  <a16:creationId xmlns:a16="http://schemas.microsoft.com/office/drawing/2014/main" id="{FA24B61E-4ADB-4032-7264-F51EAFCF25F7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">
              <a:extLst>
                <a:ext uri="{FF2B5EF4-FFF2-40B4-BE49-F238E27FC236}">
                  <a16:creationId xmlns:a16="http://schemas.microsoft.com/office/drawing/2014/main" id="{BF8AF764-CAA5-6269-714C-7291C682C9D8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8">
            <a:extLst>
              <a:ext uri="{FF2B5EF4-FFF2-40B4-BE49-F238E27FC236}">
                <a16:creationId xmlns:a16="http://schemas.microsoft.com/office/drawing/2014/main" id="{D1DBCF1E-82AE-2357-F0EB-3D90C9E3DE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20293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2232" y="2920999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9138" y="4102100"/>
            <a:ext cx="281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E-m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350" y="6315862"/>
            <a:ext cx="4114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W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hats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Ap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6235" y="6503314"/>
            <a:ext cx="463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6144" y="5822950"/>
            <a:ext cx="885190" cy="1074420"/>
          </a:xfrm>
          <a:custGeom>
            <a:avLst/>
            <a:gdLst/>
            <a:ahLst/>
            <a:cxnLst/>
            <a:rect l="l" t="t" r="r" b="b"/>
            <a:pathLst>
              <a:path w="885189" h="1074420">
                <a:moveTo>
                  <a:pt x="835914" y="1074153"/>
                </a:moveTo>
                <a:lnTo>
                  <a:pt x="48768" y="1074153"/>
                </a:lnTo>
                <a:lnTo>
                  <a:pt x="29844" y="1070305"/>
                </a:lnTo>
                <a:lnTo>
                  <a:pt x="14350" y="1059814"/>
                </a:lnTo>
                <a:lnTo>
                  <a:pt x="3810" y="1044295"/>
                </a:lnTo>
                <a:lnTo>
                  <a:pt x="0" y="1025347"/>
                </a:lnTo>
                <a:lnTo>
                  <a:pt x="0" y="48767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5914" y="0"/>
                </a:lnTo>
                <a:lnTo>
                  <a:pt x="854836" y="3809"/>
                </a:lnTo>
                <a:lnTo>
                  <a:pt x="870331" y="14350"/>
                </a:lnTo>
                <a:lnTo>
                  <a:pt x="880871" y="29844"/>
                </a:lnTo>
                <a:lnTo>
                  <a:pt x="884682" y="48767"/>
                </a:lnTo>
                <a:lnTo>
                  <a:pt x="884682" y="1025347"/>
                </a:lnTo>
                <a:lnTo>
                  <a:pt x="880871" y="1044295"/>
                </a:lnTo>
                <a:lnTo>
                  <a:pt x="870331" y="1059814"/>
                </a:lnTo>
                <a:lnTo>
                  <a:pt x="854836" y="1070305"/>
                </a:lnTo>
                <a:lnTo>
                  <a:pt x="835914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6144" y="2510028"/>
            <a:ext cx="4111625" cy="4387215"/>
          </a:xfrm>
          <a:custGeom>
            <a:avLst/>
            <a:gdLst/>
            <a:ahLst/>
            <a:cxnLst/>
            <a:rect l="l" t="t" r="r" b="b"/>
            <a:pathLst>
              <a:path w="4111625" h="4387215">
                <a:moveTo>
                  <a:pt x="835914" y="2178939"/>
                </a:moveTo>
                <a:lnTo>
                  <a:pt x="48768" y="2178939"/>
                </a:lnTo>
                <a:lnTo>
                  <a:pt x="29844" y="2175129"/>
                </a:lnTo>
                <a:lnTo>
                  <a:pt x="14350" y="2164588"/>
                </a:lnTo>
                <a:lnTo>
                  <a:pt x="3810" y="2149094"/>
                </a:lnTo>
                <a:lnTo>
                  <a:pt x="0" y="2130171"/>
                </a:lnTo>
                <a:lnTo>
                  <a:pt x="0" y="1153540"/>
                </a:lnTo>
                <a:lnTo>
                  <a:pt x="3810" y="1134617"/>
                </a:lnTo>
                <a:lnTo>
                  <a:pt x="14350" y="1119124"/>
                </a:lnTo>
                <a:lnTo>
                  <a:pt x="29844" y="1108583"/>
                </a:lnTo>
                <a:lnTo>
                  <a:pt x="48768" y="1104773"/>
                </a:lnTo>
                <a:lnTo>
                  <a:pt x="835914" y="1104773"/>
                </a:lnTo>
                <a:lnTo>
                  <a:pt x="854836" y="1108583"/>
                </a:lnTo>
                <a:lnTo>
                  <a:pt x="870331" y="1119124"/>
                </a:lnTo>
                <a:lnTo>
                  <a:pt x="880871" y="1134617"/>
                </a:lnTo>
                <a:lnTo>
                  <a:pt x="884682" y="1153540"/>
                </a:lnTo>
                <a:lnTo>
                  <a:pt x="884682" y="2130171"/>
                </a:lnTo>
                <a:lnTo>
                  <a:pt x="880871" y="2149094"/>
                </a:lnTo>
                <a:lnTo>
                  <a:pt x="870331" y="2164588"/>
                </a:lnTo>
                <a:lnTo>
                  <a:pt x="854836" y="2175129"/>
                </a:lnTo>
                <a:lnTo>
                  <a:pt x="835914" y="2178939"/>
                </a:lnTo>
                <a:close/>
              </a:path>
              <a:path w="4111625" h="4387215">
                <a:moveTo>
                  <a:pt x="4056253" y="1075563"/>
                </a:moveTo>
                <a:lnTo>
                  <a:pt x="3102483" y="1075563"/>
                </a:lnTo>
                <a:lnTo>
                  <a:pt x="3081020" y="1071626"/>
                </a:lnTo>
                <a:lnTo>
                  <a:pt x="3063367" y="1060450"/>
                </a:lnTo>
                <a:lnTo>
                  <a:pt x="3051429" y="1043939"/>
                </a:lnTo>
                <a:lnTo>
                  <a:pt x="3047110" y="1023874"/>
                </a:lnTo>
                <a:lnTo>
                  <a:pt x="3047110" y="51815"/>
                </a:lnTo>
                <a:lnTo>
                  <a:pt x="3051429" y="31623"/>
                </a:lnTo>
                <a:lnTo>
                  <a:pt x="3063367" y="15239"/>
                </a:lnTo>
                <a:lnTo>
                  <a:pt x="3081020" y="4063"/>
                </a:lnTo>
                <a:lnTo>
                  <a:pt x="3102483" y="0"/>
                </a:lnTo>
                <a:lnTo>
                  <a:pt x="4056253" y="0"/>
                </a:lnTo>
                <a:lnTo>
                  <a:pt x="4077715" y="4063"/>
                </a:lnTo>
                <a:lnTo>
                  <a:pt x="4095241" y="15239"/>
                </a:lnTo>
                <a:lnTo>
                  <a:pt x="4107179" y="31623"/>
                </a:lnTo>
                <a:lnTo>
                  <a:pt x="4111625" y="51815"/>
                </a:lnTo>
                <a:lnTo>
                  <a:pt x="4111625" y="1023874"/>
                </a:lnTo>
                <a:lnTo>
                  <a:pt x="4107179" y="1043939"/>
                </a:lnTo>
                <a:lnTo>
                  <a:pt x="4095241" y="1060450"/>
                </a:lnTo>
                <a:lnTo>
                  <a:pt x="4077715" y="1071626"/>
                </a:lnTo>
                <a:lnTo>
                  <a:pt x="4056253" y="1075563"/>
                </a:lnTo>
                <a:close/>
              </a:path>
              <a:path w="4111625" h="4387215">
                <a:moveTo>
                  <a:pt x="4055999" y="2178939"/>
                </a:moveTo>
                <a:lnTo>
                  <a:pt x="3098165" y="2178939"/>
                </a:lnTo>
                <a:lnTo>
                  <a:pt x="3076575" y="2174875"/>
                </a:lnTo>
                <a:lnTo>
                  <a:pt x="3058922" y="2163699"/>
                </a:lnTo>
                <a:lnTo>
                  <a:pt x="3046984" y="2147316"/>
                </a:lnTo>
                <a:lnTo>
                  <a:pt x="3042539" y="2127250"/>
                </a:lnTo>
                <a:lnTo>
                  <a:pt x="3042539" y="1156462"/>
                </a:lnTo>
                <a:lnTo>
                  <a:pt x="3046984" y="1136396"/>
                </a:lnTo>
                <a:lnTo>
                  <a:pt x="3058922" y="1120013"/>
                </a:lnTo>
                <a:lnTo>
                  <a:pt x="3076575" y="1108837"/>
                </a:lnTo>
                <a:lnTo>
                  <a:pt x="3098165" y="1104773"/>
                </a:lnTo>
                <a:lnTo>
                  <a:pt x="4055999" y="1104773"/>
                </a:lnTo>
                <a:lnTo>
                  <a:pt x="4077588" y="1108837"/>
                </a:lnTo>
                <a:lnTo>
                  <a:pt x="4095241" y="1120013"/>
                </a:lnTo>
                <a:lnTo>
                  <a:pt x="4107179" y="1136396"/>
                </a:lnTo>
                <a:lnTo>
                  <a:pt x="4111498" y="1156462"/>
                </a:lnTo>
                <a:lnTo>
                  <a:pt x="4111498" y="2127250"/>
                </a:lnTo>
                <a:lnTo>
                  <a:pt x="4107179" y="2147316"/>
                </a:lnTo>
                <a:lnTo>
                  <a:pt x="4095241" y="2163699"/>
                </a:lnTo>
                <a:lnTo>
                  <a:pt x="4077588" y="2174875"/>
                </a:lnTo>
                <a:lnTo>
                  <a:pt x="4055999" y="2178939"/>
                </a:lnTo>
                <a:close/>
              </a:path>
              <a:path w="4111625" h="4387215">
                <a:moveTo>
                  <a:pt x="4055999" y="3283712"/>
                </a:moveTo>
                <a:lnTo>
                  <a:pt x="3098165" y="3283712"/>
                </a:lnTo>
                <a:lnTo>
                  <a:pt x="3076575" y="3279648"/>
                </a:lnTo>
                <a:lnTo>
                  <a:pt x="3058922" y="3268599"/>
                </a:lnTo>
                <a:lnTo>
                  <a:pt x="3046984" y="3252216"/>
                </a:lnTo>
                <a:lnTo>
                  <a:pt x="3042539" y="3232023"/>
                </a:lnTo>
                <a:lnTo>
                  <a:pt x="3042539" y="2259965"/>
                </a:lnTo>
                <a:lnTo>
                  <a:pt x="3046984" y="2239899"/>
                </a:lnTo>
                <a:lnTo>
                  <a:pt x="3058922" y="2223389"/>
                </a:lnTo>
                <a:lnTo>
                  <a:pt x="3076575" y="2212213"/>
                </a:lnTo>
                <a:lnTo>
                  <a:pt x="3098165" y="2208149"/>
                </a:lnTo>
                <a:lnTo>
                  <a:pt x="4055999" y="2208149"/>
                </a:lnTo>
                <a:lnTo>
                  <a:pt x="4077588" y="2212213"/>
                </a:lnTo>
                <a:lnTo>
                  <a:pt x="4095241" y="2223389"/>
                </a:lnTo>
                <a:lnTo>
                  <a:pt x="4107179" y="2239899"/>
                </a:lnTo>
                <a:lnTo>
                  <a:pt x="4111498" y="2259965"/>
                </a:lnTo>
                <a:lnTo>
                  <a:pt x="4111498" y="3232023"/>
                </a:lnTo>
                <a:lnTo>
                  <a:pt x="4107179" y="3252216"/>
                </a:lnTo>
                <a:lnTo>
                  <a:pt x="4095241" y="3268599"/>
                </a:lnTo>
                <a:lnTo>
                  <a:pt x="4077588" y="3279648"/>
                </a:lnTo>
                <a:lnTo>
                  <a:pt x="4055999" y="3283712"/>
                </a:lnTo>
                <a:close/>
              </a:path>
              <a:path w="4111625" h="4387215">
                <a:moveTo>
                  <a:pt x="4055999" y="4387075"/>
                </a:moveTo>
                <a:lnTo>
                  <a:pt x="3098165" y="4387075"/>
                </a:lnTo>
                <a:lnTo>
                  <a:pt x="3076575" y="4382998"/>
                </a:lnTo>
                <a:lnTo>
                  <a:pt x="3058922" y="4371886"/>
                </a:lnTo>
                <a:lnTo>
                  <a:pt x="3046984" y="4355439"/>
                </a:lnTo>
                <a:lnTo>
                  <a:pt x="3042539" y="4335348"/>
                </a:lnTo>
                <a:lnTo>
                  <a:pt x="3042539" y="3364611"/>
                </a:lnTo>
                <a:lnTo>
                  <a:pt x="3046984" y="3344545"/>
                </a:lnTo>
                <a:lnTo>
                  <a:pt x="3058922" y="3328162"/>
                </a:lnTo>
                <a:lnTo>
                  <a:pt x="3076575" y="3316986"/>
                </a:lnTo>
                <a:lnTo>
                  <a:pt x="3098165" y="3312922"/>
                </a:lnTo>
                <a:lnTo>
                  <a:pt x="4055999" y="3312922"/>
                </a:lnTo>
                <a:lnTo>
                  <a:pt x="4077588" y="3316986"/>
                </a:lnTo>
                <a:lnTo>
                  <a:pt x="4095241" y="3328162"/>
                </a:lnTo>
                <a:lnTo>
                  <a:pt x="4107179" y="3344545"/>
                </a:lnTo>
                <a:lnTo>
                  <a:pt x="4111498" y="3364611"/>
                </a:lnTo>
                <a:lnTo>
                  <a:pt x="4111498" y="4335348"/>
                </a:lnTo>
                <a:lnTo>
                  <a:pt x="4107179" y="4355439"/>
                </a:lnTo>
                <a:lnTo>
                  <a:pt x="4095241" y="4371886"/>
                </a:lnTo>
                <a:lnTo>
                  <a:pt x="4077588" y="4382998"/>
                </a:lnTo>
                <a:lnTo>
                  <a:pt x="4055999" y="4387075"/>
                </a:lnTo>
                <a:close/>
              </a:path>
              <a:path w="4111625" h="4387215">
                <a:moveTo>
                  <a:pt x="2925572" y="2178939"/>
                </a:moveTo>
                <a:lnTo>
                  <a:pt x="1003554" y="2178939"/>
                </a:lnTo>
                <a:lnTo>
                  <a:pt x="974090" y="2173097"/>
                </a:lnTo>
                <a:lnTo>
                  <a:pt x="950086" y="2157222"/>
                </a:lnTo>
                <a:lnTo>
                  <a:pt x="933831" y="2133854"/>
                </a:lnTo>
                <a:lnTo>
                  <a:pt x="927861" y="2105152"/>
                </a:lnTo>
                <a:lnTo>
                  <a:pt x="927861" y="1178560"/>
                </a:lnTo>
                <a:lnTo>
                  <a:pt x="933831" y="1149858"/>
                </a:lnTo>
                <a:lnTo>
                  <a:pt x="950086" y="1126489"/>
                </a:lnTo>
                <a:lnTo>
                  <a:pt x="974090" y="1110614"/>
                </a:lnTo>
                <a:lnTo>
                  <a:pt x="1003554" y="1104773"/>
                </a:lnTo>
                <a:lnTo>
                  <a:pt x="2925572" y="1104773"/>
                </a:lnTo>
                <a:lnTo>
                  <a:pt x="2954909" y="1110614"/>
                </a:lnTo>
                <a:lnTo>
                  <a:pt x="2978911" y="1126489"/>
                </a:lnTo>
                <a:lnTo>
                  <a:pt x="2995168" y="1149858"/>
                </a:lnTo>
                <a:lnTo>
                  <a:pt x="3001136" y="1178560"/>
                </a:lnTo>
                <a:lnTo>
                  <a:pt x="3001136" y="2105152"/>
                </a:lnTo>
                <a:lnTo>
                  <a:pt x="2995168" y="2133854"/>
                </a:lnTo>
                <a:lnTo>
                  <a:pt x="2978911" y="2157222"/>
                </a:lnTo>
                <a:lnTo>
                  <a:pt x="2954909" y="2173097"/>
                </a:lnTo>
                <a:lnTo>
                  <a:pt x="2925572" y="2178939"/>
                </a:lnTo>
                <a:close/>
              </a:path>
              <a:path w="4111625" h="4387215">
                <a:moveTo>
                  <a:pt x="2925953" y="4387075"/>
                </a:moveTo>
                <a:lnTo>
                  <a:pt x="1012317" y="4387075"/>
                </a:lnTo>
                <a:lnTo>
                  <a:pt x="983107" y="4381258"/>
                </a:lnTo>
                <a:lnTo>
                  <a:pt x="959104" y="4365409"/>
                </a:lnTo>
                <a:lnTo>
                  <a:pt x="942975" y="4341964"/>
                </a:lnTo>
                <a:lnTo>
                  <a:pt x="937006" y="4313326"/>
                </a:lnTo>
                <a:lnTo>
                  <a:pt x="937006" y="3386708"/>
                </a:lnTo>
                <a:lnTo>
                  <a:pt x="942975" y="3358006"/>
                </a:lnTo>
                <a:lnTo>
                  <a:pt x="959104" y="3334639"/>
                </a:lnTo>
                <a:lnTo>
                  <a:pt x="983107" y="3318764"/>
                </a:lnTo>
                <a:lnTo>
                  <a:pt x="1012317" y="3312922"/>
                </a:lnTo>
                <a:lnTo>
                  <a:pt x="2925953" y="3312922"/>
                </a:lnTo>
                <a:lnTo>
                  <a:pt x="2955163" y="3318764"/>
                </a:lnTo>
                <a:lnTo>
                  <a:pt x="2979039" y="3334639"/>
                </a:lnTo>
                <a:lnTo>
                  <a:pt x="2995168" y="3358006"/>
                </a:lnTo>
                <a:lnTo>
                  <a:pt x="3001136" y="3386708"/>
                </a:lnTo>
                <a:lnTo>
                  <a:pt x="3001136" y="4313326"/>
                </a:lnTo>
                <a:lnTo>
                  <a:pt x="2995168" y="4341964"/>
                </a:lnTo>
                <a:lnTo>
                  <a:pt x="2979039" y="4365409"/>
                </a:lnTo>
                <a:lnTo>
                  <a:pt x="2955163" y="4381258"/>
                </a:lnTo>
                <a:lnTo>
                  <a:pt x="2925953" y="4387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1904" y="2517648"/>
            <a:ext cx="3686810" cy="4387215"/>
          </a:xfrm>
          <a:custGeom>
            <a:avLst/>
            <a:gdLst/>
            <a:ahLst/>
            <a:cxnLst/>
            <a:rect l="l" t="t" r="r" b="b"/>
            <a:pathLst>
              <a:path w="3686809" h="4387215">
                <a:moveTo>
                  <a:pt x="1091946" y="1075563"/>
                </a:moveTo>
                <a:lnTo>
                  <a:pt x="58547" y="1075563"/>
                </a:lnTo>
                <a:lnTo>
                  <a:pt x="35814" y="1071498"/>
                </a:lnTo>
                <a:lnTo>
                  <a:pt x="17145" y="1060195"/>
                </a:lnTo>
                <a:lnTo>
                  <a:pt x="4572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572" y="32384"/>
                </a:lnTo>
                <a:lnTo>
                  <a:pt x="17145" y="15493"/>
                </a:lnTo>
                <a:lnTo>
                  <a:pt x="35814" y="4190"/>
                </a:lnTo>
                <a:lnTo>
                  <a:pt x="58547" y="0"/>
                </a:lnTo>
                <a:lnTo>
                  <a:pt x="1091946" y="0"/>
                </a:lnTo>
                <a:lnTo>
                  <a:pt x="1114678" y="4190"/>
                </a:lnTo>
                <a:lnTo>
                  <a:pt x="1133221" y="15493"/>
                </a:lnTo>
                <a:lnTo>
                  <a:pt x="1145921" y="32384"/>
                </a:lnTo>
                <a:lnTo>
                  <a:pt x="1150493" y="52958"/>
                </a:lnTo>
                <a:lnTo>
                  <a:pt x="1150493" y="1022730"/>
                </a:lnTo>
                <a:lnTo>
                  <a:pt x="1145921" y="1043304"/>
                </a:lnTo>
                <a:lnTo>
                  <a:pt x="1133221" y="1060195"/>
                </a:lnTo>
                <a:lnTo>
                  <a:pt x="1114678" y="1071498"/>
                </a:lnTo>
                <a:lnTo>
                  <a:pt x="1091946" y="1075563"/>
                </a:lnTo>
                <a:close/>
              </a:path>
              <a:path w="3686809" h="4387215">
                <a:moveTo>
                  <a:pt x="1092580" y="2178938"/>
                </a:moveTo>
                <a:lnTo>
                  <a:pt x="70103" y="2178938"/>
                </a:lnTo>
                <a:lnTo>
                  <a:pt x="47625" y="2174747"/>
                </a:lnTo>
                <a:lnTo>
                  <a:pt x="29210" y="2163444"/>
                </a:lnTo>
                <a:lnTo>
                  <a:pt x="16764" y="2146554"/>
                </a:lnTo>
                <a:lnTo>
                  <a:pt x="12192" y="2126106"/>
                </a:lnTo>
                <a:lnTo>
                  <a:pt x="12192" y="1157604"/>
                </a:lnTo>
                <a:lnTo>
                  <a:pt x="16764" y="1137030"/>
                </a:lnTo>
                <a:lnTo>
                  <a:pt x="29210" y="1120266"/>
                </a:lnTo>
                <a:lnTo>
                  <a:pt x="47625" y="1108964"/>
                </a:lnTo>
                <a:lnTo>
                  <a:pt x="70103" y="1104772"/>
                </a:lnTo>
                <a:lnTo>
                  <a:pt x="1092580" y="1104772"/>
                </a:lnTo>
                <a:lnTo>
                  <a:pt x="1115060" y="1108964"/>
                </a:lnTo>
                <a:lnTo>
                  <a:pt x="1133475" y="1120266"/>
                </a:lnTo>
                <a:lnTo>
                  <a:pt x="1145921" y="1137030"/>
                </a:lnTo>
                <a:lnTo>
                  <a:pt x="1150493" y="1157604"/>
                </a:lnTo>
                <a:lnTo>
                  <a:pt x="1150493" y="2126106"/>
                </a:lnTo>
                <a:lnTo>
                  <a:pt x="1145921" y="2146554"/>
                </a:lnTo>
                <a:lnTo>
                  <a:pt x="1133475" y="2163444"/>
                </a:lnTo>
                <a:lnTo>
                  <a:pt x="1115060" y="2174747"/>
                </a:lnTo>
                <a:lnTo>
                  <a:pt x="1092580" y="2178938"/>
                </a:lnTo>
                <a:close/>
              </a:path>
              <a:path w="3686809" h="4387215">
                <a:moveTo>
                  <a:pt x="1103502" y="3283711"/>
                </a:moveTo>
                <a:lnTo>
                  <a:pt x="59181" y="3283711"/>
                </a:lnTo>
                <a:lnTo>
                  <a:pt x="36195" y="3279648"/>
                </a:lnTo>
                <a:lnTo>
                  <a:pt x="17399" y="3268344"/>
                </a:lnTo>
                <a:lnTo>
                  <a:pt x="4699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699" y="2240533"/>
                </a:lnTo>
                <a:lnTo>
                  <a:pt x="17399" y="2223642"/>
                </a:lnTo>
                <a:lnTo>
                  <a:pt x="36195" y="2212339"/>
                </a:lnTo>
                <a:lnTo>
                  <a:pt x="59181" y="2208148"/>
                </a:lnTo>
                <a:lnTo>
                  <a:pt x="1103502" y="2208148"/>
                </a:lnTo>
                <a:lnTo>
                  <a:pt x="1126490" y="2212339"/>
                </a:lnTo>
                <a:lnTo>
                  <a:pt x="1145286" y="2223642"/>
                </a:lnTo>
                <a:lnTo>
                  <a:pt x="1157986" y="2240533"/>
                </a:lnTo>
                <a:lnTo>
                  <a:pt x="1162685" y="2261107"/>
                </a:lnTo>
                <a:lnTo>
                  <a:pt x="1162685" y="3230879"/>
                </a:lnTo>
                <a:lnTo>
                  <a:pt x="1157986" y="3251454"/>
                </a:lnTo>
                <a:lnTo>
                  <a:pt x="1145286" y="3268344"/>
                </a:lnTo>
                <a:lnTo>
                  <a:pt x="1126490" y="3279648"/>
                </a:lnTo>
                <a:lnTo>
                  <a:pt x="1103502" y="3283711"/>
                </a:lnTo>
                <a:close/>
              </a:path>
              <a:path w="3686809" h="4387215">
                <a:moveTo>
                  <a:pt x="1091946" y="4387075"/>
                </a:moveTo>
                <a:lnTo>
                  <a:pt x="58547" y="4387075"/>
                </a:lnTo>
                <a:lnTo>
                  <a:pt x="35814" y="4382909"/>
                </a:lnTo>
                <a:lnTo>
                  <a:pt x="17145" y="4371555"/>
                </a:lnTo>
                <a:lnTo>
                  <a:pt x="4572" y="4354753"/>
                </a:lnTo>
                <a:lnTo>
                  <a:pt x="0" y="4334243"/>
                </a:lnTo>
                <a:lnTo>
                  <a:pt x="0" y="3365754"/>
                </a:lnTo>
                <a:lnTo>
                  <a:pt x="4572" y="3345179"/>
                </a:lnTo>
                <a:lnTo>
                  <a:pt x="17145" y="3328416"/>
                </a:lnTo>
                <a:lnTo>
                  <a:pt x="35814" y="3317112"/>
                </a:lnTo>
                <a:lnTo>
                  <a:pt x="58547" y="3312922"/>
                </a:lnTo>
                <a:lnTo>
                  <a:pt x="1091946" y="3312922"/>
                </a:lnTo>
                <a:lnTo>
                  <a:pt x="1114678" y="3317112"/>
                </a:lnTo>
                <a:lnTo>
                  <a:pt x="1133221" y="3328416"/>
                </a:lnTo>
                <a:lnTo>
                  <a:pt x="1145921" y="3345179"/>
                </a:lnTo>
                <a:lnTo>
                  <a:pt x="1150493" y="3365754"/>
                </a:lnTo>
                <a:lnTo>
                  <a:pt x="1150493" y="4334243"/>
                </a:lnTo>
                <a:lnTo>
                  <a:pt x="1145921" y="4354753"/>
                </a:lnTo>
                <a:lnTo>
                  <a:pt x="1133221" y="4371555"/>
                </a:lnTo>
                <a:lnTo>
                  <a:pt x="1114678" y="4382909"/>
                </a:lnTo>
                <a:lnTo>
                  <a:pt x="1091946" y="4387075"/>
                </a:lnTo>
                <a:close/>
              </a:path>
              <a:path w="3686809" h="4387215">
                <a:moveTo>
                  <a:pt x="3604514" y="1075563"/>
                </a:moveTo>
                <a:lnTo>
                  <a:pt x="1279525" y="1075563"/>
                </a:lnTo>
                <a:lnTo>
                  <a:pt x="1247775" y="1069213"/>
                </a:lnTo>
                <a:lnTo>
                  <a:pt x="1221740" y="1051559"/>
                </a:lnTo>
                <a:lnTo>
                  <a:pt x="1204214" y="1025525"/>
                </a:lnTo>
                <a:lnTo>
                  <a:pt x="1197737" y="993775"/>
                </a:lnTo>
                <a:lnTo>
                  <a:pt x="1197737" y="81914"/>
                </a:lnTo>
                <a:lnTo>
                  <a:pt x="1204214" y="50164"/>
                </a:lnTo>
                <a:lnTo>
                  <a:pt x="1221740" y="24002"/>
                </a:lnTo>
                <a:lnTo>
                  <a:pt x="1247775" y="6476"/>
                </a:lnTo>
                <a:lnTo>
                  <a:pt x="1279525" y="0"/>
                </a:lnTo>
                <a:lnTo>
                  <a:pt x="3604514" y="0"/>
                </a:lnTo>
                <a:lnTo>
                  <a:pt x="3636264" y="6476"/>
                </a:lnTo>
                <a:lnTo>
                  <a:pt x="3662299" y="24002"/>
                </a:lnTo>
                <a:lnTo>
                  <a:pt x="3679825" y="50164"/>
                </a:lnTo>
                <a:lnTo>
                  <a:pt x="3686302" y="81914"/>
                </a:lnTo>
                <a:lnTo>
                  <a:pt x="3686302" y="993775"/>
                </a:lnTo>
                <a:lnTo>
                  <a:pt x="3679825" y="1025525"/>
                </a:lnTo>
                <a:lnTo>
                  <a:pt x="3662299" y="1051559"/>
                </a:lnTo>
                <a:lnTo>
                  <a:pt x="3636264" y="1069213"/>
                </a:lnTo>
                <a:lnTo>
                  <a:pt x="3604514" y="1075563"/>
                </a:lnTo>
                <a:close/>
              </a:path>
              <a:path w="3686809" h="4387215">
                <a:moveTo>
                  <a:pt x="3604514" y="2178938"/>
                </a:moveTo>
                <a:lnTo>
                  <a:pt x="1279525" y="2178938"/>
                </a:lnTo>
                <a:lnTo>
                  <a:pt x="1247775" y="2172461"/>
                </a:lnTo>
                <a:lnTo>
                  <a:pt x="1221740" y="2154935"/>
                </a:lnTo>
                <a:lnTo>
                  <a:pt x="1204214" y="2128900"/>
                </a:lnTo>
                <a:lnTo>
                  <a:pt x="1197737" y="2097150"/>
                </a:lnTo>
                <a:lnTo>
                  <a:pt x="1197737" y="1186560"/>
                </a:lnTo>
                <a:lnTo>
                  <a:pt x="1204214" y="1154810"/>
                </a:lnTo>
                <a:lnTo>
                  <a:pt x="1221740" y="1128776"/>
                </a:lnTo>
                <a:lnTo>
                  <a:pt x="1247775" y="1111250"/>
                </a:lnTo>
                <a:lnTo>
                  <a:pt x="1279525" y="1104772"/>
                </a:lnTo>
                <a:lnTo>
                  <a:pt x="3604514" y="1104772"/>
                </a:lnTo>
                <a:lnTo>
                  <a:pt x="3636264" y="1111250"/>
                </a:lnTo>
                <a:lnTo>
                  <a:pt x="3662299" y="1128776"/>
                </a:lnTo>
                <a:lnTo>
                  <a:pt x="3679825" y="1154810"/>
                </a:lnTo>
                <a:lnTo>
                  <a:pt x="3686302" y="1186560"/>
                </a:lnTo>
                <a:lnTo>
                  <a:pt x="3686302" y="2097150"/>
                </a:lnTo>
                <a:lnTo>
                  <a:pt x="3679825" y="2128900"/>
                </a:lnTo>
                <a:lnTo>
                  <a:pt x="3662299" y="2154935"/>
                </a:lnTo>
                <a:lnTo>
                  <a:pt x="3636264" y="2172461"/>
                </a:lnTo>
                <a:lnTo>
                  <a:pt x="3604514" y="2178938"/>
                </a:lnTo>
                <a:close/>
              </a:path>
              <a:path w="3686809" h="4387215">
                <a:moveTo>
                  <a:pt x="3604514" y="3283711"/>
                </a:moveTo>
                <a:lnTo>
                  <a:pt x="1279525" y="3283711"/>
                </a:lnTo>
                <a:lnTo>
                  <a:pt x="1247775" y="3277361"/>
                </a:lnTo>
                <a:lnTo>
                  <a:pt x="1221740" y="3259835"/>
                </a:lnTo>
                <a:lnTo>
                  <a:pt x="1204214" y="3233673"/>
                </a:lnTo>
                <a:lnTo>
                  <a:pt x="1197737" y="3201923"/>
                </a:lnTo>
                <a:lnTo>
                  <a:pt x="1197737" y="2290063"/>
                </a:lnTo>
                <a:lnTo>
                  <a:pt x="1204214" y="2258313"/>
                </a:lnTo>
                <a:lnTo>
                  <a:pt x="1221740" y="2232279"/>
                </a:lnTo>
                <a:lnTo>
                  <a:pt x="1247775" y="2214625"/>
                </a:lnTo>
                <a:lnTo>
                  <a:pt x="1279525" y="2208148"/>
                </a:lnTo>
                <a:lnTo>
                  <a:pt x="3604514" y="2208148"/>
                </a:lnTo>
                <a:lnTo>
                  <a:pt x="3636264" y="2214625"/>
                </a:lnTo>
                <a:lnTo>
                  <a:pt x="3662299" y="2232279"/>
                </a:lnTo>
                <a:lnTo>
                  <a:pt x="3679825" y="2258313"/>
                </a:lnTo>
                <a:lnTo>
                  <a:pt x="3686302" y="2290063"/>
                </a:lnTo>
                <a:lnTo>
                  <a:pt x="3686302" y="3201923"/>
                </a:lnTo>
                <a:lnTo>
                  <a:pt x="3679825" y="3233673"/>
                </a:lnTo>
                <a:lnTo>
                  <a:pt x="3662299" y="3259835"/>
                </a:lnTo>
                <a:lnTo>
                  <a:pt x="3636264" y="3277361"/>
                </a:lnTo>
                <a:lnTo>
                  <a:pt x="3604514" y="3283711"/>
                </a:lnTo>
                <a:close/>
              </a:path>
              <a:path w="3686809" h="4387215">
                <a:moveTo>
                  <a:pt x="3604514" y="4387075"/>
                </a:moveTo>
                <a:lnTo>
                  <a:pt x="1279525" y="4387075"/>
                </a:lnTo>
                <a:lnTo>
                  <a:pt x="1247775" y="4380623"/>
                </a:lnTo>
                <a:lnTo>
                  <a:pt x="1221740" y="4363046"/>
                </a:lnTo>
                <a:lnTo>
                  <a:pt x="1204214" y="4337037"/>
                </a:lnTo>
                <a:lnTo>
                  <a:pt x="1197737" y="4305274"/>
                </a:lnTo>
                <a:lnTo>
                  <a:pt x="1197737" y="3394709"/>
                </a:lnTo>
                <a:lnTo>
                  <a:pt x="1204214" y="3362959"/>
                </a:lnTo>
                <a:lnTo>
                  <a:pt x="1221740" y="3336925"/>
                </a:lnTo>
                <a:lnTo>
                  <a:pt x="1247775" y="3319399"/>
                </a:lnTo>
                <a:lnTo>
                  <a:pt x="1279525" y="3312922"/>
                </a:lnTo>
                <a:lnTo>
                  <a:pt x="3604514" y="3312922"/>
                </a:lnTo>
                <a:lnTo>
                  <a:pt x="3636264" y="3319399"/>
                </a:lnTo>
                <a:lnTo>
                  <a:pt x="3662299" y="3336925"/>
                </a:lnTo>
                <a:lnTo>
                  <a:pt x="3679825" y="3362959"/>
                </a:lnTo>
                <a:lnTo>
                  <a:pt x="3686302" y="3394709"/>
                </a:lnTo>
                <a:lnTo>
                  <a:pt x="3686302" y="4305274"/>
                </a:lnTo>
                <a:lnTo>
                  <a:pt x="3679825" y="4337037"/>
                </a:lnTo>
                <a:lnTo>
                  <a:pt x="3662299" y="4363046"/>
                </a:lnTo>
                <a:lnTo>
                  <a:pt x="3636264" y="4380623"/>
                </a:lnTo>
                <a:lnTo>
                  <a:pt x="3604514" y="4387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0" name="object 1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6" name="object 1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0" name="object 2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4" name="object 2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9" name="object 2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3" name="object 3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80861" y="2890520"/>
            <a:ext cx="859155" cy="4025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905" algn="ctr">
              <a:lnSpc>
                <a:spcPct val="1040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Rua </a:t>
            </a:r>
            <a:r>
              <a:rPr sz="600" spc="-5" dirty="0">
                <a:latin typeface="Verdana"/>
                <a:cs typeface="Verdana"/>
              </a:rPr>
              <a:t>Barão do </a:t>
            </a:r>
            <a:r>
              <a:rPr sz="600" dirty="0">
                <a:latin typeface="Verdana"/>
                <a:cs typeface="Verdana"/>
              </a:rPr>
              <a:t>Rio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Br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160,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Ce</a:t>
            </a:r>
            <a:r>
              <a:rPr sz="600" dirty="0">
                <a:latin typeface="Verdana"/>
                <a:cs typeface="Verdana"/>
              </a:rPr>
              <a:t>nt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 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-5" dirty="0">
                <a:latin typeface="Verdana"/>
                <a:cs typeface="Verdana"/>
              </a:rPr>
              <a:t>ad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CEP:  35460000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34961" y="2929508"/>
            <a:ext cx="97790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3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</a:t>
            </a:r>
            <a:r>
              <a:rPr sz="600" spc="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ta-fe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90438" y="3970782"/>
            <a:ext cx="964565" cy="34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183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notaavulsa@brumadinho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600" spc="-5" dirty="0">
                <a:latin typeface="Verdana"/>
                <a:cs typeface="Verdana"/>
              </a:rPr>
              <a:t>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63134" y="823087"/>
            <a:ext cx="1816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O</a:t>
            </a:r>
            <a:r>
              <a:rPr sz="2000" b="1" spc="-13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V</a:t>
            </a:r>
            <a:r>
              <a:rPr sz="2000" b="1" spc="15" dirty="0">
                <a:latin typeface="Arial"/>
                <a:cs typeface="Arial"/>
              </a:rPr>
              <a:t>U</a:t>
            </a:r>
            <a:r>
              <a:rPr sz="2000" b="1" spc="10" dirty="0">
                <a:latin typeface="Arial"/>
                <a:cs typeface="Arial"/>
              </a:rPr>
              <a:t>L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4706" y="4059174"/>
            <a:ext cx="9131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No</a:t>
            </a:r>
            <a:r>
              <a:rPr sz="600" b="1" dirty="0">
                <a:latin typeface="Verdana"/>
                <a:cs typeface="Verdana"/>
              </a:rPr>
              <a:t>ta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A</a:t>
            </a:r>
            <a:r>
              <a:rPr sz="600" b="1" spc="5" dirty="0">
                <a:latin typeface="Verdana"/>
                <a:cs typeface="Verdana"/>
              </a:rPr>
              <a:t>v</a:t>
            </a:r>
            <a:r>
              <a:rPr sz="600" b="1" dirty="0">
                <a:latin typeface="Verdana"/>
                <a:cs typeface="Verdana"/>
              </a:rPr>
              <a:t>ulsa</a:t>
            </a:r>
            <a:r>
              <a:rPr sz="600" b="1" spc="-9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5" dirty="0">
                <a:latin typeface="Verdana"/>
                <a:cs typeface="Verdana"/>
              </a:rPr>
              <a:t> I</a:t>
            </a:r>
            <a:r>
              <a:rPr sz="600" b="1" spc="5" dirty="0">
                <a:latin typeface="Verdana"/>
                <a:cs typeface="Verdana"/>
              </a:rPr>
              <a:t>SSQ</a:t>
            </a:r>
            <a:r>
              <a:rPr sz="600" b="1" dirty="0">
                <a:latin typeface="Verdana"/>
                <a:cs typeface="Verdana"/>
              </a:rPr>
              <a:t>N  Aut</a:t>
            </a:r>
            <a:r>
              <a:rPr sz="600" b="1" spc="-5" dirty="0">
                <a:latin typeface="Verdana"/>
                <a:cs typeface="Verdana"/>
              </a:rPr>
              <a:t>ô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spc="-15" dirty="0">
                <a:latin typeface="Verdana"/>
                <a:cs typeface="Verdana"/>
              </a:rPr>
              <a:t>m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,</a:t>
            </a:r>
            <a:r>
              <a:rPr sz="600" b="1" spc="-5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Cada</a:t>
            </a:r>
            <a:r>
              <a:rPr sz="600" b="1" dirty="0">
                <a:latin typeface="Verdana"/>
                <a:cs typeface="Verdana"/>
              </a:rPr>
              <a:t>stro  </a:t>
            </a:r>
            <a:r>
              <a:rPr sz="600" b="1" spc="-10" dirty="0">
                <a:latin typeface="Verdana"/>
                <a:cs typeface="Verdana"/>
              </a:rPr>
              <a:t>Econômico/Eventual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Emi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10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No</a:t>
            </a:r>
            <a:r>
              <a:rPr sz="600" b="1" dirty="0">
                <a:latin typeface="Verdana"/>
                <a:cs typeface="Verdana"/>
              </a:rPr>
              <a:t>ta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–  Atu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l</a:t>
            </a:r>
            <a:r>
              <a:rPr sz="600" b="1" spc="-15" dirty="0">
                <a:latin typeface="Verdana"/>
                <a:cs typeface="Verdana"/>
              </a:rPr>
              <a:t>i</a:t>
            </a:r>
            <a:r>
              <a:rPr sz="600" b="1" dirty="0">
                <a:latin typeface="Verdana"/>
                <a:cs typeface="Verdana"/>
              </a:rPr>
              <a:t>z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spc="-20" dirty="0">
                <a:latin typeface="Verdana"/>
                <a:cs typeface="Verdana"/>
              </a:rPr>
              <a:t>ç</a:t>
            </a:r>
            <a:r>
              <a:rPr sz="600" b="1" spc="-5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cada</a:t>
            </a:r>
            <a:r>
              <a:rPr sz="600" b="1" dirty="0">
                <a:latin typeface="Verdana"/>
                <a:cs typeface="Verdana"/>
              </a:rPr>
              <a:t>stro</a:t>
            </a:r>
            <a:r>
              <a:rPr sz="600" b="1" spc="-4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CN</a:t>
            </a:r>
            <a:r>
              <a:rPr sz="600" b="1" dirty="0">
                <a:latin typeface="Verdana"/>
                <a:cs typeface="Verdana"/>
              </a:rPr>
              <a:t>PJ  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spc="5" dirty="0">
                <a:latin typeface="Verdana"/>
                <a:cs typeface="Verdana"/>
              </a:rPr>
              <a:t>v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nt</a:t>
            </a:r>
            <a:r>
              <a:rPr sz="600" b="1" spc="-10" dirty="0">
                <a:latin typeface="Verdana"/>
                <a:cs typeface="Verdana"/>
              </a:rPr>
              <a:t>u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l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co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f</a:t>
            </a:r>
            <a:r>
              <a:rPr sz="600" b="1" spc="-10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rme  rel</a:t>
            </a:r>
            <a:r>
              <a:rPr sz="600" b="1" spc="-1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t</a:t>
            </a:r>
            <a:r>
              <a:rPr sz="600" b="1" spc="-5" dirty="0">
                <a:latin typeface="Verdana"/>
                <a:cs typeface="Verdana"/>
              </a:rPr>
              <a:t>ó</a:t>
            </a:r>
            <a:r>
              <a:rPr sz="600" b="1" dirty="0">
                <a:latin typeface="Verdana"/>
                <a:cs typeface="Verdana"/>
              </a:rPr>
              <a:t>rio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&amp;</a:t>
            </a:r>
            <a:r>
              <a:rPr sz="600" b="1" spc="-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L</a:t>
            </a:r>
            <a:r>
              <a:rPr sz="600" b="1" spc="-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–  </a:t>
            </a:r>
            <a:r>
              <a:rPr sz="600" b="1" spc="-5" dirty="0">
                <a:latin typeface="Verdana"/>
                <a:cs typeface="Verdana"/>
              </a:rPr>
              <a:t>Baixa de cadastro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eco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ômic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spc="5" dirty="0">
                <a:latin typeface="Verdana"/>
                <a:cs typeface="Verdana"/>
              </a:rPr>
              <a:t>v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ntu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l  </a:t>
            </a:r>
            <a:r>
              <a:rPr sz="600" b="1" spc="-5" dirty="0">
                <a:latin typeface="Verdana"/>
                <a:cs typeface="Verdana"/>
              </a:rPr>
              <a:t>Emi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10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8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dirty="0">
                <a:latin typeface="Verdana"/>
                <a:cs typeface="Verdana"/>
              </a:rPr>
              <a:t>PTU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77795" y="4607814"/>
            <a:ext cx="2988310" cy="1168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74394" algn="l"/>
                <a:tab pos="2974975" algn="l"/>
              </a:tabLst>
            </a:pPr>
            <a:r>
              <a:rPr sz="600" b="1" u="sng" dirty="0"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r>
              <a:rPr sz="600" b="1" dirty="0">
                <a:latin typeface="Verdana"/>
                <a:cs typeface="Verdana"/>
              </a:rPr>
              <a:t>   </a:t>
            </a:r>
            <a:r>
              <a:rPr sz="600" b="1" spc="15" dirty="0">
                <a:latin typeface="Verdana"/>
                <a:cs typeface="Verdana"/>
              </a:rPr>
              <a:t> </a:t>
            </a:r>
            <a:r>
              <a:rPr sz="600" b="1" u="sng" dirty="0"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30579" y="3116072"/>
            <a:ext cx="12807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Nota </a:t>
            </a:r>
            <a:r>
              <a:rPr sz="600" spc="-10" dirty="0">
                <a:latin typeface="Verdana"/>
                <a:cs typeface="Verdana"/>
              </a:rPr>
              <a:t>Avulsa </a:t>
            </a:r>
            <a:r>
              <a:rPr sz="600" spc="-5" dirty="0">
                <a:latin typeface="Verdana"/>
                <a:cs typeface="Verdana"/>
              </a:rPr>
              <a:t>para Prestação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Serviços,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feita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presencial,</a:t>
            </a:r>
            <a:r>
              <a:rPr sz="600" spc="-5" dirty="0">
                <a:latin typeface="Verdana"/>
                <a:cs typeface="Verdana"/>
              </a:rPr>
              <a:t> pelo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próprio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prestador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pessoais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comprovante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endereço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e-mail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telefone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contato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também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feito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e-mail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WhatsApp,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mesma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exigência.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82367" y="3481832"/>
            <a:ext cx="2994025" cy="1168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75665" algn="l"/>
                <a:tab pos="2980690" algn="l"/>
              </a:tabLst>
            </a:pPr>
            <a:r>
              <a:rPr sz="600" u="sng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600" dirty="0">
                <a:latin typeface="Verdana"/>
                <a:cs typeface="Verdana"/>
              </a:rPr>
              <a:t>   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u="sng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0579" y="4122166"/>
            <a:ext cx="1278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ISSQN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Autônomo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também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as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mesmas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exigências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Carteirinha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CAU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ou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CREA</a:t>
            </a:r>
            <a:r>
              <a:rPr sz="600" dirty="0">
                <a:latin typeface="Verdana"/>
                <a:cs typeface="Verdana"/>
              </a:rPr>
              <a:t> via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presencial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via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E-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mail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5" dirty="0">
                <a:latin typeface="Verdana"/>
                <a:cs typeface="Verdana"/>
              </a:rPr>
              <a:t>WhatsApp.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30579" y="4670882"/>
            <a:ext cx="816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  <a:tab pos="551815" algn="l"/>
              </a:tabLst>
            </a:pPr>
            <a:r>
              <a:rPr sz="600" spc="-10" dirty="0">
                <a:latin typeface="Verdana"/>
                <a:cs typeface="Verdana"/>
              </a:rPr>
              <a:t>No</a:t>
            </a:r>
            <a:r>
              <a:rPr sz="600" dirty="0">
                <a:latin typeface="Verdana"/>
                <a:cs typeface="Verdana"/>
              </a:rPr>
              <a:t>ta	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vul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600" spc="-5" dirty="0">
                <a:latin typeface="Verdana"/>
                <a:cs typeface="Verdana"/>
              </a:rPr>
              <a:t>apresentação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96160" y="4670882"/>
            <a:ext cx="204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ap</a:t>
            </a:r>
            <a:r>
              <a:rPr sz="600" spc="-10" dirty="0">
                <a:latin typeface="Verdana"/>
                <a:cs typeface="Verdana"/>
              </a:rPr>
              <a:t>ó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600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9022" y="4854321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comprovante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pagamento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via e-mail, </a:t>
            </a:r>
            <a:r>
              <a:rPr sz="600" spc="-5" dirty="0">
                <a:latin typeface="Verdana"/>
                <a:cs typeface="Verdana"/>
              </a:rPr>
              <a:t>encaminho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Nota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vu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sa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tali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30579" y="5220081"/>
            <a:ext cx="904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  <a:tab pos="798830" algn="l"/>
              </a:tabLst>
            </a:pPr>
            <a:r>
              <a:rPr sz="600" dirty="0">
                <a:latin typeface="Verdana"/>
                <a:cs typeface="Verdana"/>
              </a:rPr>
              <a:t>Re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ue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nto	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5" dirty="0">
                <a:latin typeface="Verdana"/>
                <a:cs typeface="Verdana"/>
              </a:rPr>
              <a:t>devidamente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42235" y="5220081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b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xa  </a:t>
            </a:r>
            <a:r>
              <a:rPr sz="600" spc="-5" dirty="0">
                <a:latin typeface="Verdana"/>
                <a:cs typeface="Verdana"/>
              </a:rPr>
              <a:t>as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19022" y="5402961"/>
            <a:ext cx="1163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conforme</a:t>
            </a:r>
            <a:r>
              <a:rPr sz="600" spc="4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RG,  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4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e-mail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19022" y="5494401"/>
            <a:ext cx="1190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/WhatsApp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presencial, </a:t>
            </a:r>
            <a:r>
              <a:rPr sz="600" dirty="0">
                <a:latin typeface="Verdana"/>
                <a:cs typeface="Verdana"/>
              </a:rPr>
              <a:t>isso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quando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eu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encaminho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5" dirty="0">
                <a:latin typeface="Verdana"/>
                <a:cs typeface="Verdana"/>
              </a:rPr>
              <a:t>também passo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informação</a:t>
            </a:r>
            <a:r>
              <a:rPr sz="600" spc="-5" dirty="0">
                <a:latin typeface="Verdana"/>
                <a:cs typeface="Verdana"/>
              </a:rPr>
              <a:t> dos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necessários.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30579" y="6043422"/>
            <a:ext cx="1224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IPTU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presencial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via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e-mail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ma</a:t>
            </a:r>
            <a:r>
              <a:rPr sz="600" spc="-15" dirty="0">
                <a:latin typeface="Verdana"/>
                <a:cs typeface="Verdana"/>
              </a:rPr>
              <a:t>ç</a:t>
            </a:r>
            <a:r>
              <a:rPr sz="600" spc="-5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obr</a:t>
            </a:r>
            <a:r>
              <a:rPr sz="600" dirty="0">
                <a:latin typeface="Verdana"/>
                <a:cs typeface="Verdana"/>
              </a:rPr>
              <a:t>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65247" y="5068061"/>
            <a:ext cx="552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Telefone </a:t>
            </a:r>
            <a:r>
              <a:rPr sz="600" dirty="0">
                <a:latin typeface="Verdana"/>
                <a:cs typeface="Verdana"/>
              </a:rPr>
              <a:t>–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p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nf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15" dirty="0">
                <a:latin typeface="Verdana"/>
                <a:cs typeface="Verdana"/>
              </a:rPr>
              <a:t>aç</a:t>
            </a:r>
            <a:r>
              <a:rPr sz="600" spc="-30" dirty="0">
                <a:latin typeface="Verdana"/>
                <a:cs typeface="Verdana"/>
              </a:rPr>
              <a:t>õ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tu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z</a:t>
            </a:r>
            <a:r>
              <a:rPr sz="600" spc="-15" dirty="0">
                <a:latin typeface="Verdana"/>
                <a:cs typeface="Verdana"/>
              </a:rPr>
              <a:t>açã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5" dirty="0">
                <a:latin typeface="Verdana"/>
                <a:cs typeface="Verdana"/>
              </a:rPr>
              <a:t>cadastro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20846" y="5120767"/>
            <a:ext cx="1797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Atend</a:t>
            </a:r>
            <a:r>
              <a:rPr sz="700" spc="-20" dirty="0">
                <a:latin typeface="Verdana"/>
                <a:cs typeface="Verdana"/>
              </a:rPr>
              <a:t>i</a:t>
            </a:r>
            <a:r>
              <a:rPr sz="700" spc="-10" dirty="0">
                <a:latin typeface="Verdana"/>
                <a:cs typeface="Verdana"/>
              </a:rPr>
              <a:t>m</a:t>
            </a:r>
            <a:r>
              <a:rPr sz="700" spc="-15" dirty="0">
                <a:latin typeface="Verdana"/>
                <a:cs typeface="Verdana"/>
              </a:rPr>
              <a:t>en</a:t>
            </a:r>
            <a:r>
              <a:rPr sz="700" spc="-20" dirty="0">
                <a:latin typeface="Verdana"/>
                <a:cs typeface="Verdana"/>
              </a:rPr>
              <a:t>t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po</a:t>
            </a:r>
            <a:r>
              <a:rPr sz="700" spc="-5" dirty="0">
                <a:latin typeface="Verdana"/>
                <a:cs typeface="Verdana"/>
              </a:rPr>
              <a:t>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-10" dirty="0">
                <a:latin typeface="Verdana"/>
                <a:cs typeface="Verdana"/>
              </a:rPr>
              <a:t>q</a:t>
            </a:r>
            <a:r>
              <a:rPr sz="700" spc="-5" dirty="0">
                <a:latin typeface="Verdana"/>
                <a:cs typeface="Verdana"/>
              </a:rPr>
              <a:t>u</a:t>
            </a:r>
            <a:r>
              <a:rPr sz="700" spc="-15" dirty="0">
                <a:latin typeface="Verdana"/>
                <a:cs typeface="Verdana"/>
              </a:rPr>
              <a:t>i</a:t>
            </a:r>
            <a:r>
              <a:rPr sz="700" spc="-10" dirty="0">
                <a:latin typeface="Verdana"/>
                <a:cs typeface="Verdana"/>
              </a:rPr>
              <a:t>p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</a:t>
            </a:r>
            <a:r>
              <a:rPr sz="700" spc="-25" dirty="0">
                <a:latin typeface="Verdana"/>
                <a:cs typeface="Verdana"/>
              </a:rPr>
              <a:t>sp</a:t>
            </a:r>
            <a:r>
              <a:rPr sz="700" spc="-15" dirty="0">
                <a:latin typeface="Verdana"/>
                <a:cs typeface="Verdana"/>
              </a:rPr>
              <a:t>e</a:t>
            </a:r>
            <a:r>
              <a:rPr sz="700" spc="-25" dirty="0">
                <a:latin typeface="Verdana"/>
                <a:cs typeface="Verdana"/>
              </a:rPr>
              <a:t>c</a:t>
            </a:r>
            <a:r>
              <a:rPr sz="700" spc="-30" dirty="0">
                <a:latin typeface="Verdana"/>
                <a:cs typeface="Verdana"/>
              </a:rPr>
              <a:t>i</a:t>
            </a:r>
            <a:r>
              <a:rPr sz="700" spc="-20" dirty="0">
                <a:latin typeface="Verdana"/>
                <a:cs typeface="Verdana"/>
              </a:rPr>
              <a:t>a</a:t>
            </a:r>
            <a:r>
              <a:rPr sz="700" spc="-30" dirty="0">
                <a:latin typeface="Verdana"/>
                <a:cs typeface="Verdana"/>
              </a:rPr>
              <a:t>li</a:t>
            </a:r>
            <a:r>
              <a:rPr sz="700" spc="-25" dirty="0">
                <a:latin typeface="Verdana"/>
                <a:cs typeface="Verdana"/>
              </a:rPr>
              <a:t>z</a:t>
            </a:r>
            <a:r>
              <a:rPr sz="700" spc="-20" dirty="0">
                <a:latin typeface="Verdana"/>
                <a:cs typeface="Verdana"/>
              </a:rPr>
              <a:t>a</a:t>
            </a:r>
            <a:r>
              <a:rPr sz="700" spc="-25" dirty="0">
                <a:latin typeface="Verdana"/>
                <a:cs typeface="Verdana"/>
              </a:rPr>
              <a:t>d</a:t>
            </a:r>
            <a:r>
              <a:rPr sz="700" spc="-2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71661" y="2989326"/>
            <a:ext cx="1581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492743" y="4096004"/>
            <a:ext cx="1581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71661" y="5202682"/>
            <a:ext cx="1581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71661" y="6287820"/>
            <a:ext cx="1581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9600" y="4027170"/>
            <a:ext cx="97790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3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</a:t>
            </a:r>
            <a:r>
              <a:rPr sz="600" spc="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ta-fe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59600" y="5144262"/>
            <a:ext cx="97790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3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</a:t>
            </a:r>
            <a:r>
              <a:rPr sz="600" spc="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ta-fe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59600" y="6243977"/>
            <a:ext cx="977900" cy="2324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</a:t>
            </a:r>
            <a:r>
              <a:rPr sz="600" spc="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ta-fe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8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h: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00m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17h:00m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007" y="2502408"/>
            <a:ext cx="993775" cy="4401820"/>
          </a:xfrm>
          <a:custGeom>
            <a:avLst/>
            <a:gdLst/>
            <a:ahLst/>
            <a:cxnLst/>
            <a:rect l="l" t="t" r="r" b="b"/>
            <a:pathLst>
              <a:path w="993775" h="4401820">
                <a:moveTo>
                  <a:pt x="938872" y="4401235"/>
                </a:moveTo>
                <a:lnTo>
                  <a:pt x="54762" y="4401235"/>
                </a:lnTo>
                <a:lnTo>
                  <a:pt x="33497" y="4385449"/>
                </a:lnTo>
                <a:lnTo>
                  <a:pt x="16084" y="4342498"/>
                </a:lnTo>
                <a:lnTo>
                  <a:pt x="4319" y="4278922"/>
                </a:lnTo>
                <a:lnTo>
                  <a:pt x="0" y="4201274"/>
                </a:lnTo>
                <a:lnTo>
                  <a:pt x="0" y="200025"/>
                </a:lnTo>
                <a:lnTo>
                  <a:pt x="4319" y="122300"/>
                </a:lnTo>
                <a:lnTo>
                  <a:pt x="16084" y="58800"/>
                </a:lnTo>
                <a:lnTo>
                  <a:pt x="33497" y="15748"/>
                </a:lnTo>
                <a:lnTo>
                  <a:pt x="54762" y="0"/>
                </a:lnTo>
                <a:lnTo>
                  <a:pt x="938872" y="0"/>
                </a:lnTo>
                <a:lnTo>
                  <a:pt x="960132" y="15748"/>
                </a:lnTo>
                <a:lnTo>
                  <a:pt x="977544" y="58800"/>
                </a:lnTo>
                <a:lnTo>
                  <a:pt x="989304" y="122300"/>
                </a:lnTo>
                <a:lnTo>
                  <a:pt x="993635" y="200025"/>
                </a:lnTo>
                <a:lnTo>
                  <a:pt x="993635" y="4201274"/>
                </a:lnTo>
                <a:lnTo>
                  <a:pt x="989304" y="4278922"/>
                </a:lnTo>
                <a:lnTo>
                  <a:pt x="977544" y="4342498"/>
                </a:lnTo>
                <a:lnTo>
                  <a:pt x="960132" y="4385449"/>
                </a:lnTo>
                <a:lnTo>
                  <a:pt x="938872" y="44012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188" y="2520696"/>
            <a:ext cx="1504315" cy="4382770"/>
          </a:xfrm>
          <a:custGeom>
            <a:avLst/>
            <a:gdLst/>
            <a:ahLst/>
            <a:cxnLst/>
            <a:rect l="l" t="t" r="r" b="b"/>
            <a:pathLst>
              <a:path w="1504314" h="4382770">
                <a:moveTo>
                  <a:pt x="1421003" y="4382566"/>
                </a:moveTo>
                <a:lnTo>
                  <a:pt x="82880" y="4382566"/>
                </a:lnTo>
                <a:lnTo>
                  <a:pt x="50698" y="4366856"/>
                </a:lnTo>
                <a:lnTo>
                  <a:pt x="24345" y="4324083"/>
                </a:lnTo>
                <a:lnTo>
                  <a:pt x="6540" y="4260761"/>
                </a:lnTo>
                <a:lnTo>
                  <a:pt x="0" y="4183443"/>
                </a:lnTo>
                <a:lnTo>
                  <a:pt x="0" y="199136"/>
                </a:lnTo>
                <a:lnTo>
                  <a:pt x="6540" y="121793"/>
                </a:lnTo>
                <a:lnTo>
                  <a:pt x="24345" y="58547"/>
                </a:lnTo>
                <a:lnTo>
                  <a:pt x="50698" y="15621"/>
                </a:lnTo>
                <a:lnTo>
                  <a:pt x="82880" y="0"/>
                </a:lnTo>
                <a:lnTo>
                  <a:pt x="1421003" y="0"/>
                </a:lnTo>
                <a:lnTo>
                  <a:pt x="1453261" y="15621"/>
                </a:lnTo>
                <a:lnTo>
                  <a:pt x="1479550" y="58547"/>
                </a:lnTo>
                <a:lnTo>
                  <a:pt x="1497330" y="121793"/>
                </a:lnTo>
                <a:lnTo>
                  <a:pt x="1503934" y="199136"/>
                </a:lnTo>
                <a:lnTo>
                  <a:pt x="1503934" y="4183443"/>
                </a:lnTo>
                <a:lnTo>
                  <a:pt x="1497330" y="4260761"/>
                </a:lnTo>
                <a:lnTo>
                  <a:pt x="1479550" y="4324083"/>
                </a:lnTo>
                <a:lnTo>
                  <a:pt x="1453261" y="4366856"/>
                </a:lnTo>
                <a:lnTo>
                  <a:pt x="1421003" y="43825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701541" y="3815588"/>
            <a:ext cx="192532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especializada;</a:t>
            </a:r>
            <a:endParaRPr sz="7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Comunicações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por</a:t>
            </a:r>
            <a:r>
              <a:rPr sz="700" spc="-5" dirty="0">
                <a:latin typeface="Verdana"/>
                <a:cs typeface="Verdana"/>
              </a:rPr>
              <a:t> e-mail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ou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correspondência sobre </a:t>
            </a:r>
            <a:r>
              <a:rPr sz="700" spc="-5" dirty="0">
                <a:latin typeface="Verdana"/>
                <a:cs typeface="Verdana"/>
              </a:rPr>
              <a:t>o </a:t>
            </a:r>
            <a:r>
              <a:rPr sz="700" spc="-10" dirty="0">
                <a:latin typeface="Verdana"/>
                <a:cs typeface="Verdana"/>
              </a:rPr>
              <a:t>andamento do </a:t>
            </a:r>
            <a:r>
              <a:rPr sz="700" spc="-5" dirty="0">
                <a:latin typeface="Verdana"/>
                <a:cs typeface="Verdana"/>
              </a:rPr>
              <a:t> pedido.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20846" y="6049518"/>
            <a:ext cx="187833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especializada;</a:t>
            </a:r>
            <a:endParaRPr sz="7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Comunicações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e-mail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ou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correspondência</a:t>
            </a:r>
            <a:r>
              <a:rPr sz="700" spc="2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sobre</a:t>
            </a:r>
            <a:r>
              <a:rPr sz="700" spc="22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spc="23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andamento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do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pedido.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51630" y="2738755"/>
            <a:ext cx="200977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 preferencial </a:t>
            </a:r>
            <a:r>
              <a:rPr sz="700" spc="-5" dirty="0">
                <a:latin typeface="Verdana"/>
                <a:cs typeface="Verdana"/>
              </a:rPr>
              <a:t>para </a:t>
            </a:r>
            <a:r>
              <a:rPr sz="700" spc="-10" dirty="0">
                <a:latin typeface="Verdana"/>
                <a:cs typeface="Verdana"/>
              </a:rPr>
              <a:t>gestantes, 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lactantes</a:t>
            </a:r>
            <a:r>
              <a:rPr sz="700" spc="-5" dirty="0">
                <a:latin typeface="Verdana"/>
                <a:cs typeface="Verdana"/>
              </a:rPr>
              <a:t> ou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pessoas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com</a:t>
            </a:r>
            <a:r>
              <a:rPr sz="700" spc="2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crianças</a:t>
            </a:r>
            <a:r>
              <a:rPr sz="700" spc="229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de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colo,</a:t>
            </a:r>
            <a:r>
              <a:rPr sz="700" spc="-5" dirty="0">
                <a:latin typeface="Verdana"/>
                <a:cs typeface="Verdana"/>
              </a:rPr>
              <a:t> pessoa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idosa</a:t>
            </a:r>
            <a:r>
              <a:rPr sz="700" spc="-5" dirty="0">
                <a:latin typeface="Verdana"/>
                <a:cs typeface="Verdana"/>
              </a:rPr>
              <a:t> 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portadores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de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necessidades</a:t>
            </a:r>
            <a:r>
              <a:rPr sz="700" spc="-20" dirty="0">
                <a:latin typeface="Verdana"/>
                <a:cs typeface="Verdana"/>
              </a:rPr>
              <a:t> especiais;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12865" y="5139055"/>
            <a:ext cx="627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80938" y="6259474"/>
            <a:ext cx="627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4" name="object 3">
            <a:extLst>
              <a:ext uri="{FF2B5EF4-FFF2-40B4-BE49-F238E27FC236}">
                <a16:creationId xmlns:a16="http://schemas.microsoft.com/office/drawing/2014/main" id="{D0E72A3B-E833-2A61-691B-645FB98BA10B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75" name="object 4">
              <a:extLst>
                <a:ext uri="{FF2B5EF4-FFF2-40B4-BE49-F238E27FC236}">
                  <a16:creationId xmlns:a16="http://schemas.microsoft.com/office/drawing/2014/main" id="{1B22B9BD-3DB1-51D4-210C-09EB4E5DED0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">
              <a:extLst>
                <a:ext uri="{FF2B5EF4-FFF2-40B4-BE49-F238E27FC236}">
                  <a16:creationId xmlns:a16="http://schemas.microsoft.com/office/drawing/2014/main" id="{DF74DDD9-4CCD-60B0-6641-312096779753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8">
            <a:extLst>
              <a:ext uri="{FF2B5EF4-FFF2-40B4-BE49-F238E27FC236}">
                <a16:creationId xmlns:a16="http://schemas.microsoft.com/office/drawing/2014/main" id="{BAC9F34E-1D81-6DFC-E6CD-F60151239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50" y="3912235"/>
            <a:ext cx="756285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95"/>
              </a:spcBef>
            </a:pP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Emissão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Parcelamento</a:t>
            </a:r>
            <a:r>
              <a:rPr sz="600" b="1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-1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Dívida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Ativa;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Emissão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relatório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documentos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necessários;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Emissão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débitos</a:t>
            </a:r>
            <a:r>
              <a:rPr sz="600" b="1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IPTU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e</a:t>
            </a:r>
            <a:r>
              <a:rPr sz="600" b="1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atualização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cadastro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3976" y="2372995"/>
            <a:ext cx="53086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t</a:t>
            </a:r>
            <a:r>
              <a:rPr sz="600" spc="10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35" dirty="0">
                <a:latin typeface="Verdana"/>
                <a:cs typeface="Verdana"/>
              </a:rPr>
              <a:t>i</a:t>
            </a:r>
            <a:r>
              <a:rPr sz="600" spc="15" dirty="0">
                <a:latin typeface="Verdana"/>
                <a:cs typeface="Verdana"/>
              </a:rPr>
              <a:t>m</a:t>
            </a:r>
            <a:r>
              <a:rPr sz="600" spc="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15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5288" y="1923288"/>
            <a:ext cx="885190" cy="1328420"/>
          </a:xfrm>
          <a:custGeom>
            <a:avLst/>
            <a:gdLst/>
            <a:ahLst/>
            <a:cxnLst/>
            <a:rect l="l" t="t" r="r" b="b"/>
            <a:pathLst>
              <a:path w="885189" h="1328420">
                <a:moveTo>
                  <a:pt x="836422" y="1328419"/>
                </a:moveTo>
                <a:lnTo>
                  <a:pt x="48768" y="1328419"/>
                </a:lnTo>
                <a:lnTo>
                  <a:pt x="29844" y="1323720"/>
                </a:lnTo>
                <a:lnTo>
                  <a:pt x="14350" y="1310766"/>
                </a:lnTo>
                <a:lnTo>
                  <a:pt x="3810" y="1291589"/>
                </a:lnTo>
                <a:lnTo>
                  <a:pt x="0" y="1268094"/>
                </a:lnTo>
                <a:lnTo>
                  <a:pt x="0" y="60325"/>
                </a:lnTo>
                <a:lnTo>
                  <a:pt x="3810" y="36956"/>
                </a:lnTo>
                <a:lnTo>
                  <a:pt x="14350" y="17779"/>
                </a:lnTo>
                <a:lnTo>
                  <a:pt x="29844" y="469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4699"/>
                </a:lnTo>
                <a:lnTo>
                  <a:pt x="870838" y="17779"/>
                </a:lnTo>
                <a:lnTo>
                  <a:pt x="881379" y="36956"/>
                </a:lnTo>
                <a:lnTo>
                  <a:pt x="885189" y="60325"/>
                </a:lnTo>
                <a:lnTo>
                  <a:pt x="885189" y="1268094"/>
                </a:lnTo>
                <a:lnTo>
                  <a:pt x="881379" y="1291589"/>
                </a:lnTo>
                <a:lnTo>
                  <a:pt x="870838" y="1310766"/>
                </a:lnTo>
                <a:lnTo>
                  <a:pt x="855345" y="1323720"/>
                </a:lnTo>
                <a:lnTo>
                  <a:pt x="836422" y="1328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372" y="1923288"/>
            <a:ext cx="2490470" cy="5085715"/>
          </a:xfrm>
          <a:custGeom>
            <a:avLst/>
            <a:gdLst/>
            <a:ahLst/>
            <a:cxnLst/>
            <a:rect l="l" t="t" r="r" b="b"/>
            <a:pathLst>
              <a:path w="2490470" h="5085715">
                <a:moveTo>
                  <a:pt x="2441448" y="5085575"/>
                </a:moveTo>
                <a:lnTo>
                  <a:pt x="1652142" y="5085575"/>
                </a:lnTo>
                <a:lnTo>
                  <a:pt x="1633092" y="5081752"/>
                </a:lnTo>
                <a:lnTo>
                  <a:pt x="1617598" y="5071364"/>
                </a:lnTo>
                <a:lnTo>
                  <a:pt x="1607058" y="5055971"/>
                </a:lnTo>
                <a:lnTo>
                  <a:pt x="1603248" y="5037175"/>
                </a:lnTo>
                <a:lnTo>
                  <a:pt x="1603248" y="4068699"/>
                </a:lnTo>
                <a:lnTo>
                  <a:pt x="1607058" y="4049903"/>
                </a:lnTo>
                <a:lnTo>
                  <a:pt x="1617598" y="4034535"/>
                </a:lnTo>
                <a:lnTo>
                  <a:pt x="1633092" y="4024122"/>
                </a:lnTo>
                <a:lnTo>
                  <a:pt x="1652142" y="4020311"/>
                </a:lnTo>
                <a:lnTo>
                  <a:pt x="2441448" y="4020311"/>
                </a:lnTo>
                <a:lnTo>
                  <a:pt x="2460370" y="4024122"/>
                </a:lnTo>
                <a:lnTo>
                  <a:pt x="2475865" y="4034535"/>
                </a:lnTo>
                <a:lnTo>
                  <a:pt x="2486405" y="4049903"/>
                </a:lnTo>
                <a:lnTo>
                  <a:pt x="2490216" y="4068699"/>
                </a:lnTo>
                <a:lnTo>
                  <a:pt x="2490216" y="5037175"/>
                </a:lnTo>
                <a:lnTo>
                  <a:pt x="2486405" y="5055971"/>
                </a:lnTo>
                <a:lnTo>
                  <a:pt x="2475865" y="5071364"/>
                </a:lnTo>
                <a:lnTo>
                  <a:pt x="2460370" y="5081752"/>
                </a:lnTo>
                <a:lnTo>
                  <a:pt x="2441448" y="5085575"/>
                </a:lnTo>
                <a:close/>
              </a:path>
              <a:path w="2490470" h="5085715">
                <a:moveTo>
                  <a:pt x="1474216" y="5083949"/>
                </a:moveTo>
                <a:lnTo>
                  <a:pt x="85991" y="5083949"/>
                </a:lnTo>
                <a:lnTo>
                  <a:pt x="52590" y="5065712"/>
                </a:lnTo>
                <a:lnTo>
                  <a:pt x="25247" y="5016093"/>
                </a:lnTo>
                <a:lnTo>
                  <a:pt x="6781" y="4942649"/>
                </a:lnTo>
                <a:lnTo>
                  <a:pt x="0" y="4852949"/>
                </a:lnTo>
                <a:lnTo>
                  <a:pt x="0" y="231012"/>
                </a:lnTo>
                <a:lnTo>
                  <a:pt x="6781" y="141350"/>
                </a:lnTo>
                <a:lnTo>
                  <a:pt x="25247" y="67817"/>
                </a:lnTo>
                <a:lnTo>
                  <a:pt x="52590" y="18161"/>
                </a:lnTo>
                <a:lnTo>
                  <a:pt x="85991" y="0"/>
                </a:lnTo>
                <a:lnTo>
                  <a:pt x="1474216" y="0"/>
                </a:lnTo>
                <a:lnTo>
                  <a:pt x="1507490" y="18161"/>
                </a:lnTo>
                <a:lnTo>
                  <a:pt x="1534922" y="67817"/>
                </a:lnTo>
                <a:lnTo>
                  <a:pt x="1553336" y="141350"/>
                </a:lnTo>
                <a:lnTo>
                  <a:pt x="1560067" y="231012"/>
                </a:lnTo>
                <a:lnTo>
                  <a:pt x="1560067" y="4852949"/>
                </a:lnTo>
                <a:lnTo>
                  <a:pt x="1553336" y="4942649"/>
                </a:lnTo>
                <a:lnTo>
                  <a:pt x="1534922" y="5016093"/>
                </a:lnTo>
                <a:lnTo>
                  <a:pt x="1507490" y="5065712"/>
                </a:lnTo>
                <a:lnTo>
                  <a:pt x="1474216" y="508394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3391" y="1923288"/>
            <a:ext cx="995044" cy="1328420"/>
          </a:xfrm>
          <a:custGeom>
            <a:avLst/>
            <a:gdLst/>
            <a:ahLst/>
            <a:cxnLst/>
            <a:rect l="l" t="t" r="r" b="b"/>
            <a:pathLst>
              <a:path w="995045" h="1328420">
                <a:moveTo>
                  <a:pt x="943102" y="1328419"/>
                </a:moveTo>
                <a:lnTo>
                  <a:pt x="51688" y="1328419"/>
                </a:lnTo>
                <a:lnTo>
                  <a:pt x="31623" y="1323466"/>
                </a:lnTo>
                <a:lnTo>
                  <a:pt x="15240" y="1309624"/>
                </a:lnTo>
                <a:lnTo>
                  <a:pt x="4063" y="1289303"/>
                </a:lnTo>
                <a:lnTo>
                  <a:pt x="0" y="1264539"/>
                </a:lnTo>
                <a:lnTo>
                  <a:pt x="0" y="64007"/>
                </a:lnTo>
                <a:lnTo>
                  <a:pt x="4063" y="39115"/>
                </a:lnTo>
                <a:lnTo>
                  <a:pt x="15240" y="18795"/>
                </a:lnTo>
                <a:lnTo>
                  <a:pt x="31623" y="5079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5079"/>
                </a:lnTo>
                <a:lnTo>
                  <a:pt x="979551" y="18795"/>
                </a:lnTo>
                <a:lnTo>
                  <a:pt x="990727" y="39115"/>
                </a:lnTo>
                <a:lnTo>
                  <a:pt x="994790" y="64007"/>
                </a:lnTo>
                <a:lnTo>
                  <a:pt x="994790" y="1264539"/>
                </a:lnTo>
                <a:lnTo>
                  <a:pt x="990727" y="1289303"/>
                </a:lnTo>
                <a:lnTo>
                  <a:pt x="979551" y="1309624"/>
                </a:lnTo>
                <a:lnTo>
                  <a:pt x="963167" y="1323466"/>
                </a:lnTo>
                <a:lnTo>
                  <a:pt x="943102" y="1328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3391" y="3429000"/>
            <a:ext cx="995044" cy="1076325"/>
          </a:xfrm>
          <a:custGeom>
            <a:avLst/>
            <a:gdLst/>
            <a:ahLst/>
            <a:cxnLst/>
            <a:rect l="l" t="t" r="r" b="b"/>
            <a:pathLst>
              <a:path w="995045" h="1076325">
                <a:moveTo>
                  <a:pt x="943102" y="1075943"/>
                </a:moveTo>
                <a:lnTo>
                  <a:pt x="51688" y="1075943"/>
                </a:lnTo>
                <a:lnTo>
                  <a:pt x="31623" y="1071879"/>
                </a:lnTo>
                <a:lnTo>
                  <a:pt x="15240" y="1060703"/>
                </a:lnTo>
                <a:lnTo>
                  <a:pt x="4063" y="1044320"/>
                </a:lnTo>
                <a:lnTo>
                  <a:pt x="0" y="1024127"/>
                </a:lnTo>
                <a:lnTo>
                  <a:pt x="0" y="51815"/>
                </a:lnTo>
                <a:lnTo>
                  <a:pt x="4063" y="31750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750"/>
                </a:lnTo>
                <a:lnTo>
                  <a:pt x="994790" y="51815"/>
                </a:lnTo>
                <a:lnTo>
                  <a:pt x="994790" y="1024127"/>
                </a:lnTo>
                <a:lnTo>
                  <a:pt x="990727" y="1044320"/>
                </a:lnTo>
                <a:lnTo>
                  <a:pt x="979551" y="1060703"/>
                </a:lnTo>
                <a:lnTo>
                  <a:pt x="963167" y="1071879"/>
                </a:lnTo>
                <a:lnTo>
                  <a:pt x="943102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5103" y="5943600"/>
            <a:ext cx="995044" cy="1074420"/>
          </a:xfrm>
          <a:custGeom>
            <a:avLst/>
            <a:gdLst/>
            <a:ahLst/>
            <a:cxnLst/>
            <a:rect l="l" t="t" r="r" b="b"/>
            <a:pathLst>
              <a:path w="995045" h="1074420">
                <a:moveTo>
                  <a:pt x="943101" y="1074407"/>
                </a:moveTo>
                <a:lnTo>
                  <a:pt x="51688" y="1074407"/>
                </a:lnTo>
                <a:lnTo>
                  <a:pt x="31623" y="1070317"/>
                </a:lnTo>
                <a:lnTo>
                  <a:pt x="15240" y="1059205"/>
                </a:lnTo>
                <a:lnTo>
                  <a:pt x="4063" y="1042758"/>
                </a:lnTo>
                <a:lnTo>
                  <a:pt x="0" y="1022680"/>
                </a:lnTo>
                <a:lnTo>
                  <a:pt x="0" y="51815"/>
                </a:lnTo>
                <a:lnTo>
                  <a:pt x="4063" y="31622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1" y="0"/>
                </a:lnTo>
                <a:lnTo>
                  <a:pt x="963168" y="4063"/>
                </a:lnTo>
                <a:lnTo>
                  <a:pt x="979551" y="15239"/>
                </a:lnTo>
                <a:lnTo>
                  <a:pt x="990726" y="31622"/>
                </a:lnTo>
                <a:lnTo>
                  <a:pt x="994791" y="51815"/>
                </a:lnTo>
                <a:lnTo>
                  <a:pt x="994791" y="1022680"/>
                </a:lnTo>
                <a:lnTo>
                  <a:pt x="990726" y="1042758"/>
                </a:lnTo>
                <a:lnTo>
                  <a:pt x="979551" y="1059205"/>
                </a:lnTo>
                <a:lnTo>
                  <a:pt x="963168" y="1070317"/>
                </a:lnTo>
                <a:lnTo>
                  <a:pt x="943101" y="107440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6768" y="1923288"/>
            <a:ext cx="1039494" cy="1328420"/>
          </a:xfrm>
          <a:custGeom>
            <a:avLst/>
            <a:gdLst/>
            <a:ahLst/>
            <a:cxnLst/>
            <a:rect l="l" t="t" r="r" b="b"/>
            <a:pathLst>
              <a:path w="1039495" h="1328420">
                <a:moveTo>
                  <a:pt x="986281" y="1328419"/>
                </a:moveTo>
                <a:lnTo>
                  <a:pt x="52958" y="1328419"/>
                </a:lnTo>
                <a:lnTo>
                  <a:pt x="32384" y="1323339"/>
                </a:lnTo>
                <a:lnTo>
                  <a:pt x="15493" y="1309242"/>
                </a:lnTo>
                <a:lnTo>
                  <a:pt x="4190" y="1288541"/>
                </a:lnTo>
                <a:lnTo>
                  <a:pt x="0" y="1263141"/>
                </a:lnTo>
                <a:lnTo>
                  <a:pt x="0" y="65277"/>
                </a:lnTo>
                <a:lnTo>
                  <a:pt x="4190" y="40004"/>
                </a:lnTo>
                <a:lnTo>
                  <a:pt x="15493" y="19176"/>
                </a:lnTo>
                <a:lnTo>
                  <a:pt x="32384" y="5206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5206"/>
                </a:lnTo>
                <a:lnTo>
                  <a:pt x="1023747" y="19176"/>
                </a:lnTo>
                <a:lnTo>
                  <a:pt x="1035050" y="40004"/>
                </a:lnTo>
                <a:lnTo>
                  <a:pt x="1039240" y="65277"/>
                </a:lnTo>
                <a:lnTo>
                  <a:pt x="1039240" y="1263141"/>
                </a:lnTo>
                <a:lnTo>
                  <a:pt x="1035050" y="1288541"/>
                </a:lnTo>
                <a:lnTo>
                  <a:pt x="1023747" y="1309242"/>
                </a:lnTo>
                <a:lnTo>
                  <a:pt x="1006855" y="1323339"/>
                </a:lnTo>
                <a:lnTo>
                  <a:pt x="986281" y="1328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5243" y="3436620"/>
            <a:ext cx="1037590" cy="1074420"/>
          </a:xfrm>
          <a:custGeom>
            <a:avLst/>
            <a:gdLst/>
            <a:ahLst/>
            <a:cxnLst/>
            <a:rect l="l" t="t" r="r" b="b"/>
            <a:pathLst>
              <a:path w="1037590" h="1074420">
                <a:moveTo>
                  <a:pt x="984630" y="1074166"/>
                </a:moveTo>
                <a:lnTo>
                  <a:pt x="52831" y="1074166"/>
                </a:lnTo>
                <a:lnTo>
                  <a:pt x="32384" y="1069975"/>
                </a:lnTo>
                <a:lnTo>
                  <a:pt x="15494" y="1058672"/>
                </a:lnTo>
                <a:lnTo>
                  <a:pt x="4190" y="1041908"/>
                </a:lnTo>
                <a:lnTo>
                  <a:pt x="0" y="1021334"/>
                </a:lnTo>
                <a:lnTo>
                  <a:pt x="0" y="52832"/>
                </a:lnTo>
                <a:lnTo>
                  <a:pt x="4190" y="32385"/>
                </a:lnTo>
                <a:lnTo>
                  <a:pt x="15494" y="15494"/>
                </a:lnTo>
                <a:lnTo>
                  <a:pt x="32384" y="4191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4191"/>
                </a:lnTo>
                <a:lnTo>
                  <a:pt x="1021969" y="15494"/>
                </a:lnTo>
                <a:lnTo>
                  <a:pt x="1033272" y="32385"/>
                </a:lnTo>
                <a:lnTo>
                  <a:pt x="1037462" y="52832"/>
                </a:lnTo>
                <a:lnTo>
                  <a:pt x="1037462" y="1021334"/>
                </a:lnTo>
                <a:lnTo>
                  <a:pt x="1033272" y="1041908"/>
                </a:lnTo>
                <a:lnTo>
                  <a:pt x="1021969" y="1058672"/>
                </a:lnTo>
                <a:lnTo>
                  <a:pt x="1005077" y="1069975"/>
                </a:lnTo>
                <a:lnTo>
                  <a:pt x="984630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88480" y="5934456"/>
            <a:ext cx="1037590" cy="1074420"/>
          </a:xfrm>
          <a:custGeom>
            <a:avLst/>
            <a:gdLst/>
            <a:ahLst/>
            <a:cxnLst/>
            <a:rect l="l" t="t" r="r" b="b"/>
            <a:pathLst>
              <a:path w="1037590" h="1074420">
                <a:moveTo>
                  <a:pt x="984630" y="1074153"/>
                </a:moveTo>
                <a:lnTo>
                  <a:pt x="52831" y="1074153"/>
                </a:lnTo>
                <a:lnTo>
                  <a:pt x="32385" y="1069987"/>
                </a:lnTo>
                <a:lnTo>
                  <a:pt x="15494" y="1058633"/>
                </a:lnTo>
                <a:lnTo>
                  <a:pt x="4191" y="1041831"/>
                </a:lnTo>
                <a:lnTo>
                  <a:pt x="0" y="1021308"/>
                </a:lnTo>
                <a:lnTo>
                  <a:pt x="0" y="52832"/>
                </a:lnTo>
                <a:lnTo>
                  <a:pt x="4191" y="32258"/>
                </a:lnTo>
                <a:lnTo>
                  <a:pt x="15494" y="15493"/>
                </a:lnTo>
                <a:lnTo>
                  <a:pt x="32385" y="4191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4191"/>
                </a:lnTo>
                <a:lnTo>
                  <a:pt x="1021969" y="15493"/>
                </a:lnTo>
                <a:lnTo>
                  <a:pt x="1033272" y="32258"/>
                </a:lnTo>
                <a:lnTo>
                  <a:pt x="1037463" y="52832"/>
                </a:lnTo>
                <a:lnTo>
                  <a:pt x="1037463" y="1021308"/>
                </a:lnTo>
                <a:lnTo>
                  <a:pt x="1033272" y="1041831"/>
                </a:lnTo>
                <a:lnTo>
                  <a:pt x="1021969" y="1058633"/>
                </a:lnTo>
                <a:lnTo>
                  <a:pt x="1005077" y="1069987"/>
                </a:lnTo>
                <a:lnTo>
                  <a:pt x="984630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9768" y="1923288"/>
            <a:ext cx="2488565" cy="1328420"/>
          </a:xfrm>
          <a:custGeom>
            <a:avLst/>
            <a:gdLst/>
            <a:ahLst/>
            <a:cxnLst/>
            <a:rect l="l" t="t" r="r" b="b"/>
            <a:pathLst>
              <a:path w="2488565" h="1328420">
                <a:moveTo>
                  <a:pt x="2406396" y="1328419"/>
                </a:moveTo>
                <a:lnTo>
                  <a:pt x="81787" y="1328419"/>
                </a:lnTo>
                <a:lnTo>
                  <a:pt x="50037" y="1320545"/>
                </a:lnTo>
                <a:lnTo>
                  <a:pt x="24002" y="1298702"/>
                </a:lnTo>
                <a:lnTo>
                  <a:pt x="6476" y="1266570"/>
                </a:lnTo>
                <a:lnTo>
                  <a:pt x="0" y="1227327"/>
                </a:lnTo>
                <a:lnTo>
                  <a:pt x="0" y="101218"/>
                </a:lnTo>
                <a:lnTo>
                  <a:pt x="6476" y="61849"/>
                </a:lnTo>
                <a:lnTo>
                  <a:pt x="24002" y="29717"/>
                </a:lnTo>
                <a:lnTo>
                  <a:pt x="50037" y="8000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8000"/>
                </a:lnTo>
                <a:lnTo>
                  <a:pt x="2464180" y="29717"/>
                </a:lnTo>
                <a:lnTo>
                  <a:pt x="2481706" y="61849"/>
                </a:lnTo>
                <a:lnTo>
                  <a:pt x="2488183" y="101218"/>
                </a:lnTo>
                <a:lnTo>
                  <a:pt x="2488183" y="1227327"/>
                </a:lnTo>
                <a:lnTo>
                  <a:pt x="2481706" y="1266570"/>
                </a:lnTo>
                <a:lnTo>
                  <a:pt x="2464180" y="1298702"/>
                </a:lnTo>
                <a:lnTo>
                  <a:pt x="2438146" y="1320545"/>
                </a:lnTo>
                <a:lnTo>
                  <a:pt x="2406396" y="1328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9768" y="3439668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6" y="1074166"/>
                </a:moveTo>
                <a:lnTo>
                  <a:pt x="81787" y="1074166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8"/>
                </a:lnTo>
                <a:lnTo>
                  <a:pt x="0" y="992378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037"/>
                </a:lnTo>
                <a:lnTo>
                  <a:pt x="2488183" y="81787"/>
                </a:lnTo>
                <a:lnTo>
                  <a:pt x="2488183" y="992378"/>
                </a:lnTo>
                <a:lnTo>
                  <a:pt x="2481706" y="1024128"/>
                </a:lnTo>
                <a:lnTo>
                  <a:pt x="2464180" y="1050163"/>
                </a:lnTo>
                <a:lnTo>
                  <a:pt x="2438146" y="1067689"/>
                </a:lnTo>
                <a:lnTo>
                  <a:pt x="2406396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49768" y="5917692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6" y="1074153"/>
                </a:moveTo>
                <a:lnTo>
                  <a:pt x="81787" y="1074153"/>
                </a:lnTo>
                <a:lnTo>
                  <a:pt x="50037" y="1067701"/>
                </a:lnTo>
                <a:lnTo>
                  <a:pt x="24002" y="1050124"/>
                </a:lnTo>
                <a:lnTo>
                  <a:pt x="6476" y="1024115"/>
                </a:lnTo>
                <a:lnTo>
                  <a:pt x="0" y="992352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3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3"/>
                </a:lnTo>
                <a:lnTo>
                  <a:pt x="2481706" y="50037"/>
                </a:lnTo>
                <a:lnTo>
                  <a:pt x="2488183" y="81787"/>
                </a:lnTo>
                <a:lnTo>
                  <a:pt x="2488183" y="992352"/>
                </a:lnTo>
                <a:lnTo>
                  <a:pt x="2481706" y="1024115"/>
                </a:lnTo>
                <a:lnTo>
                  <a:pt x="2464180" y="1050124"/>
                </a:lnTo>
                <a:lnTo>
                  <a:pt x="2438146" y="1067701"/>
                </a:lnTo>
                <a:lnTo>
                  <a:pt x="2406396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5220" y="1923288"/>
            <a:ext cx="2022475" cy="1328420"/>
          </a:xfrm>
          <a:custGeom>
            <a:avLst/>
            <a:gdLst/>
            <a:ahLst/>
            <a:cxnLst/>
            <a:rect l="l" t="t" r="r" b="b"/>
            <a:pathLst>
              <a:path w="2022475" h="1328420">
                <a:moveTo>
                  <a:pt x="1948179" y="1328419"/>
                </a:moveTo>
                <a:lnTo>
                  <a:pt x="73787" y="1328419"/>
                </a:lnTo>
                <a:lnTo>
                  <a:pt x="45084" y="1321307"/>
                </a:lnTo>
                <a:lnTo>
                  <a:pt x="21716" y="1301623"/>
                </a:lnTo>
                <a:lnTo>
                  <a:pt x="5841" y="1272666"/>
                </a:lnTo>
                <a:lnTo>
                  <a:pt x="0" y="1237233"/>
                </a:lnTo>
                <a:lnTo>
                  <a:pt x="0" y="91186"/>
                </a:lnTo>
                <a:lnTo>
                  <a:pt x="5841" y="55752"/>
                </a:lnTo>
                <a:lnTo>
                  <a:pt x="21716" y="26796"/>
                </a:lnTo>
                <a:lnTo>
                  <a:pt x="45084" y="7238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7238"/>
                </a:lnTo>
                <a:lnTo>
                  <a:pt x="2000250" y="26796"/>
                </a:lnTo>
                <a:lnTo>
                  <a:pt x="2016125" y="55752"/>
                </a:lnTo>
                <a:lnTo>
                  <a:pt x="2021966" y="91186"/>
                </a:lnTo>
                <a:lnTo>
                  <a:pt x="2021966" y="1237233"/>
                </a:lnTo>
                <a:lnTo>
                  <a:pt x="2016125" y="1272666"/>
                </a:lnTo>
                <a:lnTo>
                  <a:pt x="2000250" y="1301623"/>
                </a:lnTo>
                <a:lnTo>
                  <a:pt x="1976881" y="1321307"/>
                </a:lnTo>
                <a:lnTo>
                  <a:pt x="1948179" y="1328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7788" y="5932932"/>
            <a:ext cx="2023745" cy="1076325"/>
          </a:xfrm>
          <a:custGeom>
            <a:avLst/>
            <a:gdLst/>
            <a:ahLst/>
            <a:cxnLst/>
            <a:rect l="l" t="t" r="r" b="b"/>
            <a:pathLst>
              <a:path w="2023745" h="1076325">
                <a:moveTo>
                  <a:pt x="1949958" y="1075931"/>
                </a:moveTo>
                <a:lnTo>
                  <a:pt x="73787" y="1075931"/>
                </a:lnTo>
                <a:lnTo>
                  <a:pt x="45212" y="1070102"/>
                </a:lnTo>
                <a:lnTo>
                  <a:pt x="21716" y="1054239"/>
                </a:lnTo>
                <a:lnTo>
                  <a:pt x="5841" y="1030744"/>
                </a:lnTo>
                <a:lnTo>
                  <a:pt x="0" y="1002055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7"/>
                </a:lnTo>
                <a:lnTo>
                  <a:pt x="45212" y="5842"/>
                </a:lnTo>
                <a:lnTo>
                  <a:pt x="73787" y="0"/>
                </a:lnTo>
                <a:lnTo>
                  <a:pt x="1949958" y="0"/>
                </a:lnTo>
                <a:lnTo>
                  <a:pt x="1978533" y="5842"/>
                </a:lnTo>
                <a:lnTo>
                  <a:pt x="2002027" y="21717"/>
                </a:lnTo>
                <a:lnTo>
                  <a:pt x="2017902" y="45212"/>
                </a:lnTo>
                <a:lnTo>
                  <a:pt x="2023745" y="73787"/>
                </a:lnTo>
                <a:lnTo>
                  <a:pt x="2023745" y="1002055"/>
                </a:lnTo>
                <a:lnTo>
                  <a:pt x="2017902" y="1030744"/>
                </a:lnTo>
                <a:lnTo>
                  <a:pt x="2002027" y="1054239"/>
                </a:lnTo>
                <a:lnTo>
                  <a:pt x="1978533" y="1070102"/>
                </a:lnTo>
                <a:lnTo>
                  <a:pt x="1949958" y="10759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8" name="object 18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4" name="object 24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8" name="object 28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2" name="object 32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7" name="object 37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1" name="object 41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95213" y="2350389"/>
            <a:ext cx="848994" cy="4025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1270" algn="ctr">
              <a:lnSpc>
                <a:spcPct val="104000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Barão do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46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0-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65442" y="2492121"/>
            <a:ext cx="9410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36770" y="861187"/>
            <a:ext cx="306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SETOR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DÍVIDA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ATIVA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69867" y="2184019"/>
            <a:ext cx="1790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preferencial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gestantes,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lactantes ou </a:t>
            </a:r>
            <a:r>
              <a:rPr sz="600" spc="-5" dirty="0">
                <a:latin typeface="Verdana"/>
                <a:cs typeface="Verdana"/>
              </a:rPr>
              <a:t>pessoas </a:t>
            </a:r>
            <a:r>
              <a:rPr sz="600" spc="-10" dirty="0">
                <a:latin typeface="Verdana"/>
                <a:cs typeface="Verdana"/>
              </a:rPr>
              <a:t>com crianças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5" dirty="0">
                <a:latin typeface="Verdana"/>
                <a:cs typeface="Verdana"/>
              </a:rPr>
              <a:t>colo, 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pessoa idosa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portadores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0" dirty="0">
                <a:latin typeface="Verdana"/>
                <a:cs typeface="Verdana"/>
              </a:rPr>
              <a:t>necessidades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especiais;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762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Comunicações</a:t>
            </a:r>
            <a:r>
              <a:rPr sz="600" spc="-5" dirty="0">
                <a:latin typeface="Verdana"/>
                <a:cs typeface="Verdana"/>
              </a:rPr>
              <a:t> por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e-mail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30" dirty="0">
                <a:latin typeface="Verdana"/>
                <a:cs typeface="Verdana"/>
              </a:rPr>
              <a:t>ou 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sobre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andamento</a:t>
            </a:r>
            <a:r>
              <a:rPr sz="600" spc="-5" dirty="0">
                <a:latin typeface="Verdana"/>
                <a:cs typeface="Verdana"/>
              </a:rPr>
              <a:t> do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37193" y="2411730"/>
            <a:ext cx="15392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ten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açã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27160" y="3860038"/>
            <a:ext cx="15392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ten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açã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02578" y="5211826"/>
            <a:ext cx="7918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7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1D1D1B"/>
                </a:solidFill>
                <a:latin typeface="Verdana"/>
                <a:cs typeface="Verdana"/>
              </a:rPr>
              <a:t>9</a:t>
            </a:r>
            <a:r>
              <a:rPr sz="7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1D1D1B"/>
                </a:solidFill>
                <a:latin typeface="Verdana"/>
                <a:cs typeface="Verdana"/>
              </a:rPr>
              <a:t>97057926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57441" y="5119497"/>
            <a:ext cx="95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-fe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09507" y="6413093"/>
            <a:ext cx="15646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mento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62013" y="3855466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-fe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3631" y="1923288"/>
            <a:ext cx="885825" cy="5084445"/>
          </a:xfrm>
          <a:custGeom>
            <a:avLst/>
            <a:gdLst/>
            <a:ahLst/>
            <a:cxnLst/>
            <a:rect l="l" t="t" r="r" b="b"/>
            <a:pathLst>
              <a:path w="885825" h="5084445">
                <a:moveTo>
                  <a:pt x="836434" y="5083949"/>
                </a:moveTo>
                <a:lnTo>
                  <a:pt x="48793" y="5083949"/>
                </a:lnTo>
                <a:lnTo>
                  <a:pt x="29844" y="5065712"/>
                </a:lnTo>
                <a:lnTo>
                  <a:pt x="14330" y="5016093"/>
                </a:lnTo>
                <a:lnTo>
                  <a:pt x="3849" y="4942649"/>
                </a:lnTo>
                <a:lnTo>
                  <a:pt x="0" y="4852949"/>
                </a:lnTo>
                <a:lnTo>
                  <a:pt x="0" y="231012"/>
                </a:lnTo>
                <a:lnTo>
                  <a:pt x="3849" y="141350"/>
                </a:lnTo>
                <a:lnTo>
                  <a:pt x="14330" y="67817"/>
                </a:lnTo>
                <a:lnTo>
                  <a:pt x="29844" y="18161"/>
                </a:lnTo>
                <a:lnTo>
                  <a:pt x="48793" y="0"/>
                </a:lnTo>
                <a:lnTo>
                  <a:pt x="836434" y="0"/>
                </a:lnTo>
                <a:lnTo>
                  <a:pt x="855383" y="18161"/>
                </a:lnTo>
                <a:lnTo>
                  <a:pt x="870902" y="67817"/>
                </a:lnTo>
                <a:lnTo>
                  <a:pt x="881380" y="141350"/>
                </a:lnTo>
                <a:lnTo>
                  <a:pt x="885228" y="231012"/>
                </a:lnTo>
                <a:lnTo>
                  <a:pt x="885228" y="4852949"/>
                </a:lnTo>
                <a:lnTo>
                  <a:pt x="881380" y="4942649"/>
                </a:lnTo>
                <a:lnTo>
                  <a:pt x="870902" y="5016093"/>
                </a:lnTo>
                <a:lnTo>
                  <a:pt x="855383" y="5065712"/>
                </a:lnTo>
                <a:lnTo>
                  <a:pt x="836434" y="508394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799969" y="3829558"/>
            <a:ext cx="66611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7500"/>
              </a:lnSpc>
              <a:spcBef>
                <a:spcPts val="90"/>
              </a:spcBef>
            </a:pPr>
            <a:r>
              <a:rPr sz="600" spc="-5" dirty="0">
                <a:latin typeface="Verdana"/>
                <a:cs typeface="Verdana"/>
              </a:rPr>
              <a:t>Corr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spo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ênc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  eletrônica (e-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mail).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19596" y="3702202"/>
            <a:ext cx="793750" cy="48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600"/>
              </a:lnSpc>
              <a:spcBef>
                <a:spcPts val="95"/>
              </a:spcBef>
            </a:pPr>
            <a:r>
              <a:rPr sz="700" spc="-20" dirty="0">
                <a:latin typeface="Verdana"/>
                <a:cs typeface="Verdana"/>
              </a:rPr>
              <a:t>E-mail: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1D1D1B"/>
                </a:solidFill>
                <a:latin typeface="Verdana"/>
                <a:cs typeface="Verdana"/>
              </a:rPr>
              <a:t>dividaativa@bru </a:t>
            </a:r>
            <a:r>
              <a:rPr sz="7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7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70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700" spc="-3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700" spc="-5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7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700" spc="-1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70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70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700" spc="-2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70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7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700" spc="-2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700" spc="-5" dirty="0">
                <a:solidFill>
                  <a:srgbClr val="1D1D1B"/>
                </a:solidFill>
                <a:latin typeface="Verdana"/>
                <a:cs typeface="Verdana"/>
              </a:rPr>
              <a:t>.  br</a:t>
            </a:r>
            <a:r>
              <a:rPr sz="700" spc="-5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56357" y="5160391"/>
            <a:ext cx="475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W</a:t>
            </a:r>
            <a:r>
              <a:rPr sz="700" spc="-5" dirty="0">
                <a:latin typeface="Verdana"/>
                <a:cs typeface="Verdana"/>
              </a:rPr>
              <a:t>hat</a:t>
            </a:r>
            <a:r>
              <a:rPr sz="700" spc="-10" dirty="0">
                <a:latin typeface="Verdana"/>
                <a:cs typeface="Verdana"/>
              </a:rPr>
              <a:t>s</a:t>
            </a:r>
            <a:r>
              <a:rPr sz="700" spc="1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p</a:t>
            </a:r>
            <a:r>
              <a:rPr sz="700" spc="-5" dirty="0">
                <a:latin typeface="Verdana"/>
                <a:cs typeface="Verdana"/>
              </a:rPr>
              <a:t>p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683508" y="4675632"/>
            <a:ext cx="2023745" cy="1074420"/>
          </a:xfrm>
          <a:custGeom>
            <a:avLst/>
            <a:gdLst/>
            <a:ahLst/>
            <a:cxnLst/>
            <a:rect l="l" t="t" r="r" b="b"/>
            <a:pathLst>
              <a:path w="2023745" h="1074420">
                <a:moveTo>
                  <a:pt x="1949957" y="1074166"/>
                </a:moveTo>
                <a:lnTo>
                  <a:pt x="73787" y="1074166"/>
                </a:lnTo>
                <a:lnTo>
                  <a:pt x="45212" y="1068324"/>
                </a:lnTo>
                <a:lnTo>
                  <a:pt x="21716" y="1052449"/>
                </a:lnTo>
                <a:lnTo>
                  <a:pt x="5841" y="1029081"/>
                </a:lnTo>
                <a:lnTo>
                  <a:pt x="0" y="1000379"/>
                </a:lnTo>
                <a:lnTo>
                  <a:pt x="0" y="73787"/>
                </a:lnTo>
                <a:lnTo>
                  <a:pt x="5841" y="45085"/>
                </a:lnTo>
                <a:lnTo>
                  <a:pt x="21716" y="21717"/>
                </a:lnTo>
                <a:lnTo>
                  <a:pt x="45212" y="5842"/>
                </a:lnTo>
                <a:lnTo>
                  <a:pt x="73787" y="0"/>
                </a:lnTo>
                <a:lnTo>
                  <a:pt x="1949957" y="0"/>
                </a:lnTo>
                <a:lnTo>
                  <a:pt x="1978532" y="5842"/>
                </a:lnTo>
                <a:lnTo>
                  <a:pt x="2002027" y="21717"/>
                </a:lnTo>
                <a:lnTo>
                  <a:pt x="2017902" y="45085"/>
                </a:lnTo>
                <a:lnTo>
                  <a:pt x="2023744" y="73787"/>
                </a:lnTo>
                <a:lnTo>
                  <a:pt x="2023744" y="1000379"/>
                </a:lnTo>
                <a:lnTo>
                  <a:pt x="2017902" y="1029081"/>
                </a:lnTo>
                <a:lnTo>
                  <a:pt x="2002027" y="1052449"/>
                </a:lnTo>
                <a:lnTo>
                  <a:pt x="1978532" y="1068324"/>
                </a:lnTo>
                <a:lnTo>
                  <a:pt x="1949957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2723" y="4675632"/>
            <a:ext cx="995044" cy="1074420"/>
          </a:xfrm>
          <a:custGeom>
            <a:avLst/>
            <a:gdLst/>
            <a:ahLst/>
            <a:cxnLst/>
            <a:rect l="l" t="t" r="r" b="b"/>
            <a:pathLst>
              <a:path w="995045" h="1074420">
                <a:moveTo>
                  <a:pt x="943101" y="1074166"/>
                </a:moveTo>
                <a:lnTo>
                  <a:pt x="51688" y="1074166"/>
                </a:lnTo>
                <a:lnTo>
                  <a:pt x="31623" y="1070102"/>
                </a:lnTo>
                <a:lnTo>
                  <a:pt x="15239" y="1058926"/>
                </a:lnTo>
                <a:lnTo>
                  <a:pt x="4063" y="1042543"/>
                </a:lnTo>
                <a:lnTo>
                  <a:pt x="0" y="1022477"/>
                </a:lnTo>
                <a:lnTo>
                  <a:pt x="0" y="51689"/>
                </a:lnTo>
                <a:lnTo>
                  <a:pt x="4063" y="31623"/>
                </a:lnTo>
                <a:lnTo>
                  <a:pt x="15239" y="15240"/>
                </a:lnTo>
                <a:lnTo>
                  <a:pt x="31623" y="4064"/>
                </a:lnTo>
                <a:lnTo>
                  <a:pt x="51688" y="0"/>
                </a:lnTo>
                <a:lnTo>
                  <a:pt x="943101" y="0"/>
                </a:lnTo>
                <a:lnTo>
                  <a:pt x="963168" y="4064"/>
                </a:lnTo>
                <a:lnTo>
                  <a:pt x="979551" y="15240"/>
                </a:lnTo>
                <a:lnTo>
                  <a:pt x="990726" y="31623"/>
                </a:lnTo>
                <a:lnTo>
                  <a:pt x="994791" y="51689"/>
                </a:lnTo>
                <a:lnTo>
                  <a:pt x="994791" y="1022477"/>
                </a:lnTo>
                <a:lnTo>
                  <a:pt x="990726" y="1042543"/>
                </a:lnTo>
                <a:lnTo>
                  <a:pt x="979551" y="1058926"/>
                </a:lnTo>
                <a:lnTo>
                  <a:pt x="963168" y="1070102"/>
                </a:lnTo>
                <a:lnTo>
                  <a:pt x="943101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1528" y="4680204"/>
            <a:ext cx="1039494" cy="1076325"/>
          </a:xfrm>
          <a:custGeom>
            <a:avLst/>
            <a:gdLst/>
            <a:ahLst/>
            <a:cxnLst/>
            <a:rect l="l" t="t" r="r" b="b"/>
            <a:pathLst>
              <a:path w="1039495" h="1076325">
                <a:moveTo>
                  <a:pt x="986281" y="1075944"/>
                </a:moveTo>
                <a:lnTo>
                  <a:pt x="52958" y="1075944"/>
                </a:lnTo>
                <a:lnTo>
                  <a:pt x="32385" y="1071752"/>
                </a:lnTo>
                <a:lnTo>
                  <a:pt x="15494" y="1060450"/>
                </a:lnTo>
                <a:lnTo>
                  <a:pt x="4191" y="1043558"/>
                </a:lnTo>
                <a:lnTo>
                  <a:pt x="0" y="1022985"/>
                </a:lnTo>
                <a:lnTo>
                  <a:pt x="0" y="52958"/>
                </a:lnTo>
                <a:lnTo>
                  <a:pt x="4191" y="32385"/>
                </a:lnTo>
                <a:lnTo>
                  <a:pt x="15494" y="15493"/>
                </a:lnTo>
                <a:lnTo>
                  <a:pt x="32385" y="4191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1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1" y="52958"/>
                </a:lnTo>
                <a:lnTo>
                  <a:pt x="1039241" y="1022985"/>
                </a:lnTo>
                <a:lnTo>
                  <a:pt x="1035050" y="1043558"/>
                </a:lnTo>
                <a:lnTo>
                  <a:pt x="1023747" y="1060450"/>
                </a:lnTo>
                <a:lnTo>
                  <a:pt x="1006855" y="1071752"/>
                </a:lnTo>
                <a:lnTo>
                  <a:pt x="986281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52816" y="4675632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5" y="1074166"/>
                </a:moveTo>
                <a:lnTo>
                  <a:pt x="81787" y="1074166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8"/>
                </a:lnTo>
                <a:lnTo>
                  <a:pt x="0" y="992378"/>
                </a:lnTo>
                <a:lnTo>
                  <a:pt x="0" y="81788"/>
                </a:lnTo>
                <a:lnTo>
                  <a:pt x="6476" y="50038"/>
                </a:lnTo>
                <a:lnTo>
                  <a:pt x="24002" y="24003"/>
                </a:lnTo>
                <a:lnTo>
                  <a:pt x="50037" y="6477"/>
                </a:lnTo>
                <a:lnTo>
                  <a:pt x="81787" y="0"/>
                </a:lnTo>
                <a:lnTo>
                  <a:pt x="2406395" y="0"/>
                </a:lnTo>
                <a:lnTo>
                  <a:pt x="2438145" y="6477"/>
                </a:lnTo>
                <a:lnTo>
                  <a:pt x="2464180" y="24003"/>
                </a:lnTo>
                <a:lnTo>
                  <a:pt x="2481706" y="50038"/>
                </a:lnTo>
                <a:lnTo>
                  <a:pt x="2488183" y="81788"/>
                </a:lnTo>
                <a:lnTo>
                  <a:pt x="2488183" y="992378"/>
                </a:lnTo>
                <a:lnTo>
                  <a:pt x="2481706" y="1024128"/>
                </a:lnTo>
                <a:lnTo>
                  <a:pt x="2464180" y="1050163"/>
                </a:lnTo>
                <a:lnTo>
                  <a:pt x="2438145" y="1067689"/>
                </a:lnTo>
                <a:lnTo>
                  <a:pt x="2406395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465057" y="5176774"/>
            <a:ext cx="1564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mento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aç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940042" y="6377737"/>
            <a:ext cx="95376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xt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-f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97810" y="6184519"/>
            <a:ext cx="63309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Verdana"/>
                <a:cs typeface="Verdana"/>
              </a:rPr>
              <a:t>Te</a:t>
            </a:r>
            <a:r>
              <a:rPr sz="700" spc="-30" dirty="0">
                <a:latin typeface="Verdana"/>
                <a:cs typeface="Verdana"/>
              </a:rPr>
              <a:t>l</a:t>
            </a:r>
            <a:r>
              <a:rPr sz="700" spc="-15" dirty="0">
                <a:latin typeface="Verdana"/>
                <a:cs typeface="Verdana"/>
              </a:rPr>
              <a:t>e</a:t>
            </a:r>
            <a:r>
              <a:rPr sz="700" spc="-25" dirty="0">
                <a:latin typeface="Verdana"/>
                <a:cs typeface="Verdana"/>
              </a:rPr>
              <a:t>f</a:t>
            </a:r>
            <a:r>
              <a:rPr sz="700" spc="-20" dirty="0">
                <a:latin typeface="Verdana"/>
                <a:cs typeface="Verdana"/>
              </a:rPr>
              <a:t>o</a:t>
            </a:r>
            <a:r>
              <a:rPr sz="700" spc="-15" dirty="0">
                <a:latin typeface="Verdana"/>
                <a:cs typeface="Verdana"/>
              </a:rPr>
              <a:t>n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–  </a:t>
            </a:r>
            <a:r>
              <a:rPr sz="700" spc="-35" dirty="0">
                <a:latin typeface="Verdana"/>
                <a:cs typeface="Verdana"/>
              </a:rPr>
              <a:t>som</a:t>
            </a:r>
            <a:r>
              <a:rPr sz="700" spc="-15" dirty="0">
                <a:latin typeface="Verdana"/>
                <a:cs typeface="Verdana"/>
              </a:rPr>
              <a:t>en</a:t>
            </a:r>
            <a:r>
              <a:rPr sz="700" spc="-30" dirty="0">
                <a:latin typeface="Verdana"/>
                <a:cs typeface="Verdana"/>
              </a:rPr>
              <a:t>t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p</a:t>
            </a:r>
            <a:r>
              <a:rPr sz="700" spc="-30" dirty="0">
                <a:latin typeface="Verdana"/>
                <a:cs typeface="Verdana"/>
              </a:rPr>
              <a:t>a</a:t>
            </a:r>
            <a:r>
              <a:rPr sz="700" spc="-15" dirty="0">
                <a:latin typeface="Verdana"/>
                <a:cs typeface="Verdana"/>
              </a:rPr>
              <a:t>r</a:t>
            </a:r>
            <a:r>
              <a:rPr sz="700" spc="-5" dirty="0">
                <a:latin typeface="Verdana"/>
                <a:cs typeface="Verdana"/>
              </a:rPr>
              <a:t>a  </a:t>
            </a:r>
            <a:r>
              <a:rPr sz="700" spc="-30" dirty="0">
                <a:latin typeface="Verdana"/>
                <a:cs typeface="Verdana"/>
              </a:rPr>
              <a:t>informações </a:t>
            </a:r>
            <a:r>
              <a:rPr sz="700" spc="-5" dirty="0">
                <a:latin typeface="Verdana"/>
                <a:cs typeface="Verdana"/>
              </a:rPr>
              <a:t>e </a:t>
            </a:r>
            <a:r>
              <a:rPr sz="700" spc="-229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atualização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de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cadastro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54373" y="3681476"/>
            <a:ext cx="188341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20" dirty="0">
                <a:latin typeface="Verdana"/>
                <a:cs typeface="Verdana"/>
              </a:rPr>
              <a:t> especializada;</a:t>
            </a:r>
            <a:endParaRPr sz="7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Comunicações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e-mail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ou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correspondência</a:t>
            </a:r>
            <a:r>
              <a:rPr sz="700" spc="2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sobre</a:t>
            </a:r>
            <a:r>
              <a:rPr sz="700" spc="229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spc="2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andamento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pedido.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43071" y="4923790"/>
            <a:ext cx="186563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especializada;</a:t>
            </a:r>
            <a:endParaRPr sz="7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Comunicações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e-mail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ou 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correspondência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sobre</a:t>
            </a:r>
            <a:r>
              <a:rPr sz="700" spc="22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spc="2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andamento </a:t>
            </a:r>
            <a:r>
              <a:rPr sz="700" spc="-5" dirty="0">
                <a:latin typeface="Verdana"/>
                <a:cs typeface="Verdana"/>
              </a:rPr>
              <a:t> do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pedido.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63136" y="6289954"/>
            <a:ext cx="17983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1600" algn="l"/>
              </a:tabLst>
            </a:pPr>
            <a:r>
              <a:rPr sz="700" spc="-5" dirty="0">
                <a:latin typeface="Verdana"/>
                <a:cs typeface="Verdana"/>
              </a:rPr>
              <a:t>Segurança;</a:t>
            </a:r>
            <a:endParaRPr sz="700">
              <a:latin typeface="Verdana"/>
              <a:cs typeface="Verdana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700" spc="-10" dirty="0">
                <a:latin typeface="Verdana"/>
                <a:cs typeface="Verdana"/>
              </a:rPr>
              <a:t>Atendimento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equipe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especializada.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3172" y="3561334"/>
            <a:ext cx="246316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990600" indent="-76200" algn="just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dívida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ativa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ocorre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quando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imposto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não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quitado;</a:t>
            </a:r>
            <a:endParaRPr sz="600">
              <a:latin typeface="Verdana"/>
              <a:cs typeface="Verdana"/>
            </a:endParaRPr>
          </a:p>
          <a:p>
            <a:pPr marL="88900" marR="988694" indent="-76200" algn="just">
              <a:lnSpc>
                <a:spcPct val="106700"/>
              </a:lnSpc>
              <a:spcBef>
                <a:spcPts val="105"/>
              </a:spcBef>
              <a:buFont typeface="Arial MT"/>
              <a:buChar char="•"/>
              <a:tabLst>
                <a:tab pos="88900" algn="l"/>
              </a:tabLst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Fazemos a cobrança por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notificações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dívida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ativa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carta;</a:t>
            </a:r>
            <a:endParaRPr sz="600">
              <a:latin typeface="Verdana"/>
              <a:cs typeface="Verdana"/>
            </a:endParaRPr>
          </a:p>
          <a:p>
            <a:pPr marL="88900" marR="987425" indent="-76200" algn="just">
              <a:lnSpc>
                <a:spcPct val="106700"/>
              </a:lnSpc>
              <a:spcBef>
                <a:spcPts val="110"/>
              </a:spcBef>
              <a:buFont typeface="Arial MT"/>
              <a:buChar char="•"/>
              <a:tabLst>
                <a:tab pos="88900" algn="l"/>
              </a:tabLst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meio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das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CDA’s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</a:t>
            </a:r>
            <a:r>
              <a:rPr sz="600" spc="2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certidão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dívida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ativa),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encaminhado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Setor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de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Execução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Fiscal\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cobrança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Judicial;</a:t>
            </a:r>
            <a:endParaRPr sz="600">
              <a:latin typeface="Verdana"/>
              <a:cs typeface="Verdana"/>
            </a:endParaRPr>
          </a:p>
          <a:p>
            <a:pPr marL="88900" marR="5080" indent="-76200" algn="just">
              <a:lnSpc>
                <a:spcPct val="106700"/>
              </a:lnSpc>
              <a:spcBef>
                <a:spcPts val="105"/>
              </a:spcBef>
              <a:buFont typeface="Arial MT"/>
              <a:buChar char="•"/>
              <a:tabLst>
                <a:tab pos="88900" algn="l"/>
                <a:tab pos="2449830" algn="l"/>
              </a:tabLst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Quando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contribuinte</a:t>
            </a:r>
            <a:r>
              <a:rPr sz="6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procura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  </a:t>
            </a:r>
            <a:r>
              <a:rPr sz="60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                   pessoalmente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Setor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06876" y="4388866"/>
            <a:ext cx="1981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7864" algn="l"/>
              </a:tabLst>
            </a:pPr>
            <a:r>
              <a:rPr sz="60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9372" y="4583938"/>
            <a:ext cx="23869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350" algn="l"/>
                <a:tab pos="1343025" algn="l"/>
                <a:tab pos="2373630" algn="l"/>
              </a:tabLst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Arrecadação,	fazemos	o   </a:t>
            </a:r>
            <a:r>
              <a:rPr sz="60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3172" y="4673198"/>
            <a:ext cx="1480185" cy="726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0" marR="5715" algn="just">
              <a:lnSpc>
                <a:spcPct val="107700"/>
              </a:lnSpc>
              <a:spcBef>
                <a:spcPts val="11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parcelamento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confissão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dívida conforme Lei Complementar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nº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072/2013;</a:t>
            </a:r>
            <a:endParaRPr sz="600">
              <a:latin typeface="Verdana"/>
              <a:cs typeface="Verdana"/>
            </a:endParaRPr>
          </a:p>
          <a:p>
            <a:pPr marL="88900" marR="5080" indent="-76200" algn="just">
              <a:lnSpc>
                <a:spcPct val="107200"/>
              </a:lnSpc>
              <a:spcBef>
                <a:spcPts val="90"/>
              </a:spcBef>
              <a:buClr>
                <a:srgbClr val="1D1D1B"/>
              </a:buClr>
              <a:buFont typeface="Arial MT"/>
              <a:buChar char="•"/>
              <a:tabLst>
                <a:tab pos="116839" algn="l"/>
              </a:tabLst>
            </a:pPr>
            <a:r>
              <a:rPr dirty="0"/>
              <a:t>	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Processo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lançamento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crédito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feito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após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analise</a:t>
            </a:r>
            <a:r>
              <a:rPr sz="600" spc="2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Setor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Fiscalização através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Processo</a:t>
            </a:r>
            <a:r>
              <a:rPr sz="6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Administrativo.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92495" y="6378042"/>
            <a:ext cx="628015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7" name="object 3">
            <a:extLst>
              <a:ext uri="{FF2B5EF4-FFF2-40B4-BE49-F238E27FC236}">
                <a16:creationId xmlns:a16="http://schemas.microsoft.com/office/drawing/2014/main" id="{B3C987E0-6C9A-C417-0B6B-79A00A671649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78" name="object 4">
              <a:extLst>
                <a:ext uri="{FF2B5EF4-FFF2-40B4-BE49-F238E27FC236}">
                  <a16:creationId xmlns:a16="http://schemas.microsoft.com/office/drawing/2014/main" id="{0C5073EC-EAA0-8D0E-F82D-DDCBF01A92BC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">
              <a:extLst>
                <a:ext uri="{FF2B5EF4-FFF2-40B4-BE49-F238E27FC236}">
                  <a16:creationId xmlns:a16="http://schemas.microsoft.com/office/drawing/2014/main" id="{2FEEDF94-FE85-8F9E-07DA-262D674EC936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68">
            <a:extLst>
              <a:ext uri="{FF2B5EF4-FFF2-40B4-BE49-F238E27FC236}">
                <a16:creationId xmlns:a16="http://schemas.microsoft.com/office/drawing/2014/main" id="{0D49F411-F81E-8CBD-C290-063534510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3" name="object 55">
            <a:extLst>
              <a:ext uri="{FF2B5EF4-FFF2-40B4-BE49-F238E27FC236}">
                <a16:creationId xmlns:a16="http://schemas.microsoft.com/office/drawing/2014/main" id="{5DB5EA96-BB31-48E3-DBB3-79CC40F42C91}"/>
              </a:ext>
            </a:extLst>
          </p:cNvPr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4484116"/>
            <a:ext cx="591820" cy="34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4300"/>
              </a:lnSpc>
              <a:spcBef>
                <a:spcPts val="105"/>
              </a:spcBef>
            </a:pP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ece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bim</a:t>
            </a: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Solicitação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2282" y="2299843"/>
            <a:ext cx="724535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4199"/>
              </a:lnSpc>
              <a:spcBef>
                <a:spcPts val="10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efe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enc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6201" y="3404997"/>
            <a:ext cx="47561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indent="-18415" algn="just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 Formulário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9969" y="4499610"/>
            <a:ext cx="67818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 eletrônica</a:t>
            </a:r>
            <a:endParaRPr sz="600">
              <a:latin typeface="Verdana"/>
              <a:cs typeface="Verdana"/>
            </a:endParaRPr>
          </a:p>
          <a:p>
            <a:pPr marL="5080" algn="ctr">
              <a:lnSpc>
                <a:spcPct val="100000"/>
              </a:lnSpc>
              <a:spcBef>
                <a:spcPts val="165"/>
              </a:spcBef>
            </a:pP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0825" y="5726430"/>
            <a:ext cx="6654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5288" y="1923288"/>
            <a:ext cx="885190" cy="1076325"/>
          </a:xfrm>
          <a:custGeom>
            <a:avLst/>
            <a:gdLst/>
            <a:ahLst/>
            <a:cxnLst/>
            <a:rect l="l" t="t" r="r" b="b"/>
            <a:pathLst>
              <a:path w="885189" h="1076325">
                <a:moveTo>
                  <a:pt x="836422" y="1075943"/>
                </a:moveTo>
                <a:lnTo>
                  <a:pt x="48768" y="1075943"/>
                </a:lnTo>
                <a:lnTo>
                  <a:pt x="29844" y="1072133"/>
                </a:lnTo>
                <a:lnTo>
                  <a:pt x="14350" y="1061592"/>
                </a:lnTo>
                <a:lnTo>
                  <a:pt x="3810" y="1046099"/>
                </a:lnTo>
                <a:lnTo>
                  <a:pt x="0" y="1027049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7049"/>
                </a:lnTo>
                <a:lnTo>
                  <a:pt x="881379" y="1046099"/>
                </a:lnTo>
                <a:lnTo>
                  <a:pt x="870838" y="1061592"/>
                </a:lnTo>
                <a:lnTo>
                  <a:pt x="855345" y="1072133"/>
                </a:lnTo>
                <a:lnTo>
                  <a:pt x="836422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5288" y="5236464"/>
            <a:ext cx="885190" cy="2179320"/>
          </a:xfrm>
          <a:custGeom>
            <a:avLst/>
            <a:gdLst/>
            <a:ahLst/>
            <a:cxnLst/>
            <a:rect l="l" t="t" r="r" b="b"/>
            <a:pathLst>
              <a:path w="885189" h="2179320">
                <a:moveTo>
                  <a:pt x="836422" y="1074153"/>
                </a:moveTo>
                <a:lnTo>
                  <a:pt x="48768" y="1074153"/>
                </a:lnTo>
                <a:lnTo>
                  <a:pt x="29844" y="1070305"/>
                </a:lnTo>
                <a:lnTo>
                  <a:pt x="14350" y="1059814"/>
                </a:lnTo>
                <a:lnTo>
                  <a:pt x="3810" y="1044320"/>
                </a:lnTo>
                <a:lnTo>
                  <a:pt x="0" y="1025397"/>
                </a:lnTo>
                <a:lnTo>
                  <a:pt x="0" y="48767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09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767"/>
                </a:lnTo>
                <a:lnTo>
                  <a:pt x="885189" y="1025397"/>
                </a:lnTo>
                <a:lnTo>
                  <a:pt x="881379" y="1044320"/>
                </a:lnTo>
                <a:lnTo>
                  <a:pt x="870838" y="1059814"/>
                </a:lnTo>
                <a:lnTo>
                  <a:pt x="855345" y="1070305"/>
                </a:lnTo>
                <a:lnTo>
                  <a:pt x="836422" y="1074153"/>
                </a:lnTo>
                <a:close/>
              </a:path>
              <a:path w="885189" h="2179320">
                <a:moveTo>
                  <a:pt x="836422" y="2179053"/>
                </a:moveTo>
                <a:lnTo>
                  <a:pt x="48768" y="2179053"/>
                </a:lnTo>
                <a:lnTo>
                  <a:pt x="29844" y="2175192"/>
                </a:lnTo>
                <a:lnTo>
                  <a:pt x="14350" y="2164702"/>
                </a:lnTo>
                <a:lnTo>
                  <a:pt x="3810" y="2149157"/>
                </a:lnTo>
                <a:lnTo>
                  <a:pt x="0" y="2130183"/>
                </a:lnTo>
                <a:lnTo>
                  <a:pt x="0" y="1152245"/>
                </a:lnTo>
                <a:lnTo>
                  <a:pt x="3810" y="1133271"/>
                </a:lnTo>
                <a:lnTo>
                  <a:pt x="14350" y="1117727"/>
                </a:lnTo>
                <a:lnTo>
                  <a:pt x="29844" y="1107236"/>
                </a:lnTo>
                <a:lnTo>
                  <a:pt x="48768" y="1103376"/>
                </a:lnTo>
                <a:lnTo>
                  <a:pt x="836422" y="1103376"/>
                </a:lnTo>
                <a:lnTo>
                  <a:pt x="855345" y="1107236"/>
                </a:lnTo>
                <a:lnTo>
                  <a:pt x="870838" y="1117727"/>
                </a:lnTo>
                <a:lnTo>
                  <a:pt x="881379" y="1133271"/>
                </a:lnTo>
                <a:lnTo>
                  <a:pt x="885189" y="1152245"/>
                </a:lnTo>
                <a:lnTo>
                  <a:pt x="885189" y="2130183"/>
                </a:lnTo>
                <a:lnTo>
                  <a:pt x="881379" y="2149157"/>
                </a:lnTo>
                <a:lnTo>
                  <a:pt x="870838" y="2164702"/>
                </a:lnTo>
                <a:lnTo>
                  <a:pt x="855345" y="2175192"/>
                </a:lnTo>
                <a:lnTo>
                  <a:pt x="836422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7331" y="1923288"/>
            <a:ext cx="3691254" cy="5492115"/>
          </a:xfrm>
          <a:custGeom>
            <a:avLst/>
            <a:gdLst/>
            <a:ahLst/>
            <a:cxnLst/>
            <a:rect l="l" t="t" r="r" b="b"/>
            <a:pathLst>
              <a:path w="3691254" h="5492115">
                <a:moveTo>
                  <a:pt x="1100709" y="1051305"/>
                </a:moveTo>
                <a:lnTo>
                  <a:pt x="59054" y="1051305"/>
                </a:lnTo>
                <a:lnTo>
                  <a:pt x="36068" y="1047241"/>
                </a:lnTo>
                <a:lnTo>
                  <a:pt x="17399" y="1036065"/>
                </a:lnTo>
                <a:lnTo>
                  <a:pt x="4699" y="1019682"/>
                </a:lnTo>
                <a:lnTo>
                  <a:pt x="0" y="999616"/>
                </a:lnTo>
                <a:lnTo>
                  <a:pt x="0" y="51688"/>
                </a:lnTo>
                <a:lnTo>
                  <a:pt x="4699" y="31623"/>
                </a:lnTo>
                <a:lnTo>
                  <a:pt x="17399" y="15239"/>
                </a:lnTo>
                <a:lnTo>
                  <a:pt x="36068" y="4063"/>
                </a:lnTo>
                <a:lnTo>
                  <a:pt x="59054" y="0"/>
                </a:lnTo>
                <a:lnTo>
                  <a:pt x="1100709" y="0"/>
                </a:lnTo>
                <a:lnTo>
                  <a:pt x="1123696" y="4063"/>
                </a:lnTo>
                <a:lnTo>
                  <a:pt x="1142365" y="15239"/>
                </a:lnTo>
                <a:lnTo>
                  <a:pt x="1155065" y="31623"/>
                </a:lnTo>
                <a:lnTo>
                  <a:pt x="1159764" y="51688"/>
                </a:lnTo>
                <a:lnTo>
                  <a:pt x="1159764" y="999616"/>
                </a:lnTo>
                <a:lnTo>
                  <a:pt x="1155065" y="1019682"/>
                </a:lnTo>
                <a:lnTo>
                  <a:pt x="1142365" y="1036065"/>
                </a:lnTo>
                <a:lnTo>
                  <a:pt x="1123696" y="1047241"/>
                </a:lnTo>
                <a:lnTo>
                  <a:pt x="1100709" y="1051305"/>
                </a:lnTo>
                <a:close/>
              </a:path>
              <a:path w="3691254" h="5492115">
                <a:moveTo>
                  <a:pt x="1108328" y="2178939"/>
                </a:moveTo>
                <a:lnTo>
                  <a:pt x="66675" y="2178939"/>
                </a:lnTo>
                <a:lnTo>
                  <a:pt x="43688" y="2174748"/>
                </a:lnTo>
                <a:lnTo>
                  <a:pt x="25019" y="2163444"/>
                </a:lnTo>
                <a:lnTo>
                  <a:pt x="12319" y="2146554"/>
                </a:lnTo>
                <a:lnTo>
                  <a:pt x="7620" y="2126106"/>
                </a:lnTo>
                <a:lnTo>
                  <a:pt x="7620" y="1157731"/>
                </a:lnTo>
                <a:lnTo>
                  <a:pt x="12319" y="1137157"/>
                </a:lnTo>
                <a:lnTo>
                  <a:pt x="25019" y="1120393"/>
                </a:lnTo>
                <a:lnTo>
                  <a:pt x="43688" y="1109090"/>
                </a:lnTo>
                <a:lnTo>
                  <a:pt x="66675" y="1104900"/>
                </a:lnTo>
                <a:lnTo>
                  <a:pt x="1108328" y="1104900"/>
                </a:lnTo>
                <a:lnTo>
                  <a:pt x="1131316" y="1109090"/>
                </a:lnTo>
                <a:lnTo>
                  <a:pt x="1149985" y="1120393"/>
                </a:lnTo>
                <a:lnTo>
                  <a:pt x="1162685" y="1137157"/>
                </a:lnTo>
                <a:lnTo>
                  <a:pt x="1167384" y="1157731"/>
                </a:lnTo>
                <a:lnTo>
                  <a:pt x="1167384" y="2126106"/>
                </a:lnTo>
                <a:lnTo>
                  <a:pt x="1162685" y="2146554"/>
                </a:lnTo>
                <a:lnTo>
                  <a:pt x="1149985" y="2163444"/>
                </a:lnTo>
                <a:lnTo>
                  <a:pt x="1131316" y="2174748"/>
                </a:lnTo>
                <a:lnTo>
                  <a:pt x="1108328" y="2178939"/>
                </a:lnTo>
                <a:close/>
              </a:path>
              <a:path w="3691254" h="5492115">
                <a:moveTo>
                  <a:pt x="1108328" y="3283839"/>
                </a:moveTo>
                <a:lnTo>
                  <a:pt x="66675" y="3283839"/>
                </a:lnTo>
                <a:lnTo>
                  <a:pt x="43688" y="3279648"/>
                </a:lnTo>
                <a:lnTo>
                  <a:pt x="25019" y="3268345"/>
                </a:lnTo>
                <a:lnTo>
                  <a:pt x="12319" y="3251454"/>
                </a:lnTo>
                <a:lnTo>
                  <a:pt x="7620" y="3230879"/>
                </a:lnTo>
                <a:lnTo>
                  <a:pt x="7620" y="2261107"/>
                </a:lnTo>
                <a:lnTo>
                  <a:pt x="12319" y="2240533"/>
                </a:lnTo>
                <a:lnTo>
                  <a:pt x="25019" y="2223642"/>
                </a:lnTo>
                <a:lnTo>
                  <a:pt x="43688" y="2212340"/>
                </a:lnTo>
                <a:lnTo>
                  <a:pt x="66675" y="2208149"/>
                </a:lnTo>
                <a:lnTo>
                  <a:pt x="1108328" y="2208149"/>
                </a:lnTo>
                <a:lnTo>
                  <a:pt x="1131316" y="2212340"/>
                </a:lnTo>
                <a:lnTo>
                  <a:pt x="1149985" y="2223642"/>
                </a:lnTo>
                <a:lnTo>
                  <a:pt x="1162685" y="2240533"/>
                </a:lnTo>
                <a:lnTo>
                  <a:pt x="1167384" y="2261107"/>
                </a:lnTo>
                <a:lnTo>
                  <a:pt x="1167384" y="3230879"/>
                </a:lnTo>
                <a:lnTo>
                  <a:pt x="1162685" y="3251454"/>
                </a:lnTo>
                <a:lnTo>
                  <a:pt x="1149985" y="3268345"/>
                </a:lnTo>
                <a:lnTo>
                  <a:pt x="1131316" y="3279648"/>
                </a:lnTo>
                <a:lnTo>
                  <a:pt x="1108328" y="3283839"/>
                </a:lnTo>
                <a:close/>
              </a:path>
              <a:path w="3691254" h="5492115">
                <a:moveTo>
                  <a:pt x="1108328" y="4387126"/>
                </a:moveTo>
                <a:lnTo>
                  <a:pt x="66675" y="4387126"/>
                </a:lnTo>
                <a:lnTo>
                  <a:pt x="43688" y="4382960"/>
                </a:lnTo>
                <a:lnTo>
                  <a:pt x="25019" y="4371594"/>
                </a:lnTo>
                <a:lnTo>
                  <a:pt x="12319" y="4354703"/>
                </a:lnTo>
                <a:lnTo>
                  <a:pt x="7620" y="4334256"/>
                </a:lnTo>
                <a:lnTo>
                  <a:pt x="7620" y="3365880"/>
                </a:lnTo>
                <a:lnTo>
                  <a:pt x="12319" y="3345306"/>
                </a:lnTo>
                <a:lnTo>
                  <a:pt x="25019" y="3328542"/>
                </a:lnTo>
                <a:lnTo>
                  <a:pt x="43688" y="3317240"/>
                </a:lnTo>
                <a:lnTo>
                  <a:pt x="66675" y="3313049"/>
                </a:lnTo>
                <a:lnTo>
                  <a:pt x="1108328" y="3313049"/>
                </a:lnTo>
                <a:lnTo>
                  <a:pt x="1131316" y="3317240"/>
                </a:lnTo>
                <a:lnTo>
                  <a:pt x="1149985" y="3328542"/>
                </a:lnTo>
                <a:lnTo>
                  <a:pt x="1162685" y="3345306"/>
                </a:lnTo>
                <a:lnTo>
                  <a:pt x="1167384" y="3365880"/>
                </a:lnTo>
                <a:lnTo>
                  <a:pt x="1167384" y="4334256"/>
                </a:lnTo>
                <a:lnTo>
                  <a:pt x="1162685" y="4354703"/>
                </a:lnTo>
                <a:lnTo>
                  <a:pt x="1149985" y="4371594"/>
                </a:lnTo>
                <a:lnTo>
                  <a:pt x="1131316" y="4382960"/>
                </a:lnTo>
                <a:lnTo>
                  <a:pt x="1108328" y="4387126"/>
                </a:lnTo>
                <a:close/>
              </a:path>
              <a:path w="3691254" h="5492115">
                <a:moveTo>
                  <a:pt x="1108328" y="5491975"/>
                </a:moveTo>
                <a:lnTo>
                  <a:pt x="66675" y="5491975"/>
                </a:lnTo>
                <a:lnTo>
                  <a:pt x="43688" y="5487796"/>
                </a:lnTo>
                <a:lnTo>
                  <a:pt x="25019" y="5476430"/>
                </a:lnTo>
                <a:lnTo>
                  <a:pt x="12319" y="5459603"/>
                </a:lnTo>
                <a:lnTo>
                  <a:pt x="7620" y="5439067"/>
                </a:lnTo>
                <a:lnTo>
                  <a:pt x="7620" y="4469244"/>
                </a:lnTo>
                <a:lnTo>
                  <a:pt x="12319" y="4448708"/>
                </a:lnTo>
                <a:lnTo>
                  <a:pt x="25019" y="4431893"/>
                </a:lnTo>
                <a:lnTo>
                  <a:pt x="43688" y="4420527"/>
                </a:lnTo>
                <a:lnTo>
                  <a:pt x="66675" y="4416348"/>
                </a:lnTo>
                <a:lnTo>
                  <a:pt x="1108328" y="4416348"/>
                </a:lnTo>
                <a:lnTo>
                  <a:pt x="1131316" y="4420527"/>
                </a:lnTo>
                <a:lnTo>
                  <a:pt x="1149985" y="4431893"/>
                </a:lnTo>
                <a:lnTo>
                  <a:pt x="1162685" y="4448708"/>
                </a:lnTo>
                <a:lnTo>
                  <a:pt x="1167384" y="4469244"/>
                </a:lnTo>
                <a:lnTo>
                  <a:pt x="1167384" y="5439067"/>
                </a:lnTo>
                <a:lnTo>
                  <a:pt x="1162685" y="5459603"/>
                </a:lnTo>
                <a:lnTo>
                  <a:pt x="1149985" y="5476430"/>
                </a:lnTo>
                <a:lnTo>
                  <a:pt x="1131316" y="5487796"/>
                </a:lnTo>
                <a:lnTo>
                  <a:pt x="1108328" y="5491975"/>
                </a:lnTo>
                <a:close/>
              </a:path>
              <a:path w="3691254" h="5492115">
                <a:moveTo>
                  <a:pt x="3609213" y="1089405"/>
                </a:moveTo>
                <a:lnTo>
                  <a:pt x="1284224" y="1089405"/>
                </a:lnTo>
                <a:lnTo>
                  <a:pt x="1252474" y="1082802"/>
                </a:lnTo>
                <a:lnTo>
                  <a:pt x="1226439" y="1065021"/>
                </a:lnTo>
                <a:lnTo>
                  <a:pt x="1208913" y="1038605"/>
                </a:lnTo>
                <a:lnTo>
                  <a:pt x="1202436" y="1006475"/>
                </a:lnTo>
                <a:lnTo>
                  <a:pt x="1202436" y="82930"/>
                </a:lnTo>
                <a:lnTo>
                  <a:pt x="1208913" y="50800"/>
                </a:lnTo>
                <a:lnTo>
                  <a:pt x="1226439" y="24383"/>
                </a:lnTo>
                <a:lnTo>
                  <a:pt x="1252474" y="6603"/>
                </a:lnTo>
                <a:lnTo>
                  <a:pt x="1284224" y="0"/>
                </a:lnTo>
                <a:lnTo>
                  <a:pt x="3609213" y="0"/>
                </a:lnTo>
                <a:lnTo>
                  <a:pt x="3640963" y="6603"/>
                </a:lnTo>
                <a:lnTo>
                  <a:pt x="3666998" y="24383"/>
                </a:lnTo>
                <a:lnTo>
                  <a:pt x="3684524" y="50800"/>
                </a:lnTo>
                <a:lnTo>
                  <a:pt x="3691001" y="82930"/>
                </a:lnTo>
                <a:lnTo>
                  <a:pt x="3691001" y="1006475"/>
                </a:lnTo>
                <a:lnTo>
                  <a:pt x="3684524" y="1038605"/>
                </a:lnTo>
                <a:lnTo>
                  <a:pt x="3666998" y="1065021"/>
                </a:lnTo>
                <a:lnTo>
                  <a:pt x="3640963" y="1082802"/>
                </a:lnTo>
                <a:lnTo>
                  <a:pt x="3609213" y="1089405"/>
                </a:lnTo>
                <a:close/>
              </a:path>
              <a:path w="3691254" h="5492115">
                <a:moveTo>
                  <a:pt x="3609213" y="2194179"/>
                </a:moveTo>
                <a:lnTo>
                  <a:pt x="1284224" y="2194179"/>
                </a:lnTo>
                <a:lnTo>
                  <a:pt x="1252474" y="2187702"/>
                </a:lnTo>
                <a:lnTo>
                  <a:pt x="1226439" y="2170176"/>
                </a:lnTo>
                <a:lnTo>
                  <a:pt x="1208913" y="2144014"/>
                </a:lnTo>
                <a:lnTo>
                  <a:pt x="1202436" y="2112264"/>
                </a:lnTo>
                <a:lnTo>
                  <a:pt x="1202436" y="1200530"/>
                </a:lnTo>
                <a:lnTo>
                  <a:pt x="1208913" y="1168780"/>
                </a:lnTo>
                <a:lnTo>
                  <a:pt x="1226439" y="1142745"/>
                </a:lnTo>
                <a:lnTo>
                  <a:pt x="1252474" y="1125092"/>
                </a:lnTo>
                <a:lnTo>
                  <a:pt x="1284224" y="1118615"/>
                </a:lnTo>
                <a:lnTo>
                  <a:pt x="3609213" y="1118615"/>
                </a:lnTo>
                <a:lnTo>
                  <a:pt x="3640963" y="1125092"/>
                </a:lnTo>
                <a:lnTo>
                  <a:pt x="3666998" y="1142745"/>
                </a:lnTo>
                <a:lnTo>
                  <a:pt x="3684524" y="1168780"/>
                </a:lnTo>
                <a:lnTo>
                  <a:pt x="3691001" y="1200530"/>
                </a:lnTo>
                <a:lnTo>
                  <a:pt x="3691001" y="2112264"/>
                </a:lnTo>
                <a:lnTo>
                  <a:pt x="3684524" y="2144014"/>
                </a:lnTo>
                <a:lnTo>
                  <a:pt x="3666998" y="2170176"/>
                </a:lnTo>
                <a:lnTo>
                  <a:pt x="3640963" y="2187702"/>
                </a:lnTo>
                <a:lnTo>
                  <a:pt x="3609213" y="2194179"/>
                </a:lnTo>
                <a:close/>
              </a:path>
              <a:path w="3691254" h="5492115">
                <a:moveTo>
                  <a:pt x="3609213" y="3283839"/>
                </a:moveTo>
                <a:lnTo>
                  <a:pt x="1284224" y="3283839"/>
                </a:lnTo>
                <a:lnTo>
                  <a:pt x="1252474" y="3277361"/>
                </a:lnTo>
                <a:lnTo>
                  <a:pt x="1226439" y="3259835"/>
                </a:lnTo>
                <a:lnTo>
                  <a:pt x="1208913" y="3233673"/>
                </a:lnTo>
                <a:lnTo>
                  <a:pt x="1202436" y="3201923"/>
                </a:lnTo>
                <a:lnTo>
                  <a:pt x="1202436" y="2290064"/>
                </a:lnTo>
                <a:lnTo>
                  <a:pt x="1208913" y="2258314"/>
                </a:lnTo>
                <a:lnTo>
                  <a:pt x="1226439" y="2232279"/>
                </a:lnTo>
                <a:lnTo>
                  <a:pt x="1252474" y="2214626"/>
                </a:lnTo>
                <a:lnTo>
                  <a:pt x="1284224" y="2208149"/>
                </a:lnTo>
                <a:lnTo>
                  <a:pt x="3609213" y="2208149"/>
                </a:lnTo>
                <a:lnTo>
                  <a:pt x="3640963" y="2214626"/>
                </a:lnTo>
                <a:lnTo>
                  <a:pt x="3666998" y="2232279"/>
                </a:lnTo>
                <a:lnTo>
                  <a:pt x="3684524" y="2258314"/>
                </a:lnTo>
                <a:lnTo>
                  <a:pt x="3691001" y="2290064"/>
                </a:lnTo>
                <a:lnTo>
                  <a:pt x="3691001" y="3201923"/>
                </a:lnTo>
                <a:lnTo>
                  <a:pt x="3684524" y="3233673"/>
                </a:lnTo>
                <a:lnTo>
                  <a:pt x="3666998" y="3259835"/>
                </a:lnTo>
                <a:lnTo>
                  <a:pt x="3640963" y="3277361"/>
                </a:lnTo>
                <a:lnTo>
                  <a:pt x="3609213" y="3283839"/>
                </a:lnTo>
                <a:close/>
              </a:path>
              <a:path w="3691254" h="5492115">
                <a:moveTo>
                  <a:pt x="3609213" y="4387126"/>
                </a:moveTo>
                <a:lnTo>
                  <a:pt x="1284224" y="4387126"/>
                </a:lnTo>
                <a:lnTo>
                  <a:pt x="1252474" y="4380610"/>
                </a:lnTo>
                <a:lnTo>
                  <a:pt x="1226439" y="4363084"/>
                </a:lnTo>
                <a:lnTo>
                  <a:pt x="1208913" y="4337050"/>
                </a:lnTo>
                <a:lnTo>
                  <a:pt x="1202436" y="4305300"/>
                </a:lnTo>
                <a:lnTo>
                  <a:pt x="1202436" y="3394836"/>
                </a:lnTo>
                <a:lnTo>
                  <a:pt x="1208913" y="3363086"/>
                </a:lnTo>
                <a:lnTo>
                  <a:pt x="1226439" y="3337052"/>
                </a:lnTo>
                <a:lnTo>
                  <a:pt x="1252474" y="3319526"/>
                </a:lnTo>
                <a:lnTo>
                  <a:pt x="1284224" y="3313049"/>
                </a:lnTo>
                <a:lnTo>
                  <a:pt x="3609213" y="3313049"/>
                </a:lnTo>
                <a:lnTo>
                  <a:pt x="3640963" y="3319526"/>
                </a:lnTo>
                <a:lnTo>
                  <a:pt x="3666998" y="3337052"/>
                </a:lnTo>
                <a:lnTo>
                  <a:pt x="3684524" y="3363086"/>
                </a:lnTo>
                <a:lnTo>
                  <a:pt x="3691001" y="3394836"/>
                </a:lnTo>
                <a:lnTo>
                  <a:pt x="3691001" y="4305300"/>
                </a:lnTo>
                <a:lnTo>
                  <a:pt x="3684524" y="4337050"/>
                </a:lnTo>
                <a:lnTo>
                  <a:pt x="3666998" y="4363084"/>
                </a:lnTo>
                <a:lnTo>
                  <a:pt x="3640963" y="4380610"/>
                </a:lnTo>
                <a:lnTo>
                  <a:pt x="3609213" y="4387126"/>
                </a:lnTo>
                <a:close/>
              </a:path>
              <a:path w="3691254" h="5492115">
                <a:moveTo>
                  <a:pt x="3609213" y="5491975"/>
                </a:moveTo>
                <a:lnTo>
                  <a:pt x="1284224" y="5491975"/>
                </a:lnTo>
                <a:lnTo>
                  <a:pt x="1252474" y="5485511"/>
                </a:lnTo>
                <a:lnTo>
                  <a:pt x="1226439" y="5467908"/>
                </a:lnTo>
                <a:lnTo>
                  <a:pt x="1208913" y="5441861"/>
                </a:lnTo>
                <a:lnTo>
                  <a:pt x="1202436" y="5410060"/>
                </a:lnTo>
                <a:lnTo>
                  <a:pt x="1202436" y="4498263"/>
                </a:lnTo>
                <a:lnTo>
                  <a:pt x="1208913" y="4466463"/>
                </a:lnTo>
                <a:lnTo>
                  <a:pt x="1226439" y="4440415"/>
                </a:lnTo>
                <a:lnTo>
                  <a:pt x="1252474" y="4422813"/>
                </a:lnTo>
                <a:lnTo>
                  <a:pt x="1284224" y="4416348"/>
                </a:lnTo>
                <a:lnTo>
                  <a:pt x="3609213" y="4416348"/>
                </a:lnTo>
                <a:lnTo>
                  <a:pt x="3640963" y="4422813"/>
                </a:lnTo>
                <a:lnTo>
                  <a:pt x="3666998" y="4440415"/>
                </a:lnTo>
                <a:lnTo>
                  <a:pt x="3684524" y="4466463"/>
                </a:lnTo>
                <a:lnTo>
                  <a:pt x="3691001" y="4498263"/>
                </a:lnTo>
                <a:lnTo>
                  <a:pt x="3691001" y="5410060"/>
                </a:lnTo>
                <a:lnTo>
                  <a:pt x="3684524" y="5441861"/>
                </a:lnTo>
                <a:lnTo>
                  <a:pt x="3666998" y="5467908"/>
                </a:lnTo>
                <a:lnTo>
                  <a:pt x="3640963" y="5485511"/>
                </a:lnTo>
                <a:lnTo>
                  <a:pt x="3609213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5220" y="1923288"/>
            <a:ext cx="2022475" cy="1076325"/>
          </a:xfrm>
          <a:custGeom>
            <a:avLst/>
            <a:gdLst/>
            <a:ahLst/>
            <a:cxnLst/>
            <a:rect l="l" t="t" r="r" b="b"/>
            <a:pathLst>
              <a:path w="2022475" h="1076325">
                <a:moveTo>
                  <a:pt x="1948179" y="1075943"/>
                </a:moveTo>
                <a:lnTo>
                  <a:pt x="73787" y="1075943"/>
                </a:lnTo>
                <a:lnTo>
                  <a:pt x="45084" y="1070102"/>
                </a:lnTo>
                <a:lnTo>
                  <a:pt x="21716" y="1054227"/>
                </a:lnTo>
                <a:lnTo>
                  <a:pt x="5841" y="1030731"/>
                </a:lnTo>
                <a:lnTo>
                  <a:pt x="0" y="1002029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6"/>
                </a:lnTo>
                <a:lnTo>
                  <a:pt x="45084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212"/>
                </a:lnTo>
                <a:lnTo>
                  <a:pt x="2021966" y="73787"/>
                </a:lnTo>
                <a:lnTo>
                  <a:pt x="2021966" y="1002029"/>
                </a:lnTo>
                <a:lnTo>
                  <a:pt x="2016125" y="1030731"/>
                </a:lnTo>
                <a:lnTo>
                  <a:pt x="2000250" y="1054227"/>
                </a:lnTo>
                <a:lnTo>
                  <a:pt x="1976881" y="1070102"/>
                </a:lnTo>
                <a:lnTo>
                  <a:pt x="1948179" y="10759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5220" y="5236464"/>
            <a:ext cx="2022475" cy="2179320"/>
          </a:xfrm>
          <a:custGeom>
            <a:avLst/>
            <a:gdLst/>
            <a:ahLst/>
            <a:cxnLst/>
            <a:rect l="l" t="t" r="r" b="b"/>
            <a:pathLst>
              <a:path w="2022475" h="2179320">
                <a:moveTo>
                  <a:pt x="1948179" y="1074153"/>
                </a:moveTo>
                <a:lnTo>
                  <a:pt x="73787" y="1074153"/>
                </a:lnTo>
                <a:lnTo>
                  <a:pt x="45084" y="1068323"/>
                </a:lnTo>
                <a:lnTo>
                  <a:pt x="21716" y="1052448"/>
                </a:lnTo>
                <a:lnTo>
                  <a:pt x="5841" y="1029080"/>
                </a:lnTo>
                <a:lnTo>
                  <a:pt x="0" y="1000378"/>
                </a:lnTo>
                <a:lnTo>
                  <a:pt x="0" y="73787"/>
                </a:lnTo>
                <a:lnTo>
                  <a:pt x="5841" y="45084"/>
                </a:lnTo>
                <a:lnTo>
                  <a:pt x="21716" y="21716"/>
                </a:lnTo>
                <a:lnTo>
                  <a:pt x="45084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084"/>
                </a:lnTo>
                <a:lnTo>
                  <a:pt x="2021966" y="73787"/>
                </a:lnTo>
                <a:lnTo>
                  <a:pt x="2021966" y="1000378"/>
                </a:lnTo>
                <a:lnTo>
                  <a:pt x="2016125" y="1029080"/>
                </a:lnTo>
                <a:lnTo>
                  <a:pt x="2000250" y="1052448"/>
                </a:lnTo>
                <a:lnTo>
                  <a:pt x="1976881" y="1068323"/>
                </a:lnTo>
                <a:lnTo>
                  <a:pt x="1948179" y="1074153"/>
                </a:lnTo>
                <a:close/>
              </a:path>
              <a:path w="2022475" h="2179320">
                <a:moveTo>
                  <a:pt x="1948179" y="2179053"/>
                </a:moveTo>
                <a:lnTo>
                  <a:pt x="73787" y="2179053"/>
                </a:lnTo>
                <a:lnTo>
                  <a:pt x="45084" y="2173223"/>
                </a:lnTo>
                <a:lnTo>
                  <a:pt x="21716" y="2157361"/>
                </a:lnTo>
                <a:lnTo>
                  <a:pt x="5841" y="2133879"/>
                </a:lnTo>
                <a:lnTo>
                  <a:pt x="0" y="2105202"/>
                </a:lnTo>
                <a:lnTo>
                  <a:pt x="0" y="1177226"/>
                </a:lnTo>
                <a:lnTo>
                  <a:pt x="5841" y="1148549"/>
                </a:lnTo>
                <a:lnTo>
                  <a:pt x="21716" y="1125067"/>
                </a:lnTo>
                <a:lnTo>
                  <a:pt x="45084" y="1109205"/>
                </a:lnTo>
                <a:lnTo>
                  <a:pt x="73787" y="1103376"/>
                </a:lnTo>
                <a:lnTo>
                  <a:pt x="1948179" y="1103376"/>
                </a:lnTo>
                <a:lnTo>
                  <a:pt x="1976881" y="1109205"/>
                </a:lnTo>
                <a:lnTo>
                  <a:pt x="2000250" y="1125067"/>
                </a:lnTo>
                <a:lnTo>
                  <a:pt x="2016125" y="1148549"/>
                </a:lnTo>
                <a:lnTo>
                  <a:pt x="2021966" y="1177226"/>
                </a:lnTo>
                <a:lnTo>
                  <a:pt x="2021966" y="2105202"/>
                </a:lnTo>
                <a:lnTo>
                  <a:pt x="2016125" y="2133879"/>
                </a:lnTo>
                <a:lnTo>
                  <a:pt x="2000250" y="2157361"/>
                </a:lnTo>
                <a:lnTo>
                  <a:pt x="1976881" y="2173223"/>
                </a:lnTo>
                <a:lnTo>
                  <a:pt x="1948179" y="21790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4" name="object 14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0" name="object 20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4" name="object 24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8" name="object 28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3" name="object 33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7" name="object 37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77814" y="2288286"/>
            <a:ext cx="850265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3899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Barão do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anc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ent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46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0-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61050" y="4535170"/>
            <a:ext cx="922019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Email-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pat.fiscal@brumadinho.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11669" y="3479673"/>
            <a:ext cx="8426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nte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-20" dirty="0">
                <a:latin typeface="Verdana"/>
                <a:cs typeface="Verdana"/>
              </a:rPr>
              <a:t>ru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24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</a:t>
            </a:r>
            <a:r>
              <a:rPr sz="600" spc="-5" dirty="0"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9191" y="4655642"/>
            <a:ext cx="8153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97369" y="5694426"/>
            <a:ext cx="11068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Inte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Corr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34634" y="3359912"/>
            <a:ext cx="9220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Email-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pat.fiscal@brumadinho.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19983" y="803144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69">
                <a:moveTo>
                  <a:pt x="6576059" y="0"/>
                </a:moveTo>
                <a:lnTo>
                  <a:pt x="0" y="0"/>
                </a:lnTo>
                <a:lnTo>
                  <a:pt x="0" y="39246"/>
                </a:lnTo>
                <a:lnTo>
                  <a:pt x="6576059" y="39246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41797" y="823087"/>
            <a:ext cx="1874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SETOR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PAT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32938" y="6802018"/>
            <a:ext cx="365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55334" y="5503240"/>
            <a:ext cx="958850" cy="4025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4000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Barão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do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Branco,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Centro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Brumadinho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Minas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35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6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70521" y="6725208"/>
            <a:ext cx="96646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6200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5832" y="3732022"/>
            <a:ext cx="12719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779145" algn="l"/>
              </a:tabLst>
            </a:pPr>
            <a:r>
              <a:rPr sz="600" dirty="0">
                <a:latin typeface="Verdana"/>
                <a:cs typeface="Verdana"/>
              </a:rPr>
              <a:t>O	</a:t>
            </a:r>
            <a:r>
              <a:rPr sz="600" spc="-5" dirty="0">
                <a:latin typeface="Verdana"/>
                <a:cs typeface="Verdana"/>
              </a:rPr>
              <a:t>formulário	“Solicitações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95832" y="3823462"/>
            <a:ext cx="448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4370">
              <a:lnSpc>
                <a:spcPct val="100000"/>
              </a:lnSpc>
              <a:spcBef>
                <a:spcPts val="100"/>
              </a:spcBef>
              <a:tabLst>
                <a:tab pos="1224280" algn="l"/>
              </a:tabLst>
            </a:pPr>
            <a:r>
              <a:rPr sz="600" spc="-5" dirty="0">
                <a:latin typeface="Verdana"/>
                <a:cs typeface="Verdana"/>
              </a:rPr>
              <a:t>Diversas”</a:t>
            </a:r>
            <a:r>
              <a:rPr sz="600" dirty="0">
                <a:latin typeface="Verdana"/>
                <a:cs typeface="Verdana"/>
              </a:rPr>
              <a:t> é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Requerimento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f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to  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o 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  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</a:t>
            </a:r>
            <a:r>
              <a:rPr sz="600" dirty="0">
                <a:latin typeface="Verdana"/>
                <a:cs typeface="Verdana"/>
              </a:rPr>
              <a:t>Ts	-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667385" algn="l"/>
                <a:tab pos="1515745" algn="l"/>
                <a:tab pos="2364740" algn="l"/>
                <a:tab pos="2513965" algn="l"/>
                <a:tab pos="4468495" algn="l"/>
              </a:tabLst>
            </a:pPr>
            <a:r>
              <a:rPr sz="600" spc="-5" dirty="0">
                <a:latin typeface="Verdana"/>
                <a:cs typeface="Verdana"/>
              </a:rPr>
              <a:t>Processos	Administrativos	</a:t>
            </a:r>
            <a:r>
              <a:rPr sz="600" u="sng" spc="-5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600" spc="-5" dirty="0">
                <a:latin typeface="Verdana"/>
                <a:cs typeface="Verdana"/>
              </a:rPr>
              <a:t>	</a:t>
            </a:r>
            <a:r>
              <a:rPr sz="600" u="sng" spc="-5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95832" y="4097782"/>
            <a:ext cx="128651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600" spc="-10" dirty="0">
                <a:latin typeface="Verdana"/>
                <a:cs typeface="Verdana"/>
              </a:rPr>
              <a:t>Tributários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formular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pedidos de Revisão de </a:t>
            </a:r>
            <a:r>
              <a:rPr sz="600" spc="-10" dirty="0">
                <a:latin typeface="Verdana"/>
                <a:cs typeface="Verdana"/>
              </a:rPr>
              <a:t>Tributos, </a:t>
            </a:r>
            <a:r>
              <a:rPr sz="600" spc="-5" dirty="0">
                <a:latin typeface="Verdana"/>
                <a:cs typeface="Verdana"/>
              </a:rPr>
              <a:t> pareceres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ou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providências, </a:t>
            </a:r>
            <a:r>
              <a:rPr sz="600" spc="-5" dirty="0">
                <a:latin typeface="Verdana"/>
                <a:cs typeface="Verdana"/>
              </a:rPr>
              <a:t> onde</a:t>
            </a:r>
            <a:r>
              <a:rPr sz="600" dirty="0">
                <a:latin typeface="Verdana"/>
                <a:cs typeface="Verdana"/>
              </a:rPr>
              <a:t> 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Contribuinte</a:t>
            </a:r>
            <a:r>
              <a:rPr sz="600" spc="-5" dirty="0">
                <a:latin typeface="Verdana"/>
                <a:cs typeface="Verdana"/>
              </a:rPr>
              <a:t> deverá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propor “Reclamação ou Recurso </a:t>
            </a:r>
            <a:r>
              <a:rPr sz="600" spc="-5" dirty="0">
                <a:latin typeface="Verdana"/>
                <a:cs typeface="Verdana"/>
              </a:rPr>
              <a:t> Administrativo	</a:t>
            </a:r>
            <a:r>
              <a:rPr sz="600" spc="-10" dirty="0">
                <a:latin typeface="Verdana"/>
                <a:cs typeface="Verdana"/>
              </a:rPr>
              <a:t>Tributário”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Lançamento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nos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termos do </a:t>
            </a:r>
            <a:r>
              <a:rPr sz="600" spc="-10" dirty="0">
                <a:latin typeface="Verdana"/>
                <a:cs typeface="Verdana"/>
              </a:rPr>
              <a:t>art. </a:t>
            </a:r>
            <a:r>
              <a:rPr sz="600" dirty="0">
                <a:latin typeface="Verdana"/>
                <a:cs typeface="Verdana"/>
              </a:rPr>
              <a:t>151, C, </a:t>
            </a:r>
            <a:r>
              <a:rPr sz="600" spc="-5" dirty="0">
                <a:latin typeface="Verdana"/>
                <a:cs typeface="Verdana"/>
              </a:rPr>
              <a:t>do CTN,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contendo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pedidos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claros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fundamentado,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acompanhados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dos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documentos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instrução </a:t>
            </a:r>
            <a:r>
              <a:rPr sz="600" spc="-5" dirty="0">
                <a:latin typeface="Verdana"/>
                <a:cs typeface="Verdana"/>
              </a:rPr>
              <a:t> do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processo.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formulários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deverá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conter</a:t>
            </a:r>
            <a:r>
              <a:rPr sz="600" spc="-5" dirty="0">
                <a:latin typeface="Verdana"/>
                <a:cs typeface="Verdana"/>
              </a:rPr>
              <a:t> todos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dados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pessoais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dos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contribuinte,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0" dirty="0">
                <a:latin typeface="Verdana"/>
                <a:cs typeface="Verdana"/>
              </a:rPr>
              <a:t>maior número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0" dirty="0">
                <a:latin typeface="Verdana"/>
                <a:cs typeface="Verdana"/>
              </a:rPr>
              <a:t>informações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possíveis,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acompanhado</a:t>
            </a:r>
            <a:r>
              <a:rPr sz="600" spc="-5" dirty="0">
                <a:latin typeface="Verdana"/>
                <a:cs typeface="Verdana"/>
              </a:rPr>
              <a:t> dos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ecti</a:t>
            </a:r>
            <a:r>
              <a:rPr sz="600" spc="-20" dirty="0">
                <a:latin typeface="Verdana"/>
                <a:cs typeface="Verdana"/>
              </a:rPr>
              <a:t>v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cume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02432" y="5104003"/>
            <a:ext cx="2974975" cy="1168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59790" algn="l"/>
                <a:tab pos="1007744" algn="l"/>
                <a:tab pos="2961640" algn="l"/>
              </a:tabLst>
            </a:pPr>
            <a:r>
              <a:rPr sz="600" u="sng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600" dirty="0">
                <a:latin typeface="Verdana"/>
                <a:cs typeface="Verdana"/>
              </a:rPr>
              <a:t>	</a:t>
            </a:r>
            <a:r>
              <a:rPr sz="600" u="sng" dirty="0"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57676" y="2044649"/>
            <a:ext cx="17405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Atendimento preferencial para gestantes,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lactantes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ou</a:t>
            </a:r>
            <a:r>
              <a:rPr sz="600" spc="-5" dirty="0">
                <a:latin typeface="Verdana"/>
                <a:cs typeface="Verdana"/>
              </a:rPr>
              <a:t> pessoas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crianças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colo,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pessoa</a:t>
            </a:r>
            <a:r>
              <a:rPr sz="600" dirty="0">
                <a:latin typeface="Verdana"/>
                <a:cs typeface="Verdana"/>
              </a:rPr>
              <a:t> idosa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portadores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necessidades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especiais;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635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Comunicações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e-mail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sobre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andamento</a:t>
            </a:r>
            <a:r>
              <a:rPr sz="600" spc="-5" dirty="0">
                <a:latin typeface="Verdana"/>
                <a:cs typeface="Verdana"/>
              </a:rPr>
              <a:t> do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75964" y="3323336"/>
            <a:ext cx="173926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Comunicações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e-mail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sobre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andamento</a:t>
            </a:r>
            <a:r>
              <a:rPr sz="600" spc="-5" dirty="0">
                <a:latin typeface="Verdana"/>
                <a:cs typeface="Verdana"/>
              </a:rPr>
              <a:t> do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95521" y="4426966"/>
            <a:ext cx="1716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Comunicações</a:t>
            </a:r>
            <a:r>
              <a:rPr sz="600" spc="-5" dirty="0">
                <a:latin typeface="Verdana"/>
                <a:cs typeface="Verdana"/>
              </a:rPr>
              <a:t> por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e-mail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ou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-5" dirty="0">
                <a:latin typeface="Verdana"/>
                <a:cs typeface="Verdana"/>
              </a:rPr>
              <a:t> sobre</a:t>
            </a:r>
            <a:r>
              <a:rPr sz="600" dirty="0">
                <a:latin typeface="Verdana"/>
                <a:cs typeface="Verdana"/>
              </a:rPr>
              <a:t> o </a:t>
            </a:r>
            <a:r>
              <a:rPr sz="600" spc="-10" dirty="0">
                <a:latin typeface="Verdana"/>
                <a:cs typeface="Verdana"/>
              </a:rPr>
              <a:t>andamento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do 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83730" y="2369058"/>
            <a:ext cx="966469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6200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30031" y="1966722"/>
            <a:ext cx="23444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presencial.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será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registrada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formulário manuscrito </a:t>
            </a:r>
            <a:r>
              <a:rPr sz="600" dirty="0">
                <a:latin typeface="Verdana"/>
                <a:cs typeface="Verdana"/>
              </a:rPr>
              <a:t>e o </a:t>
            </a:r>
            <a:r>
              <a:rPr sz="600" spc="-10" dirty="0">
                <a:latin typeface="Verdana"/>
                <a:cs typeface="Verdana"/>
              </a:rPr>
              <a:t>contribuinte</a:t>
            </a:r>
            <a:r>
              <a:rPr sz="600" spc="-5" dirty="0">
                <a:latin typeface="Verdana"/>
                <a:cs typeface="Verdana"/>
              </a:rPr>
              <a:t> receberá cópia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 </a:t>
            </a:r>
            <a:r>
              <a:rPr sz="600" dirty="0">
                <a:latin typeface="Verdana"/>
                <a:cs typeface="Verdana"/>
              </a:rPr>
              <a:t>e o </a:t>
            </a:r>
            <a:r>
              <a:rPr sz="600" spc="-10" dirty="0">
                <a:latin typeface="Verdana"/>
                <a:cs typeface="Verdana"/>
              </a:rPr>
              <a:t>respectivo número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0" dirty="0">
                <a:latin typeface="Verdana"/>
                <a:cs typeface="Verdana"/>
              </a:rPr>
              <a:t>protocolo.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partir </a:t>
            </a:r>
            <a:r>
              <a:rPr sz="600" spc="-5" dirty="0">
                <a:latin typeface="Verdana"/>
                <a:cs typeface="Verdana"/>
              </a:rPr>
              <a:t>do </a:t>
            </a:r>
            <a:r>
              <a:rPr sz="600" dirty="0">
                <a:latin typeface="Verdana"/>
                <a:cs typeface="Verdana"/>
              </a:rPr>
              <a:t> recebimento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spc="-10" dirty="0">
                <a:latin typeface="Verdana"/>
                <a:cs typeface="Verdana"/>
              </a:rPr>
              <a:t>solicitação,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0" dirty="0">
                <a:latin typeface="Verdana"/>
                <a:cs typeface="Verdana"/>
              </a:rPr>
              <a:t>prazo de análise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elaboração 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decisão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45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podendo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prorrogado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mais</a:t>
            </a:r>
            <a:endParaRPr sz="6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45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mediante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justificativa.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Setor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Processos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Administrativo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Tributários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Departamento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Arrecadação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Fiscalização, encaminhara </a:t>
            </a:r>
            <a:r>
              <a:rPr sz="600" spc="-5" dirty="0">
                <a:latin typeface="Verdana"/>
                <a:cs typeface="Verdana"/>
              </a:rPr>
              <a:t>cópia da </a:t>
            </a:r>
            <a:r>
              <a:rPr sz="600" spc="-10" dirty="0">
                <a:latin typeface="Verdana"/>
                <a:cs typeface="Verdana"/>
              </a:rPr>
              <a:t>resposta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conclusiva,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meio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publicação </a:t>
            </a:r>
            <a:r>
              <a:rPr sz="600" dirty="0">
                <a:latin typeface="Verdana"/>
                <a:cs typeface="Verdana"/>
              </a:rPr>
              <a:t>no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Diário Oficial </a:t>
            </a:r>
            <a:r>
              <a:rPr sz="600" spc="-5" dirty="0">
                <a:latin typeface="Verdana"/>
                <a:cs typeface="Verdana"/>
              </a:rPr>
              <a:t>do </a:t>
            </a:r>
            <a:r>
              <a:rPr sz="600" spc="-10" dirty="0">
                <a:latin typeface="Verdana"/>
                <a:cs typeface="Verdana"/>
              </a:rPr>
              <a:t>Município, cumprindo as </a:t>
            </a:r>
            <a:r>
              <a:rPr sz="600" spc="-5" dirty="0">
                <a:latin typeface="Verdana"/>
                <a:cs typeface="Verdana"/>
              </a:rPr>
              <a:t>etapas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os prazos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ence</a:t>
            </a:r>
            <a:r>
              <a:rPr sz="600" spc="-5" dirty="0">
                <a:latin typeface="Verdana"/>
                <a:cs typeface="Verdana"/>
              </a:rPr>
              <a:t>rr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me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 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15" dirty="0">
                <a:latin typeface="Verdana"/>
                <a:cs typeface="Verdana"/>
              </a:rPr>
              <a:t>ã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23935" y="3404108"/>
            <a:ext cx="2348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Atendimento virtual. Somente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informações,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referente </a:t>
            </a:r>
            <a:r>
              <a:rPr sz="600" spc="-5" dirty="0">
                <a:latin typeface="Verdana"/>
                <a:cs typeface="Verdana"/>
              </a:rPr>
              <a:t> ao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procedimento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adotado,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</a:t>
            </a:r>
            <a:r>
              <a:rPr sz="600" spc="-5" dirty="0">
                <a:latin typeface="Verdana"/>
                <a:cs typeface="Verdana"/>
              </a:rPr>
              <a:t> necessária</a:t>
            </a:r>
            <a:r>
              <a:rPr sz="600" dirty="0">
                <a:latin typeface="Verdana"/>
                <a:cs typeface="Verdana"/>
              </a:rPr>
              <a:t> 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-10" dirty="0">
                <a:latin typeface="Verdana"/>
                <a:cs typeface="Verdana"/>
              </a:rPr>
              <a:t>ro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53781" y="4539234"/>
            <a:ext cx="2277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E-mail.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Somente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informações,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referente</a:t>
            </a:r>
            <a:r>
              <a:rPr sz="600" spc="-5" dirty="0">
                <a:latin typeface="Verdana"/>
                <a:cs typeface="Verdana"/>
              </a:rPr>
              <a:t> ao </a:t>
            </a:r>
            <a:r>
              <a:rPr sz="600" dirty="0">
                <a:latin typeface="Verdana"/>
                <a:cs typeface="Verdana"/>
              </a:rPr>
              <a:t> procedimento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adotado,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</a:t>
            </a:r>
            <a:r>
              <a:rPr sz="600" spc="-5" dirty="0">
                <a:latin typeface="Verdana"/>
                <a:cs typeface="Verdana"/>
              </a:rPr>
              <a:t> necessária</a:t>
            </a:r>
            <a:r>
              <a:rPr sz="600" dirty="0">
                <a:latin typeface="Verdana"/>
                <a:cs typeface="Verdana"/>
              </a:rPr>
              <a:t> 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cess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23046" y="5343906"/>
            <a:ext cx="235267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Carta.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solicitação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será</a:t>
            </a:r>
            <a:r>
              <a:rPr sz="500" dirty="0">
                <a:latin typeface="Verdana"/>
                <a:cs typeface="Verdana"/>
              </a:rPr>
              <a:t> registrada</a:t>
            </a:r>
            <a:r>
              <a:rPr sz="500" spc="5" dirty="0">
                <a:latin typeface="Verdana"/>
                <a:cs typeface="Verdana"/>
              </a:rPr>
              <a:t> no</a:t>
            </a:r>
            <a:r>
              <a:rPr sz="500" spc="1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formulário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manuscrito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contribuinte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encaminhará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solicitação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assinada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reconhecido</a:t>
            </a:r>
            <a:r>
              <a:rPr sz="500" spc="-5" dirty="0">
                <a:latin typeface="Verdana"/>
                <a:cs typeface="Verdana"/>
              </a:rPr>
              <a:t> firma,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juntamente</a:t>
            </a:r>
            <a:r>
              <a:rPr sz="500" spc="15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com </a:t>
            </a:r>
            <a:r>
              <a:rPr sz="500" spc="-5" dirty="0">
                <a:latin typeface="Verdana"/>
                <a:cs typeface="Verdana"/>
              </a:rPr>
              <a:t>toda </a:t>
            </a:r>
            <a:r>
              <a:rPr sz="500" spc="-10" dirty="0">
                <a:latin typeface="Verdana"/>
                <a:cs typeface="Verdana"/>
              </a:rPr>
              <a:t>documentação </a:t>
            </a:r>
            <a:r>
              <a:rPr sz="500" spc="-5" dirty="0">
                <a:latin typeface="Verdana"/>
                <a:cs typeface="Verdana"/>
              </a:rPr>
              <a:t>necessária </a:t>
            </a:r>
            <a:r>
              <a:rPr sz="500" spc="-10" dirty="0">
                <a:latin typeface="Verdana"/>
                <a:cs typeface="Verdana"/>
              </a:rPr>
              <a:t>para</a:t>
            </a:r>
            <a:r>
              <a:rPr sz="500" spc="15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análise</a:t>
            </a:r>
            <a:r>
              <a:rPr sz="500" spc="15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do </a:t>
            </a:r>
            <a:r>
              <a:rPr sz="500" spc="-10" dirty="0">
                <a:latin typeface="Verdana"/>
                <a:cs typeface="Verdana"/>
              </a:rPr>
              <a:t>pedido. </a:t>
            </a:r>
            <a:r>
              <a:rPr sz="500" spc="-1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partir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recebimento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da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solicitação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será</a:t>
            </a:r>
            <a:r>
              <a:rPr sz="500" spc="-5" dirty="0">
                <a:latin typeface="Verdana"/>
                <a:cs typeface="Verdana"/>
              </a:rPr>
              <a:t> gerado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um </a:t>
            </a:r>
            <a:r>
              <a:rPr sz="500" dirty="0">
                <a:latin typeface="Verdana"/>
                <a:cs typeface="Verdana"/>
              </a:rPr>
              <a:t>número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de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protocolo,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 </a:t>
            </a:r>
            <a:r>
              <a:rPr sz="500" spc="-5" dirty="0">
                <a:latin typeface="Verdana"/>
                <a:cs typeface="Verdana"/>
              </a:rPr>
              <a:t>prazo </a:t>
            </a:r>
            <a:r>
              <a:rPr sz="500" spc="-10" dirty="0">
                <a:latin typeface="Verdana"/>
                <a:cs typeface="Verdana"/>
              </a:rPr>
              <a:t>de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análise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 </a:t>
            </a:r>
            <a:r>
              <a:rPr sz="500" spc="-10" dirty="0">
                <a:latin typeface="Verdana"/>
                <a:cs typeface="Verdana"/>
              </a:rPr>
              <a:t>elaboração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5" dirty="0">
                <a:latin typeface="Verdana"/>
                <a:cs typeface="Verdana"/>
              </a:rPr>
              <a:t>da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decisão é </a:t>
            </a:r>
            <a:r>
              <a:rPr sz="500" spc="-5" dirty="0">
                <a:latin typeface="Verdana"/>
                <a:cs typeface="Verdana"/>
              </a:rPr>
              <a:t>de 45 dias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podendo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ser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prorrogado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por</a:t>
            </a:r>
            <a:r>
              <a:rPr sz="500" spc="-5" dirty="0">
                <a:latin typeface="Verdana"/>
                <a:cs typeface="Verdana"/>
              </a:rPr>
              <a:t> mais</a:t>
            </a:r>
            <a:r>
              <a:rPr sz="500" spc="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45</a:t>
            </a:r>
            <a:r>
              <a:rPr sz="500" spc="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dias</a:t>
            </a:r>
            <a:r>
              <a:rPr sz="500" spc="16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mediante</a:t>
            </a:r>
            <a:r>
              <a:rPr sz="500" spc="15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justificativa.</a:t>
            </a:r>
            <a:r>
              <a:rPr sz="500" spc="1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Setor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de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Processos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Administrativo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Tributários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Departamento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5" dirty="0">
                <a:latin typeface="Verdana"/>
                <a:cs typeface="Verdana"/>
              </a:rPr>
              <a:t>de 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Arrecadação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 </a:t>
            </a:r>
            <a:r>
              <a:rPr sz="500" spc="-10" dirty="0">
                <a:latin typeface="Verdana"/>
                <a:cs typeface="Verdana"/>
              </a:rPr>
              <a:t>Fiscalização,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encaminhara</a:t>
            </a:r>
            <a:r>
              <a:rPr sz="500" spc="-5" dirty="0">
                <a:latin typeface="Verdana"/>
                <a:cs typeface="Verdana"/>
              </a:rPr>
              <a:t> cópia da resposta</a:t>
            </a:r>
            <a:r>
              <a:rPr sz="500" spc="16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conclusiva, 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por </a:t>
            </a:r>
            <a:r>
              <a:rPr sz="500" spc="-5" dirty="0">
                <a:latin typeface="Verdana"/>
                <a:cs typeface="Verdana"/>
              </a:rPr>
              <a:t>meio </a:t>
            </a:r>
            <a:r>
              <a:rPr sz="500" spc="-10" dirty="0">
                <a:latin typeface="Verdana"/>
                <a:cs typeface="Verdana"/>
              </a:rPr>
              <a:t>de correspondência </a:t>
            </a:r>
            <a:r>
              <a:rPr sz="500" dirty="0">
                <a:latin typeface="Verdana"/>
                <a:cs typeface="Verdana"/>
              </a:rPr>
              <a:t>e </a:t>
            </a:r>
            <a:r>
              <a:rPr sz="500" spc="-10" dirty="0">
                <a:latin typeface="Verdana"/>
                <a:cs typeface="Verdana"/>
              </a:rPr>
              <a:t>publicação </a:t>
            </a:r>
            <a:r>
              <a:rPr sz="500" spc="5" dirty="0">
                <a:latin typeface="Verdana"/>
                <a:cs typeface="Verdana"/>
              </a:rPr>
              <a:t>no </a:t>
            </a:r>
            <a:r>
              <a:rPr sz="500" spc="-10" dirty="0">
                <a:latin typeface="Verdana"/>
                <a:cs typeface="Verdana"/>
              </a:rPr>
              <a:t>Diário Oficial </a:t>
            </a:r>
            <a:r>
              <a:rPr sz="500" dirty="0">
                <a:latin typeface="Verdana"/>
                <a:cs typeface="Verdana"/>
              </a:rPr>
              <a:t>do </a:t>
            </a:r>
            <a:r>
              <a:rPr sz="500" spc="-10" dirty="0">
                <a:latin typeface="Verdana"/>
                <a:cs typeface="Verdana"/>
              </a:rPr>
              <a:t>Município, 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cumprindo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as</a:t>
            </a:r>
            <a:r>
              <a:rPr sz="500" spc="16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etapas</a:t>
            </a:r>
            <a:r>
              <a:rPr sz="500" spc="1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prazos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legais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para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encerramento</a:t>
            </a:r>
            <a:r>
              <a:rPr sz="500" spc="-5" dirty="0">
                <a:latin typeface="Verdana"/>
                <a:cs typeface="Verdana"/>
              </a:rPr>
              <a:t> da </a:t>
            </a:r>
            <a:r>
              <a:rPr sz="500" dirty="0">
                <a:latin typeface="Verdana"/>
                <a:cs typeface="Verdana"/>
              </a:rPr>
              <a:t> solicitação.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30031" y="6685889"/>
            <a:ext cx="2341245" cy="2940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120"/>
              </a:spcBef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telefone.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Somente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informações,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referente</a:t>
            </a:r>
            <a:r>
              <a:rPr sz="600" spc="-5" dirty="0">
                <a:latin typeface="Verdana"/>
                <a:cs typeface="Verdana"/>
              </a:rPr>
              <a:t> ao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procedimento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adotado,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necessá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cess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95521" y="5534914"/>
            <a:ext cx="1716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00965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5080" indent="-88900" algn="just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Comunicações</a:t>
            </a:r>
            <a:r>
              <a:rPr sz="600" spc="-5" dirty="0">
                <a:latin typeface="Verdana"/>
                <a:cs typeface="Verdana"/>
              </a:rPr>
              <a:t> por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e-mail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ou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-5" dirty="0">
                <a:latin typeface="Verdana"/>
                <a:cs typeface="Verdana"/>
              </a:rPr>
              <a:t> sobre</a:t>
            </a:r>
            <a:r>
              <a:rPr sz="600" dirty="0">
                <a:latin typeface="Verdana"/>
                <a:cs typeface="Verdana"/>
              </a:rPr>
              <a:t> o </a:t>
            </a:r>
            <a:r>
              <a:rPr sz="600" spc="-10" dirty="0">
                <a:latin typeface="Verdana"/>
                <a:cs typeface="Verdana"/>
              </a:rPr>
              <a:t>andamento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do 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98570" y="6768795"/>
            <a:ext cx="167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6011" y="1898904"/>
            <a:ext cx="885825" cy="5515610"/>
          </a:xfrm>
          <a:custGeom>
            <a:avLst/>
            <a:gdLst/>
            <a:ahLst/>
            <a:cxnLst/>
            <a:rect l="l" t="t" r="r" b="b"/>
            <a:pathLst>
              <a:path w="885825" h="5515609">
                <a:moveTo>
                  <a:pt x="836434" y="5515254"/>
                </a:moveTo>
                <a:lnTo>
                  <a:pt x="48793" y="5515254"/>
                </a:lnTo>
                <a:lnTo>
                  <a:pt x="29842" y="5495480"/>
                </a:lnTo>
                <a:lnTo>
                  <a:pt x="14330" y="5441645"/>
                </a:lnTo>
                <a:lnTo>
                  <a:pt x="3849" y="5361978"/>
                </a:lnTo>
                <a:lnTo>
                  <a:pt x="0" y="5264670"/>
                </a:lnTo>
                <a:lnTo>
                  <a:pt x="0" y="250571"/>
                </a:lnTo>
                <a:lnTo>
                  <a:pt x="3849" y="153288"/>
                </a:lnTo>
                <a:lnTo>
                  <a:pt x="14330" y="73660"/>
                </a:lnTo>
                <a:lnTo>
                  <a:pt x="29842" y="19812"/>
                </a:lnTo>
                <a:lnTo>
                  <a:pt x="48793" y="0"/>
                </a:lnTo>
                <a:lnTo>
                  <a:pt x="836434" y="0"/>
                </a:lnTo>
                <a:lnTo>
                  <a:pt x="855383" y="19812"/>
                </a:lnTo>
                <a:lnTo>
                  <a:pt x="870902" y="73660"/>
                </a:lnTo>
                <a:lnTo>
                  <a:pt x="881379" y="153288"/>
                </a:lnTo>
                <a:lnTo>
                  <a:pt x="885228" y="250571"/>
                </a:lnTo>
                <a:lnTo>
                  <a:pt x="885228" y="5264670"/>
                </a:lnTo>
                <a:lnTo>
                  <a:pt x="881379" y="5361978"/>
                </a:lnTo>
                <a:lnTo>
                  <a:pt x="870902" y="5441645"/>
                </a:lnTo>
                <a:lnTo>
                  <a:pt x="855383" y="5495480"/>
                </a:lnTo>
                <a:lnTo>
                  <a:pt x="836434" y="551525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7655" y="1915668"/>
            <a:ext cx="1550035" cy="5498465"/>
          </a:xfrm>
          <a:custGeom>
            <a:avLst/>
            <a:gdLst/>
            <a:ahLst/>
            <a:cxnLst/>
            <a:rect l="l" t="t" r="r" b="b"/>
            <a:pathLst>
              <a:path w="1550035" h="5498465">
                <a:moveTo>
                  <a:pt x="1464437" y="5498236"/>
                </a:moveTo>
                <a:lnTo>
                  <a:pt x="85420" y="5498236"/>
                </a:lnTo>
                <a:lnTo>
                  <a:pt x="52247" y="5478526"/>
                </a:lnTo>
                <a:lnTo>
                  <a:pt x="25095" y="5424855"/>
                </a:lnTo>
                <a:lnTo>
                  <a:pt x="6743" y="5345430"/>
                </a:lnTo>
                <a:lnTo>
                  <a:pt x="0" y="5248440"/>
                </a:lnTo>
                <a:lnTo>
                  <a:pt x="0" y="249809"/>
                </a:lnTo>
                <a:lnTo>
                  <a:pt x="6743" y="152781"/>
                </a:lnTo>
                <a:lnTo>
                  <a:pt x="25095" y="73406"/>
                </a:lnTo>
                <a:lnTo>
                  <a:pt x="52247" y="19685"/>
                </a:lnTo>
                <a:lnTo>
                  <a:pt x="85420" y="0"/>
                </a:lnTo>
                <a:lnTo>
                  <a:pt x="1464437" y="0"/>
                </a:lnTo>
                <a:lnTo>
                  <a:pt x="1497583" y="19685"/>
                </a:lnTo>
                <a:lnTo>
                  <a:pt x="1524762" y="73406"/>
                </a:lnTo>
                <a:lnTo>
                  <a:pt x="1543050" y="152781"/>
                </a:lnTo>
                <a:lnTo>
                  <a:pt x="1549908" y="249809"/>
                </a:lnTo>
                <a:lnTo>
                  <a:pt x="1549908" y="5248440"/>
                </a:lnTo>
                <a:lnTo>
                  <a:pt x="1543050" y="5345430"/>
                </a:lnTo>
                <a:lnTo>
                  <a:pt x="1524762" y="5424855"/>
                </a:lnTo>
                <a:lnTo>
                  <a:pt x="1497583" y="5478526"/>
                </a:lnTo>
                <a:lnTo>
                  <a:pt x="1464437" y="549823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998590" y="6746544"/>
            <a:ext cx="627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3" name="object 3">
            <a:extLst>
              <a:ext uri="{FF2B5EF4-FFF2-40B4-BE49-F238E27FC236}">
                <a16:creationId xmlns:a16="http://schemas.microsoft.com/office/drawing/2014/main" id="{DB94C7FC-5CF6-04A3-61C2-E14AA40F4519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74" name="object 4">
              <a:extLst>
                <a:ext uri="{FF2B5EF4-FFF2-40B4-BE49-F238E27FC236}">
                  <a16:creationId xmlns:a16="http://schemas.microsoft.com/office/drawing/2014/main" id="{CCCAFF62-AF68-DE39-3909-B293060CB8A7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">
              <a:extLst>
                <a:ext uri="{FF2B5EF4-FFF2-40B4-BE49-F238E27FC236}">
                  <a16:creationId xmlns:a16="http://schemas.microsoft.com/office/drawing/2014/main" id="{5B3D58CB-23E4-7FA1-5999-2239A23A412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8">
            <a:extLst>
              <a:ext uri="{FF2B5EF4-FFF2-40B4-BE49-F238E27FC236}">
                <a16:creationId xmlns:a16="http://schemas.microsoft.com/office/drawing/2014/main" id="{C668D61C-4F84-8727-FA42-D1877D56E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38251" y="2220423"/>
            <a:ext cx="9036050" cy="3602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Verdana"/>
                <a:cs typeface="Verdana"/>
              </a:rPr>
              <a:t>A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Controladoria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Interna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do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Município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é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órgão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responsável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por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promover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a 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articulação</a:t>
            </a:r>
            <a:r>
              <a:rPr b="1" dirty="0">
                <a:latin typeface="Verdana"/>
                <a:cs typeface="Verdana"/>
              </a:rPr>
              <a:t> com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os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órgãos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entidades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do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25" dirty="0">
                <a:latin typeface="Verdana"/>
                <a:cs typeface="Verdana"/>
              </a:rPr>
              <a:t>Poder</a:t>
            </a:r>
            <a:r>
              <a:rPr b="1" spc="-20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Executivo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Municipal</a:t>
            </a:r>
            <a:r>
              <a:rPr b="1" dirty="0">
                <a:latin typeface="Verdana"/>
                <a:cs typeface="Verdana"/>
              </a:rPr>
              <a:t> e</a:t>
            </a:r>
            <a:r>
              <a:rPr b="1" spc="52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das</a:t>
            </a:r>
            <a:r>
              <a:rPr b="1" spc="51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entidades 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privadas, visando </a:t>
            </a:r>
            <a:r>
              <a:rPr b="1" dirty="0">
                <a:latin typeface="Verdana"/>
                <a:cs typeface="Verdana"/>
              </a:rPr>
              <a:t>o </a:t>
            </a:r>
            <a:r>
              <a:rPr b="1" spc="-10" dirty="0">
                <a:latin typeface="Verdana"/>
                <a:cs typeface="Verdana"/>
              </a:rPr>
              <a:t>cumprimento </a:t>
            </a:r>
            <a:r>
              <a:rPr b="1" spc="-5" dirty="0">
                <a:latin typeface="Verdana"/>
                <a:cs typeface="Verdana"/>
              </a:rPr>
              <a:t>das </a:t>
            </a:r>
            <a:r>
              <a:rPr b="1" spc="-10" dirty="0">
                <a:latin typeface="Verdana"/>
                <a:cs typeface="Verdana"/>
              </a:rPr>
              <a:t>atividades setoriais, </a:t>
            </a:r>
            <a:r>
              <a:rPr b="1" spc="-5" dirty="0">
                <a:latin typeface="Verdana"/>
                <a:cs typeface="Verdana"/>
              </a:rPr>
              <a:t>bem como, </a:t>
            </a:r>
            <a:r>
              <a:rPr b="1" spc="-55" dirty="0">
                <a:latin typeface="Verdana"/>
                <a:cs typeface="Verdana"/>
              </a:rPr>
              <a:t>orientar, </a:t>
            </a:r>
            <a:r>
              <a:rPr b="1" spc="-40" dirty="0">
                <a:latin typeface="Verdana"/>
                <a:cs typeface="Verdana"/>
              </a:rPr>
              <a:t>acompanhar, </a:t>
            </a:r>
            <a:r>
              <a:rPr b="1" spc="-3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fiscalizar</a:t>
            </a:r>
            <a:r>
              <a:rPr b="1" dirty="0">
                <a:latin typeface="Verdana"/>
                <a:cs typeface="Verdana"/>
              </a:rPr>
              <a:t> e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avaliar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a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Gestão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Orçamentária,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Financeira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Patrimonial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dos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órgãos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da 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Administração </a:t>
            </a:r>
            <a:r>
              <a:rPr b="1" spc="-15" dirty="0">
                <a:latin typeface="Verdana"/>
                <a:cs typeface="Verdana"/>
              </a:rPr>
              <a:t>Direta, </a:t>
            </a:r>
            <a:r>
              <a:rPr b="1" dirty="0">
                <a:latin typeface="Verdana"/>
                <a:cs typeface="Verdana"/>
              </a:rPr>
              <a:t>com</a:t>
            </a:r>
            <a:r>
              <a:rPr b="1" spc="52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vistas </a:t>
            </a:r>
            <a:r>
              <a:rPr b="1" dirty="0">
                <a:latin typeface="Verdana"/>
                <a:cs typeface="Verdana"/>
              </a:rPr>
              <a:t>ao </a:t>
            </a:r>
            <a:r>
              <a:rPr b="1" spc="-10" dirty="0">
                <a:latin typeface="Verdana"/>
                <a:cs typeface="Verdana"/>
              </a:rPr>
              <a:t>controle, </a:t>
            </a:r>
            <a:r>
              <a:rPr b="1" spc="-5" dirty="0">
                <a:latin typeface="Verdana"/>
                <a:cs typeface="Verdana"/>
              </a:rPr>
              <a:t>economicidade</a:t>
            </a:r>
            <a:r>
              <a:rPr b="1" spc="51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 </a:t>
            </a:r>
            <a:r>
              <a:rPr b="1" spc="-10" dirty="0">
                <a:latin typeface="Verdana"/>
                <a:cs typeface="Verdana"/>
              </a:rPr>
              <a:t>racionalidade </a:t>
            </a:r>
            <a:r>
              <a:rPr b="1" spc="-5" dirty="0">
                <a:latin typeface="Verdana"/>
                <a:cs typeface="Verdana"/>
              </a:rPr>
              <a:t>na utilização </a:t>
            </a:r>
            <a:r>
              <a:rPr b="1" dirty="0">
                <a:latin typeface="Verdana"/>
                <a:cs typeface="Verdana"/>
              </a:rPr>
              <a:t> dos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recursos</a:t>
            </a:r>
            <a:r>
              <a:rPr b="1" spc="1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</a:t>
            </a:r>
            <a:r>
              <a:rPr b="1" spc="-3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bens </a:t>
            </a:r>
            <a:r>
              <a:rPr b="1" spc="-20" dirty="0">
                <a:latin typeface="Verdana"/>
                <a:cs typeface="Verdana"/>
              </a:rPr>
              <a:t>públicos.</a:t>
            </a:r>
            <a:endParaRPr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b="1" dirty="0">
              <a:latin typeface="Verdana"/>
              <a:cs typeface="Verdana"/>
            </a:endParaRPr>
          </a:p>
          <a:p>
            <a:pPr marL="12700" marR="8255" indent="914400" algn="just">
              <a:lnSpc>
                <a:spcPct val="101099"/>
              </a:lnSpc>
              <a:spcBef>
                <a:spcPts val="5"/>
              </a:spcBef>
            </a:pPr>
            <a:r>
              <a:rPr b="1" spc="-10" dirty="0">
                <a:latin typeface="Verdana"/>
                <a:cs typeface="Verdana"/>
              </a:rPr>
              <a:t>Exerce,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também,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como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órgão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central,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a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supervisão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técnica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das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unidades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que 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compõem</a:t>
            </a:r>
            <a:r>
              <a:rPr b="1" dirty="0">
                <a:latin typeface="Verdana"/>
                <a:cs typeface="Verdana"/>
              </a:rPr>
              <a:t> o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15" dirty="0">
                <a:latin typeface="Verdana"/>
                <a:cs typeface="Verdana"/>
              </a:rPr>
              <a:t>Sistema</a:t>
            </a:r>
            <a:r>
              <a:rPr b="1" spc="-1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de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Controle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Interno,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quais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sejam: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Auditoria,</a:t>
            </a:r>
            <a:r>
              <a:rPr b="1" spc="-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Ouvidoria,</a:t>
            </a:r>
            <a:r>
              <a:rPr b="1" spc="-5" dirty="0">
                <a:latin typeface="Verdana"/>
                <a:cs typeface="Verdana"/>
              </a:rPr>
              <a:t> Acesso</a:t>
            </a:r>
            <a:r>
              <a:rPr b="1" dirty="0">
                <a:latin typeface="Verdana"/>
                <a:cs typeface="Verdana"/>
              </a:rPr>
              <a:t> à </a:t>
            </a:r>
            <a:r>
              <a:rPr b="1" spc="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Informação,</a:t>
            </a:r>
            <a:r>
              <a:rPr b="1" spc="-20" dirty="0">
                <a:latin typeface="Verdana"/>
                <a:cs typeface="Verdana"/>
              </a:rPr>
              <a:t> Corregedoria</a:t>
            </a:r>
            <a:r>
              <a:rPr b="1" spc="7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</a:t>
            </a:r>
            <a:r>
              <a:rPr b="1" spc="-30" dirty="0">
                <a:latin typeface="Verdana"/>
                <a:cs typeface="Verdana"/>
              </a:rPr>
              <a:t> </a:t>
            </a:r>
            <a:r>
              <a:rPr b="1" spc="-20" dirty="0">
                <a:latin typeface="Verdana"/>
                <a:cs typeface="Verdana"/>
              </a:rPr>
              <a:t>Transparência.</a:t>
            </a:r>
            <a:endParaRPr b="1" dirty="0">
              <a:latin typeface="Verdana"/>
              <a:cs typeface="Verdana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C290BDA2-3E5C-6B6D-6EB9-F74F057F9745}"/>
              </a:ext>
            </a:extLst>
          </p:cNvPr>
          <p:cNvGrpSpPr/>
          <p:nvPr/>
        </p:nvGrpSpPr>
        <p:grpSpPr>
          <a:xfrm>
            <a:off x="10072" y="0"/>
            <a:ext cx="5413375" cy="1833245"/>
            <a:chOff x="48767" y="0"/>
            <a:chExt cx="5413375" cy="18332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2FA7F9BC-4762-2A1A-E1B4-42EDE5A2239A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5C516CF-EEA6-72FB-DFED-4F52C49A5A64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FC000"/>
                </a:solidFill>
              </a:endParaRPr>
            </a:p>
          </p:txBody>
        </p:sp>
      </p:grpSp>
      <p:grpSp>
        <p:nvGrpSpPr>
          <p:cNvPr id="16" name="object 6">
            <a:extLst>
              <a:ext uri="{FF2B5EF4-FFF2-40B4-BE49-F238E27FC236}">
                <a16:creationId xmlns:a16="http://schemas.microsoft.com/office/drawing/2014/main" id="{247C7FF4-4F73-3294-E844-910891F6B473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F9522D8A-8990-5868-2B8B-0101D1D9C075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1CE3CAEC-4E5D-EB27-0FF5-5493E9583945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DB4A24F-C5F8-E12C-7694-48F456A9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599" y="4276140"/>
            <a:ext cx="63627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080" algn="ctr">
              <a:lnSpc>
                <a:spcPct val="107300"/>
              </a:lnSpc>
              <a:spcBef>
                <a:spcPts val="100"/>
              </a:spcBef>
            </a:pP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Processo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am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to 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de ITBI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626" y="2679573"/>
            <a:ext cx="79756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6700"/>
              </a:lnSpc>
              <a:spcBef>
                <a:spcPts val="100"/>
              </a:spcBef>
            </a:pP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Correspondência 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et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rô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(e-mai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445" y="5018278"/>
            <a:ext cx="53086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9379" y="1941576"/>
            <a:ext cx="887094" cy="2549525"/>
          </a:xfrm>
          <a:custGeom>
            <a:avLst/>
            <a:gdLst/>
            <a:ahLst/>
            <a:cxnLst/>
            <a:rect l="l" t="t" r="r" b="b"/>
            <a:pathLst>
              <a:path w="887095" h="2549525">
                <a:moveTo>
                  <a:pt x="838199" y="2549144"/>
                </a:moveTo>
                <a:lnTo>
                  <a:pt x="48894" y="2549144"/>
                </a:lnTo>
                <a:lnTo>
                  <a:pt x="29844" y="2540000"/>
                </a:lnTo>
                <a:lnTo>
                  <a:pt x="14350" y="2515108"/>
                </a:lnTo>
                <a:lnTo>
                  <a:pt x="3809" y="2478278"/>
                </a:lnTo>
                <a:lnTo>
                  <a:pt x="0" y="2433320"/>
                </a:lnTo>
                <a:lnTo>
                  <a:pt x="0" y="115824"/>
                </a:lnTo>
                <a:lnTo>
                  <a:pt x="3809" y="70865"/>
                </a:lnTo>
                <a:lnTo>
                  <a:pt x="14350" y="34036"/>
                </a:lnTo>
                <a:lnTo>
                  <a:pt x="29844" y="9143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9143"/>
                </a:lnTo>
                <a:lnTo>
                  <a:pt x="872617" y="34036"/>
                </a:lnTo>
                <a:lnTo>
                  <a:pt x="883157" y="70865"/>
                </a:lnTo>
                <a:lnTo>
                  <a:pt x="886968" y="115824"/>
                </a:lnTo>
                <a:lnTo>
                  <a:pt x="886968" y="2433320"/>
                </a:lnTo>
                <a:lnTo>
                  <a:pt x="883157" y="2478278"/>
                </a:lnTo>
                <a:lnTo>
                  <a:pt x="872617" y="2515108"/>
                </a:lnTo>
                <a:lnTo>
                  <a:pt x="857122" y="2540000"/>
                </a:lnTo>
                <a:lnTo>
                  <a:pt x="838199" y="25491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4139" y="5926836"/>
            <a:ext cx="887094" cy="1066800"/>
          </a:xfrm>
          <a:custGeom>
            <a:avLst/>
            <a:gdLst/>
            <a:ahLst/>
            <a:cxnLst/>
            <a:rect l="l" t="t" r="r" b="b"/>
            <a:pathLst>
              <a:path w="887095" h="1066800">
                <a:moveTo>
                  <a:pt x="838200" y="1066533"/>
                </a:moveTo>
                <a:lnTo>
                  <a:pt x="48895" y="1066533"/>
                </a:lnTo>
                <a:lnTo>
                  <a:pt x="29845" y="1062710"/>
                </a:lnTo>
                <a:lnTo>
                  <a:pt x="14351" y="1052296"/>
                </a:lnTo>
                <a:lnTo>
                  <a:pt x="3810" y="1036891"/>
                </a:lnTo>
                <a:lnTo>
                  <a:pt x="0" y="1018082"/>
                </a:lnTo>
                <a:lnTo>
                  <a:pt x="0" y="48514"/>
                </a:lnTo>
                <a:lnTo>
                  <a:pt x="3810" y="29591"/>
                </a:lnTo>
                <a:lnTo>
                  <a:pt x="14351" y="14224"/>
                </a:lnTo>
                <a:lnTo>
                  <a:pt x="29845" y="3810"/>
                </a:lnTo>
                <a:lnTo>
                  <a:pt x="48895" y="0"/>
                </a:lnTo>
                <a:lnTo>
                  <a:pt x="838200" y="0"/>
                </a:lnTo>
                <a:lnTo>
                  <a:pt x="857123" y="3810"/>
                </a:lnTo>
                <a:lnTo>
                  <a:pt x="872617" y="14224"/>
                </a:lnTo>
                <a:lnTo>
                  <a:pt x="883158" y="29591"/>
                </a:lnTo>
                <a:lnTo>
                  <a:pt x="886968" y="48514"/>
                </a:lnTo>
                <a:lnTo>
                  <a:pt x="886968" y="1018082"/>
                </a:lnTo>
                <a:lnTo>
                  <a:pt x="883158" y="1036891"/>
                </a:lnTo>
                <a:lnTo>
                  <a:pt x="872617" y="1052296"/>
                </a:lnTo>
                <a:lnTo>
                  <a:pt x="857123" y="1062710"/>
                </a:lnTo>
                <a:lnTo>
                  <a:pt x="838200" y="106653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240" y="1930908"/>
            <a:ext cx="1124585" cy="2540635"/>
          </a:xfrm>
          <a:custGeom>
            <a:avLst/>
            <a:gdLst/>
            <a:ahLst/>
            <a:cxnLst/>
            <a:rect l="l" t="t" r="r" b="b"/>
            <a:pathLst>
              <a:path w="1124584" h="2540635">
                <a:moveTo>
                  <a:pt x="1065784" y="2540381"/>
                </a:moveTo>
                <a:lnTo>
                  <a:pt x="58420" y="2540381"/>
                </a:lnTo>
                <a:lnTo>
                  <a:pt x="35813" y="2530729"/>
                </a:lnTo>
                <a:lnTo>
                  <a:pt x="17145" y="2504440"/>
                </a:lnTo>
                <a:lnTo>
                  <a:pt x="4572" y="2465578"/>
                </a:lnTo>
                <a:lnTo>
                  <a:pt x="0" y="2418080"/>
                </a:lnTo>
                <a:lnTo>
                  <a:pt x="0" y="122300"/>
                </a:lnTo>
                <a:lnTo>
                  <a:pt x="4572" y="74803"/>
                </a:lnTo>
                <a:lnTo>
                  <a:pt x="17145" y="35941"/>
                </a:lnTo>
                <a:lnTo>
                  <a:pt x="35813" y="9651"/>
                </a:lnTo>
                <a:lnTo>
                  <a:pt x="58420" y="0"/>
                </a:lnTo>
                <a:lnTo>
                  <a:pt x="1065784" y="0"/>
                </a:lnTo>
                <a:lnTo>
                  <a:pt x="1088516" y="9651"/>
                </a:lnTo>
                <a:lnTo>
                  <a:pt x="1107059" y="35941"/>
                </a:lnTo>
                <a:lnTo>
                  <a:pt x="1119632" y="74803"/>
                </a:lnTo>
                <a:lnTo>
                  <a:pt x="1124204" y="122300"/>
                </a:lnTo>
                <a:lnTo>
                  <a:pt x="1124204" y="2418080"/>
                </a:lnTo>
                <a:lnTo>
                  <a:pt x="1119632" y="2465578"/>
                </a:lnTo>
                <a:lnTo>
                  <a:pt x="1107059" y="2504440"/>
                </a:lnTo>
                <a:lnTo>
                  <a:pt x="1088516" y="2530729"/>
                </a:lnTo>
                <a:lnTo>
                  <a:pt x="1065784" y="25403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9571" y="4664964"/>
            <a:ext cx="1124585" cy="1074420"/>
          </a:xfrm>
          <a:custGeom>
            <a:avLst/>
            <a:gdLst/>
            <a:ahLst/>
            <a:cxnLst/>
            <a:rect l="l" t="t" r="r" b="b"/>
            <a:pathLst>
              <a:path w="1124584" h="1074420">
                <a:moveTo>
                  <a:pt x="1065783" y="1074165"/>
                </a:moveTo>
                <a:lnTo>
                  <a:pt x="58419" y="1074165"/>
                </a:lnTo>
                <a:lnTo>
                  <a:pt x="35813" y="1070102"/>
                </a:lnTo>
                <a:lnTo>
                  <a:pt x="17144" y="1058926"/>
                </a:lnTo>
                <a:lnTo>
                  <a:pt x="4572" y="1042542"/>
                </a:lnTo>
                <a:lnTo>
                  <a:pt x="0" y="1022476"/>
                </a:lnTo>
                <a:lnTo>
                  <a:pt x="0" y="51688"/>
                </a:lnTo>
                <a:lnTo>
                  <a:pt x="4572" y="31622"/>
                </a:lnTo>
                <a:lnTo>
                  <a:pt x="17144" y="15239"/>
                </a:lnTo>
                <a:lnTo>
                  <a:pt x="35813" y="4063"/>
                </a:lnTo>
                <a:lnTo>
                  <a:pt x="58419" y="0"/>
                </a:lnTo>
                <a:lnTo>
                  <a:pt x="1065783" y="0"/>
                </a:lnTo>
                <a:lnTo>
                  <a:pt x="1088517" y="4063"/>
                </a:lnTo>
                <a:lnTo>
                  <a:pt x="1107058" y="15239"/>
                </a:lnTo>
                <a:lnTo>
                  <a:pt x="1119631" y="31622"/>
                </a:lnTo>
                <a:lnTo>
                  <a:pt x="1124203" y="51688"/>
                </a:lnTo>
                <a:lnTo>
                  <a:pt x="1124203" y="1022476"/>
                </a:lnTo>
                <a:lnTo>
                  <a:pt x="1119631" y="1042542"/>
                </a:lnTo>
                <a:lnTo>
                  <a:pt x="1107058" y="1058926"/>
                </a:lnTo>
                <a:lnTo>
                  <a:pt x="1088517" y="1070102"/>
                </a:lnTo>
                <a:lnTo>
                  <a:pt x="1065783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5935980"/>
            <a:ext cx="1113790" cy="1064895"/>
          </a:xfrm>
          <a:custGeom>
            <a:avLst/>
            <a:gdLst/>
            <a:ahLst/>
            <a:cxnLst/>
            <a:rect l="l" t="t" r="r" b="b"/>
            <a:pathLst>
              <a:path w="1113790" h="1064895">
                <a:moveTo>
                  <a:pt x="1055751" y="1064755"/>
                </a:moveTo>
                <a:lnTo>
                  <a:pt x="57912" y="1064755"/>
                </a:lnTo>
                <a:lnTo>
                  <a:pt x="35433" y="1060716"/>
                </a:lnTo>
                <a:lnTo>
                  <a:pt x="17017" y="1049693"/>
                </a:lnTo>
                <a:lnTo>
                  <a:pt x="4572" y="1033399"/>
                </a:lnTo>
                <a:lnTo>
                  <a:pt x="0" y="1013485"/>
                </a:lnTo>
                <a:lnTo>
                  <a:pt x="0" y="51308"/>
                </a:lnTo>
                <a:lnTo>
                  <a:pt x="4572" y="31368"/>
                </a:lnTo>
                <a:lnTo>
                  <a:pt x="17017" y="15112"/>
                </a:lnTo>
                <a:lnTo>
                  <a:pt x="35433" y="4063"/>
                </a:lnTo>
                <a:lnTo>
                  <a:pt x="57912" y="0"/>
                </a:lnTo>
                <a:lnTo>
                  <a:pt x="1055751" y="0"/>
                </a:lnTo>
                <a:lnTo>
                  <a:pt x="1078229" y="4063"/>
                </a:lnTo>
                <a:lnTo>
                  <a:pt x="1096645" y="15112"/>
                </a:lnTo>
                <a:lnTo>
                  <a:pt x="1109091" y="31368"/>
                </a:lnTo>
                <a:lnTo>
                  <a:pt x="1113663" y="51308"/>
                </a:lnTo>
                <a:lnTo>
                  <a:pt x="1113663" y="1013485"/>
                </a:lnTo>
                <a:lnTo>
                  <a:pt x="1109091" y="1033399"/>
                </a:lnTo>
                <a:lnTo>
                  <a:pt x="1096645" y="1049693"/>
                </a:lnTo>
                <a:lnTo>
                  <a:pt x="1078229" y="1060716"/>
                </a:lnTo>
                <a:lnTo>
                  <a:pt x="1055751" y="10647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0483" y="1935480"/>
            <a:ext cx="1104900" cy="2536190"/>
          </a:xfrm>
          <a:custGeom>
            <a:avLst/>
            <a:gdLst/>
            <a:ahLst/>
            <a:cxnLst/>
            <a:rect l="l" t="t" r="r" b="b"/>
            <a:pathLst>
              <a:path w="1104900" h="2536190">
                <a:moveTo>
                  <a:pt x="1048639" y="2535682"/>
                </a:moveTo>
                <a:lnTo>
                  <a:pt x="56261" y="2535682"/>
                </a:lnTo>
                <a:lnTo>
                  <a:pt x="34417" y="2525903"/>
                </a:lnTo>
                <a:lnTo>
                  <a:pt x="16510" y="2499106"/>
                </a:lnTo>
                <a:lnTo>
                  <a:pt x="4445" y="2459355"/>
                </a:lnTo>
                <a:lnTo>
                  <a:pt x="0" y="2410968"/>
                </a:lnTo>
                <a:lnTo>
                  <a:pt x="0" y="124713"/>
                </a:lnTo>
                <a:lnTo>
                  <a:pt x="4445" y="76326"/>
                </a:lnTo>
                <a:lnTo>
                  <a:pt x="16510" y="36575"/>
                </a:lnTo>
                <a:lnTo>
                  <a:pt x="34417" y="9778"/>
                </a:lnTo>
                <a:lnTo>
                  <a:pt x="56261" y="0"/>
                </a:lnTo>
                <a:lnTo>
                  <a:pt x="1048639" y="0"/>
                </a:lnTo>
                <a:lnTo>
                  <a:pt x="1070483" y="9778"/>
                </a:lnTo>
                <a:lnTo>
                  <a:pt x="1088390" y="36575"/>
                </a:lnTo>
                <a:lnTo>
                  <a:pt x="1100455" y="76326"/>
                </a:lnTo>
                <a:lnTo>
                  <a:pt x="1104900" y="124713"/>
                </a:lnTo>
                <a:lnTo>
                  <a:pt x="1104900" y="2410968"/>
                </a:lnTo>
                <a:lnTo>
                  <a:pt x="1100455" y="2459355"/>
                </a:lnTo>
                <a:lnTo>
                  <a:pt x="1088390" y="2499106"/>
                </a:lnTo>
                <a:lnTo>
                  <a:pt x="1070483" y="2525903"/>
                </a:lnTo>
                <a:lnTo>
                  <a:pt x="1048639" y="25356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340" y="4664964"/>
            <a:ext cx="1088390" cy="1074420"/>
          </a:xfrm>
          <a:custGeom>
            <a:avLst/>
            <a:gdLst/>
            <a:ahLst/>
            <a:cxnLst/>
            <a:rect l="l" t="t" r="r" b="b"/>
            <a:pathLst>
              <a:path w="1088390" h="1074420">
                <a:moveTo>
                  <a:pt x="1032509" y="1074165"/>
                </a:moveTo>
                <a:lnTo>
                  <a:pt x="55371" y="1074165"/>
                </a:lnTo>
                <a:lnTo>
                  <a:pt x="33908" y="1069975"/>
                </a:lnTo>
                <a:lnTo>
                  <a:pt x="16255" y="1058671"/>
                </a:lnTo>
                <a:lnTo>
                  <a:pt x="4317" y="1041781"/>
                </a:lnTo>
                <a:lnTo>
                  <a:pt x="0" y="1021333"/>
                </a:lnTo>
                <a:lnTo>
                  <a:pt x="0" y="52831"/>
                </a:lnTo>
                <a:lnTo>
                  <a:pt x="4317" y="32257"/>
                </a:lnTo>
                <a:lnTo>
                  <a:pt x="16255" y="15493"/>
                </a:lnTo>
                <a:lnTo>
                  <a:pt x="33908" y="4190"/>
                </a:lnTo>
                <a:lnTo>
                  <a:pt x="55371" y="0"/>
                </a:lnTo>
                <a:lnTo>
                  <a:pt x="1032509" y="0"/>
                </a:lnTo>
                <a:lnTo>
                  <a:pt x="1053973" y="4190"/>
                </a:lnTo>
                <a:lnTo>
                  <a:pt x="1071626" y="15493"/>
                </a:lnTo>
                <a:lnTo>
                  <a:pt x="1083563" y="32257"/>
                </a:lnTo>
                <a:lnTo>
                  <a:pt x="1087881" y="52831"/>
                </a:lnTo>
                <a:lnTo>
                  <a:pt x="1087881" y="1021333"/>
                </a:lnTo>
                <a:lnTo>
                  <a:pt x="1083563" y="1041781"/>
                </a:lnTo>
                <a:lnTo>
                  <a:pt x="1071626" y="1058671"/>
                </a:lnTo>
                <a:lnTo>
                  <a:pt x="1053973" y="1069975"/>
                </a:lnTo>
                <a:lnTo>
                  <a:pt x="1032509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6100" y="5913120"/>
            <a:ext cx="1113790" cy="1064895"/>
          </a:xfrm>
          <a:custGeom>
            <a:avLst/>
            <a:gdLst/>
            <a:ahLst/>
            <a:cxnLst/>
            <a:rect l="l" t="t" r="r" b="b"/>
            <a:pathLst>
              <a:path w="1113790" h="1064895">
                <a:moveTo>
                  <a:pt x="1056894" y="1064755"/>
                </a:moveTo>
                <a:lnTo>
                  <a:pt x="56769" y="1064755"/>
                </a:lnTo>
                <a:lnTo>
                  <a:pt x="34671" y="1060627"/>
                </a:lnTo>
                <a:lnTo>
                  <a:pt x="16636" y="1049375"/>
                </a:lnTo>
                <a:lnTo>
                  <a:pt x="4445" y="1032725"/>
                </a:lnTo>
                <a:lnTo>
                  <a:pt x="0" y="1012380"/>
                </a:lnTo>
                <a:lnTo>
                  <a:pt x="0" y="52323"/>
                </a:lnTo>
                <a:lnTo>
                  <a:pt x="4445" y="32003"/>
                </a:lnTo>
                <a:lnTo>
                  <a:pt x="16636" y="15366"/>
                </a:lnTo>
                <a:lnTo>
                  <a:pt x="34671" y="4190"/>
                </a:lnTo>
                <a:lnTo>
                  <a:pt x="56769" y="0"/>
                </a:lnTo>
                <a:lnTo>
                  <a:pt x="1056894" y="0"/>
                </a:lnTo>
                <a:lnTo>
                  <a:pt x="1078992" y="4190"/>
                </a:lnTo>
                <a:lnTo>
                  <a:pt x="1097026" y="15366"/>
                </a:lnTo>
                <a:lnTo>
                  <a:pt x="1109218" y="32003"/>
                </a:lnTo>
                <a:lnTo>
                  <a:pt x="1113663" y="52323"/>
                </a:lnTo>
                <a:lnTo>
                  <a:pt x="1113663" y="1012380"/>
                </a:lnTo>
                <a:lnTo>
                  <a:pt x="1109218" y="1032725"/>
                </a:lnTo>
                <a:lnTo>
                  <a:pt x="1097026" y="1049375"/>
                </a:lnTo>
                <a:lnTo>
                  <a:pt x="1078992" y="1060627"/>
                </a:lnTo>
                <a:lnTo>
                  <a:pt x="1056894" y="10647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0916" y="1930908"/>
            <a:ext cx="2447290" cy="2537460"/>
          </a:xfrm>
          <a:custGeom>
            <a:avLst/>
            <a:gdLst/>
            <a:ahLst/>
            <a:cxnLst/>
            <a:rect l="l" t="t" r="r" b="b"/>
            <a:pathLst>
              <a:path w="2447290" h="2537460">
                <a:moveTo>
                  <a:pt x="2366644" y="2537460"/>
                </a:moveTo>
                <a:lnTo>
                  <a:pt x="80517" y="2537460"/>
                </a:lnTo>
                <a:lnTo>
                  <a:pt x="49275" y="2522220"/>
                </a:lnTo>
                <a:lnTo>
                  <a:pt x="23622" y="2480691"/>
                </a:lnTo>
                <a:lnTo>
                  <a:pt x="6350" y="2419223"/>
                </a:lnTo>
                <a:lnTo>
                  <a:pt x="0" y="2344293"/>
                </a:lnTo>
                <a:lnTo>
                  <a:pt x="0" y="193167"/>
                </a:lnTo>
                <a:lnTo>
                  <a:pt x="6350" y="118237"/>
                </a:lnTo>
                <a:lnTo>
                  <a:pt x="23622" y="56769"/>
                </a:lnTo>
                <a:lnTo>
                  <a:pt x="49275" y="15240"/>
                </a:lnTo>
                <a:lnTo>
                  <a:pt x="80517" y="0"/>
                </a:lnTo>
                <a:lnTo>
                  <a:pt x="2366644" y="0"/>
                </a:lnTo>
                <a:lnTo>
                  <a:pt x="2397886" y="15240"/>
                </a:lnTo>
                <a:lnTo>
                  <a:pt x="2423540" y="56769"/>
                </a:lnTo>
                <a:lnTo>
                  <a:pt x="2440812" y="118237"/>
                </a:lnTo>
                <a:lnTo>
                  <a:pt x="2447162" y="193167"/>
                </a:lnTo>
                <a:lnTo>
                  <a:pt x="2447162" y="2344293"/>
                </a:lnTo>
                <a:lnTo>
                  <a:pt x="2440812" y="2419223"/>
                </a:lnTo>
                <a:lnTo>
                  <a:pt x="2423540" y="2480691"/>
                </a:lnTo>
                <a:lnTo>
                  <a:pt x="2397886" y="2522220"/>
                </a:lnTo>
                <a:lnTo>
                  <a:pt x="2366644" y="253746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49768" y="4674108"/>
            <a:ext cx="2488565" cy="1069975"/>
          </a:xfrm>
          <a:custGeom>
            <a:avLst/>
            <a:gdLst/>
            <a:ahLst/>
            <a:cxnLst/>
            <a:rect l="l" t="t" r="r" b="b"/>
            <a:pathLst>
              <a:path w="2488565" h="1069975">
                <a:moveTo>
                  <a:pt x="2406396" y="1069467"/>
                </a:moveTo>
                <a:lnTo>
                  <a:pt x="81787" y="1069467"/>
                </a:lnTo>
                <a:lnTo>
                  <a:pt x="50037" y="1062990"/>
                </a:lnTo>
                <a:lnTo>
                  <a:pt x="24002" y="1045591"/>
                </a:lnTo>
                <a:lnTo>
                  <a:pt x="6476" y="1019683"/>
                </a:lnTo>
                <a:lnTo>
                  <a:pt x="0" y="988060"/>
                </a:lnTo>
                <a:lnTo>
                  <a:pt x="0" y="81407"/>
                </a:lnTo>
                <a:lnTo>
                  <a:pt x="6476" y="49784"/>
                </a:lnTo>
                <a:lnTo>
                  <a:pt x="24002" y="23876"/>
                </a:lnTo>
                <a:lnTo>
                  <a:pt x="50037" y="6477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7"/>
                </a:lnTo>
                <a:lnTo>
                  <a:pt x="2464180" y="23876"/>
                </a:lnTo>
                <a:lnTo>
                  <a:pt x="2481706" y="49784"/>
                </a:lnTo>
                <a:lnTo>
                  <a:pt x="2488183" y="81407"/>
                </a:lnTo>
                <a:lnTo>
                  <a:pt x="2488183" y="988060"/>
                </a:lnTo>
                <a:lnTo>
                  <a:pt x="2481706" y="1019683"/>
                </a:lnTo>
                <a:lnTo>
                  <a:pt x="2464180" y="1045591"/>
                </a:lnTo>
                <a:lnTo>
                  <a:pt x="2438146" y="1062990"/>
                </a:lnTo>
                <a:lnTo>
                  <a:pt x="2406396" y="106946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61959" y="5903976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396" y="1074153"/>
                </a:moveTo>
                <a:lnTo>
                  <a:pt x="81788" y="1074153"/>
                </a:lnTo>
                <a:lnTo>
                  <a:pt x="50038" y="1067701"/>
                </a:lnTo>
                <a:lnTo>
                  <a:pt x="24003" y="1050124"/>
                </a:lnTo>
                <a:lnTo>
                  <a:pt x="6476" y="1024115"/>
                </a:lnTo>
                <a:lnTo>
                  <a:pt x="0" y="992352"/>
                </a:lnTo>
                <a:lnTo>
                  <a:pt x="0" y="81787"/>
                </a:lnTo>
                <a:lnTo>
                  <a:pt x="6476" y="50037"/>
                </a:lnTo>
                <a:lnTo>
                  <a:pt x="24003" y="24002"/>
                </a:lnTo>
                <a:lnTo>
                  <a:pt x="50038" y="6476"/>
                </a:lnTo>
                <a:lnTo>
                  <a:pt x="81788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1" y="24002"/>
                </a:lnTo>
                <a:lnTo>
                  <a:pt x="2481707" y="50037"/>
                </a:lnTo>
                <a:lnTo>
                  <a:pt x="2488184" y="81787"/>
                </a:lnTo>
                <a:lnTo>
                  <a:pt x="2488184" y="992352"/>
                </a:lnTo>
                <a:lnTo>
                  <a:pt x="2481707" y="1024115"/>
                </a:lnTo>
                <a:lnTo>
                  <a:pt x="2464181" y="1050124"/>
                </a:lnTo>
                <a:lnTo>
                  <a:pt x="2438146" y="1067701"/>
                </a:lnTo>
                <a:lnTo>
                  <a:pt x="2406396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8644" y="1921764"/>
            <a:ext cx="2023745" cy="2549525"/>
          </a:xfrm>
          <a:custGeom>
            <a:avLst/>
            <a:gdLst/>
            <a:ahLst/>
            <a:cxnLst/>
            <a:rect l="l" t="t" r="r" b="b"/>
            <a:pathLst>
              <a:path w="2023745" h="2549525">
                <a:moveTo>
                  <a:pt x="1949957" y="2549144"/>
                </a:moveTo>
                <a:lnTo>
                  <a:pt x="73786" y="2549144"/>
                </a:lnTo>
                <a:lnTo>
                  <a:pt x="45211" y="2535301"/>
                </a:lnTo>
                <a:lnTo>
                  <a:pt x="21716" y="2497709"/>
                </a:lnTo>
                <a:lnTo>
                  <a:pt x="5841" y="2442083"/>
                </a:lnTo>
                <a:lnTo>
                  <a:pt x="0" y="2374138"/>
                </a:lnTo>
                <a:lnTo>
                  <a:pt x="0" y="175005"/>
                </a:lnTo>
                <a:lnTo>
                  <a:pt x="5841" y="107061"/>
                </a:lnTo>
                <a:lnTo>
                  <a:pt x="21716" y="51435"/>
                </a:lnTo>
                <a:lnTo>
                  <a:pt x="45211" y="13842"/>
                </a:lnTo>
                <a:lnTo>
                  <a:pt x="73786" y="0"/>
                </a:lnTo>
                <a:lnTo>
                  <a:pt x="1949957" y="0"/>
                </a:lnTo>
                <a:lnTo>
                  <a:pt x="1978532" y="13842"/>
                </a:lnTo>
                <a:lnTo>
                  <a:pt x="2002027" y="51435"/>
                </a:lnTo>
                <a:lnTo>
                  <a:pt x="2017902" y="107061"/>
                </a:lnTo>
                <a:lnTo>
                  <a:pt x="2023744" y="175005"/>
                </a:lnTo>
                <a:lnTo>
                  <a:pt x="2023744" y="2374138"/>
                </a:lnTo>
                <a:lnTo>
                  <a:pt x="2017902" y="2442083"/>
                </a:lnTo>
                <a:lnTo>
                  <a:pt x="2002027" y="2497709"/>
                </a:lnTo>
                <a:lnTo>
                  <a:pt x="1978532" y="2535301"/>
                </a:lnTo>
                <a:lnTo>
                  <a:pt x="1949957" y="25491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4259" y="4666488"/>
            <a:ext cx="2022475" cy="1076325"/>
          </a:xfrm>
          <a:custGeom>
            <a:avLst/>
            <a:gdLst/>
            <a:ahLst/>
            <a:cxnLst/>
            <a:rect l="l" t="t" r="r" b="b"/>
            <a:pathLst>
              <a:path w="2022475" h="1076325">
                <a:moveTo>
                  <a:pt x="1948179" y="1075944"/>
                </a:moveTo>
                <a:lnTo>
                  <a:pt x="73787" y="1075944"/>
                </a:lnTo>
                <a:lnTo>
                  <a:pt x="45085" y="1070102"/>
                </a:lnTo>
                <a:lnTo>
                  <a:pt x="21716" y="1054227"/>
                </a:lnTo>
                <a:lnTo>
                  <a:pt x="5841" y="1030732"/>
                </a:lnTo>
                <a:lnTo>
                  <a:pt x="0" y="1002030"/>
                </a:lnTo>
                <a:lnTo>
                  <a:pt x="0" y="73914"/>
                </a:lnTo>
                <a:lnTo>
                  <a:pt x="5841" y="45212"/>
                </a:lnTo>
                <a:lnTo>
                  <a:pt x="21716" y="21717"/>
                </a:lnTo>
                <a:lnTo>
                  <a:pt x="45085" y="5842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2"/>
                </a:lnTo>
                <a:lnTo>
                  <a:pt x="2000250" y="21717"/>
                </a:lnTo>
                <a:lnTo>
                  <a:pt x="2016125" y="45212"/>
                </a:lnTo>
                <a:lnTo>
                  <a:pt x="2021966" y="73914"/>
                </a:lnTo>
                <a:lnTo>
                  <a:pt x="2021966" y="1002030"/>
                </a:lnTo>
                <a:lnTo>
                  <a:pt x="2016125" y="1030732"/>
                </a:lnTo>
                <a:lnTo>
                  <a:pt x="2000250" y="1054227"/>
                </a:lnTo>
                <a:lnTo>
                  <a:pt x="1976881" y="1070102"/>
                </a:lnTo>
                <a:lnTo>
                  <a:pt x="1948179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4259" y="5903976"/>
            <a:ext cx="2022475" cy="1074420"/>
          </a:xfrm>
          <a:custGeom>
            <a:avLst/>
            <a:gdLst/>
            <a:ahLst/>
            <a:cxnLst/>
            <a:rect l="l" t="t" r="r" b="b"/>
            <a:pathLst>
              <a:path w="2022475" h="1074420">
                <a:moveTo>
                  <a:pt x="1948179" y="1074153"/>
                </a:moveTo>
                <a:lnTo>
                  <a:pt x="73787" y="1074153"/>
                </a:lnTo>
                <a:lnTo>
                  <a:pt x="45085" y="1068336"/>
                </a:lnTo>
                <a:lnTo>
                  <a:pt x="21716" y="1052499"/>
                </a:lnTo>
                <a:lnTo>
                  <a:pt x="5841" y="1029042"/>
                </a:lnTo>
                <a:lnTo>
                  <a:pt x="0" y="1000404"/>
                </a:lnTo>
                <a:lnTo>
                  <a:pt x="0" y="73786"/>
                </a:lnTo>
                <a:lnTo>
                  <a:pt x="5841" y="45084"/>
                </a:lnTo>
                <a:lnTo>
                  <a:pt x="21716" y="21716"/>
                </a:lnTo>
                <a:lnTo>
                  <a:pt x="45085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084"/>
                </a:lnTo>
                <a:lnTo>
                  <a:pt x="2021966" y="73786"/>
                </a:lnTo>
                <a:lnTo>
                  <a:pt x="2021966" y="1000404"/>
                </a:lnTo>
                <a:lnTo>
                  <a:pt x="2016125" y="1029042"/>
                </a:lnTo>
                <a:lnTo>
                  <a:pt x="2000250" y="1052499"/>
                </a:lnTo>
                <a:lnTo>
                  <a:pt x="1976881" y="1068336"/>
                </a:lnTo>
                <a:lnTo>
                  <a:pt x="1948179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0" name="object 2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6" name="object 2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0" name="object 3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4" name="object 3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9" name="object 3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3" name="object 4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70852" y="3172206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41946" y="5128386"/>
            <a:ext cx="99377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95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00725" y="5039106"/>
            <a:ext cx="982344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899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Barão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Branco,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Centro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Brumadinho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Minas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 35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460-000.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53990" y="823087"/>
            <a:ext cx="18853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SETOR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ITBI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07919" y="6370116"/>
            <a:ext cx="36512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87920" y="6331407"/>
            <a:ext cx="99377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95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85794" y="6268618"/>
            <a:ext cx="1829435" cy="276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785" marR="5080" indent="-172720">
              <a:lnSpc>
                <a:spcPct val="105000"/>
              </a:lnSpc>
              <a:spcBef>
                <a:spcPts val="55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Atendimento </a:t>
            </a: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ao</a:t>
            </a: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contribuinte</a:t>
            </a:r>
            <a:r>
              <a:rPr sz="8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para</a:t>
            </a:r>
            <a:r>
              <a:rPr sz="8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tirar </a:t>
            </a:r>
            <a:r>
              <a:rPr sz="800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dúvidas/informações.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09507" y="6398158"/>
            <a:ext cx="15646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ten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mento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3631" y="1941576"/>
            <a:ext cx="885825" cy="5036820"/>
          </a:xfrm>
          <a:custGeom>
            <a:avLst/>
            <a:gdLst/>
            <a:ahLst/>
            <a:cxnLst/>
            <a:rect l="l" t="t" r="r" b="b"/>
            <a:pathLst>
              <a:path w="885825" h="5036820">
                <a:moveTo>
                  <a:pt x="836434" y="5036197"/>
                </a:moveTo>
                <a:lnTo>
                  <a:pt x="48793" y="5036197"/>
                </a:lnTo>
                <a:lnTo>
                  <a:pt x="29844" y="5018151"/>
                </a:lnTo>
                <a:lnTo>
                  <a:pt x="14330" y="4968989"/>
                </a:lnTo>
                <a:lnTo>
                  <a:pt x="3849" y="4896243"/>
                </a:lnTo>
                <a:lnTo>
                  <a:pt x="0" y="4807394"/>
                </a:lnTo>
                <a:lnTo>
                  <a:pt x="0" y="228726"/>
                </a:lnTo>
                <a:lnTo>
                  <a:pt x="3849" y="139953"/>
                </a:lnTo>
                <a:lnTo>
                  <a:pt x="14330" y="67182"/>
                </a:lnTo>
                <a:lnTo>
                  <a:pt x="29844" y="18033"/>
                </a:lnTo>
                <a:lnTo>
                  <a:pt x="48793" y="0"/>
                </a:lnTo>
                <a:lnTo>
                  <a:pt x="836434" y="0"/>
                </a:lnTo>
                <a:lnTo>
                  <a:pt x="855383" y="18033"/>
                </a:lnTo>
                <a:lnTo>
                  <a:pt x="870902" y="67182"/>
                </a:lnTo>
                <a:lnTo>
                  <a:pt x="881380" y="139953"/>
                </a:lnTo>
                <a:lnTo>
                  <a:pt x="885228" y="228726"/>
                </a:lnTo>
                <a:lnTo>
                  <a:pt x="885228" y="4807394"/>
                </a:lnTo>
                <a:lnTo>
                  <a:pt x="881380" y="4896243"/>
                </a:lnTo>
                <a:lnTo>
                  <a:pt x="870902" y="4968989"/>
                </a:lnTo>
                <a:lnTo>
                  <a:pt x="855383" y="5018151"/>
                </a:lnTo>
                <a:lnTo>
                  <a:pt x="836434" y="503619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4900" y="1941576"/>
            <a:ext cx="1470660" cy="5036820"/>
          </a:xfrm>
          <a:custGeom>
            <a:avLst/>
            <a:gdLst/>
            <a:ahLst/>
            <a:cxnLst/>
            <a:rect l="l" t="t" r="r" b="b"/>
            <a:pathLst>
              <a:path w="1470660" h="5036820">
                <a:moveTo>
                  <a:pt x="1389507" y="5036197"/>
                </a:moveTo>
                <a:lnTo>
                  <a:pt x="81051" y="5036197"/>
                </a:lnTo>
                <a:lnTo>
                  <a:pt x="49580" y="5018151"/>
                </a:lnTo>
                <a:lnTo>
                  <a:pt x="23812" y="4968989"/>
                </a:lnTo>
                <a:lnTo>
                  <a:pt x="6388" y="4896243"/>
                </a:lnTo>
                <a:lnTo>
                  <a:pt x="0" y="4807394"/>
                </a:lnTo>
                <a:lnTo>
                  <a:pt x="0" y="228726"/>
                </a:lnTo>
                <a:lnTo>
                  <a:pt x="6388" y="139953"/>
                </a:lnTo>
                <a:lnTo>
                  <a:pt x="23812" y="67182"/>
                </a:lnTo>
                <a:lnTo>
                  <a:pt x="49580" y="18033"/>
                </a:lnTo>
                <a:lnTo>
                  <a:pt x="81051" y="0"/>
                </a:lnTo>
                <a:lnTo>
                  <a:pt x="1389507" y="0"/>
                </a:lnTo>
                <a:lnTo>
                  <a:pt x="1421002" y="18033"/>
                </a:lnTo>
                <a:lnTo>
                  <a:pt x="1446657" y="67182"/>
                </a:lnTo>
                <a:lnTo>
                  <a:pt x="1464183" y="139953"/>
                </a:lnTo>
                <a:lnTo>
                  <a:pt x="1470533" y="228726"/>
                </a:lnTo>
                <a:lnTo>
                  <a:pt x="1470533" y="4807394"/>
                </a:lnTo>
                <a:lnTo>
                  <a:pt x="1464183" y="4896243"/>
                </a:lnTo>
                <a:lnTo>
                  <a:pt x="1446657" y="4968989"/>
                </a:lnTo>
                <a:lnTo>
                  <a:pt x="1421002" y="5018151"/>
                </a:lnTo>
                <a:lnTo>
                  <a:pt x="1389507" y="503619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90650" y="3355594"/>
            <a:ext cx="1313815" cy="112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  <a:tabLst>
                <a:tab pos="817244" algn="l"/>
              </a:tabLst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solicitação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guia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ITBI –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Imposto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Transmissão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Bens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Imovéis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“Inter-Vivos”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necessário	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documentos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específicos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cada</a:t>
            </a:r>
            <a:r>
              <a:rPr sz="60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caso,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sendo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mais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simples: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850">
              <a:latin typeface="Verdana"/>
              <a:cs typeface="Verdana"/>
            </a:endParaRPr>
          </a:p>
          <a:p>
            <a:pPr marL="184785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  <a:tab pos="1200150" algn="l"/>
              </a:tabLst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açã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endParaRPr sz="600">
              <a:latin typeface="Verdana"/>
              <a:cs typeface="Verdana"/>
            </a:endParaRPr>
          </a:p>
          <a:p>
            <a:pPr marL="184785" marR="10160" algn="just">
              <a:lnSpc>
                <a:spcPct val="101699"/>
              </a:lnSpc>
              <a:spcBef>
                <a:spcPts val="11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titularidade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através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certidão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registro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atualizada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dias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90650" y="4480052"/>
            <a:ext cx="1308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  <a:tab pos="1200150" algn="l"/>
              </a:tabLst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90650" y="4569968"/>
            <a:ext cx="128778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Declaração</a:t>
            </a:r>
            <a:r>
              <a:rPr sz="60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Lançamento </a:t>
            </a:r>
            <a:r>
              <a:rPr sz="600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site</a:t>
            </a:r>
            <a:endParaRPr sz="6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Anexar</a:t>
            </a:r>
            <a:r>
              <a:rPr sz="600" spc="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documentação</a:t>
            </a:r>
            <a:r>
              <a:rPr sz="60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das</a:t>
            </a:r>
            <a:endParaRPr sz="6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6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partes,</a:t>
            </a:r>
            <a:endParaRPr sz="600">
              <a:latin typeface="Verdana"/>
              <a:cs typeface="Verdana"/>
            </a:endParaRPr>
          </a:p>
          <a:p>
            <a:pPr marL="172085" marR="54610" indent="-172085" algn="r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72085" algn="l"/>
                <a:tab pos="185420" algn="l"/>
              </a:tabLst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Demais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casos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necessário</a:t>
            </a:r>
            <a:endParaRPr sz="600">
              <a:latin typeface="Verdana"/>
              <a:cs typeface="Verdana"/>
            </a:endParaRPr>
          </a:p>
          <a:p>
            <a:pPr marR="81280" algn="r">
              <a:lnSpc>
                <a:spcPct val="100000"/>
              </a:lnSpc>
              <a:spcBef>
                <a:spcPts val="50"/>
              </a:spcBef>
            </a:pP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açã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ica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53410" y="4576064"/>
            <a:ext cx="8902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6935" algn="l"/>
              </a:tabLst>
            </a:pPr>
            <a:r>
              <a:rPr sz="60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02377" y="2561336"/>
            <a:ext cx="2266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42690" y="2551938"/>
            <a:ext cx="9944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  <a:tab pos="858519" algn="l"/>
              </a:tabLst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muni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caçã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86071" y="2551938"/>
            <a:ext cx="262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e-m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42690" y="2755519"/>
            <a:ext cx="52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•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76802" y="2620263"/>
            <a:ext cx="1680845" cy="3524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5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ment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204"/>
              </a:spcBef>
              <a:tabLst>
                <a:tab pos="678815" algn="l"/>
                <a:tab pos="951865" algn="l"/>
                <a:tab pos="1550670" algn="l"/>
              </a:tabLst>
            </a:pPr>
            <a:r>
              <a:rPr sz="900" spc="-15" baseline="4629" dirty="0">
                <a:solidFill>
                  <a:srgbClr val="1D1D1B"/>
                </a:solidFill>
                <a:latin typeface="Verdana"/>
                <a:cs typeface="Verdana"/>
              </a:rPr>
              <a:t>Atendimento	</a:t>
            </a:r>
            <a:r>
              <a:rPr sz="900" spc="-22" baseline="4629" dirty="0">
                <a:solidFill>
                  <a:srgbClr val="1D1D1B"/>
                </a:solidFill>
                <a:latin typeface="Verdana"/>
                <a:cs typeface="Verdana"/>
              </a:rPr>
              <a:t>por	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funcionários	do</a:t>
            </a:r>
            <a:endParaRPr sz="600">
              <a:latin typeface="Verdana"/>
              <a:cs typeface="Verdana"/>
            </a:endParaRPr>
          </a:p>
          <a:p>
            <a:pPr marL="1596390">
              <a:lnSpc>
                <a:spcPct val="100000"/>
              </a:lnSpc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14902" y="2855163"/>
            <a:ext cx="141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01675" algn="l"/>
                <a:tab pos="945515" algn="l"/>
              </a:tabLst>
            </a:pPr>
            <a:r>
              <a:rPr sz="900" spc="-15" baseline="4629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900" spc="-22" baseline="4629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900" spc="-30" baseline="4629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900" spc="-22" baseline="4629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900" spc="-44" baseline="4629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900" spc="-15" baseline="4629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900" spc="-22" baseline="4629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900" baseline="4629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900" spc="-22" baseline="4629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900" spc="-15" baseline="4629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900" baseline="4629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900" spc="-30" baseline="4629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900" baseline="4629" dirty="0">
                <a:solidFill>
                  <a:srgbClr val="1D1D1B"/>
                </a:solidFill>
                <a:latin typeface="Verdana"/>
                <a:cs typeface="Verdana"/>
              </a:rPr>
              <a:t>e	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aç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ão 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Fiscalização;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42690" y="3268218"/>
            <a:ext cx="1619885" cy="4292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4785" marR="5080" indent="-172720">
              <a:lnSpc>
                <a:spcPct val="105000"/>
              </a:lnSpc>
              <a:spcBef>
                <a:spcPts val="6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çã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dad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sensíveis;</a:t>
            </a:r>
            <a:endParaRPr sz="6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ssã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Gu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ssã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Gu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ssã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00197" y="3436747"/>
            <a:ext cx="1727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23584" y="2685415"/>
            <a:ext cx="970280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63855">
              <a:lnSpc>
                <a:spcPct val="103600"/>
              </a:lnSpc>
              <a:spcBef>
                <a:spcPts val="75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  <a:hlinkClick r:id="rId2"/>
              </a:rPr>
              <a:t>itbi@brumadinho.mg.gov.br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824854" y="3271570"/>
            <a:ext cx="990600" cy="2997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7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Site</a:t>
            </a:r>
            <a:endParaRPr sz="550">
              <a:latin typeface="Verdana"/>
              <a:cs typeface="Verdana"/>
            </a:endParaRPr>
          </a:p>
          <a:p>
            <a:pPr marL="12700" marR="5080" algn="ctr">
              <a:lnSpc>
                <a:spcPct val="105500"/>
              </a:lnSpc>
              <a:spcBef>
                <a:spcPts val="35"/>
              </a:spcBef>
            </a:pPr>
            <a:r>
              <a:rPr sz="550" spc="-10" dirty="0">
                <a:latin typeface="Verdana"/>
                <a:cs typeface="Verdana"/>
                <a:hlinkClick r:id="rId3"/>
              </a:rPr>
              <a:t>http://mg-brumadinho-pm-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itbi.cloud.el.com.br/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39125" y="2987421"/>
            <a:ext cx="2123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emissão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da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guia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até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72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horas,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conforme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único,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Art.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180</a:t>
            </a:r>
            <a:r>
              <a:rPr sz="60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Lei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Complementar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nº109/2019.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Entretanto,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geralmente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setor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responde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em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02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úteis,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salvo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alguma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q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á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29990" y="5192725"/>
            <a:ext cx="5016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1D1D1B"/>
                </a:solidFill>
                <a:latin typeface="Arial MT"/>
                <a:cs typeface="Arial MT"/>
              </a:rPr>
              <a:t>•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29990" y="5380736"/>
            <a:ext cx="501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Arial MT"/>
                <a:cs typeface="Arial MT"/>
              </a:rPr>
              <a:t>•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29990" y="5568188"/>
            <a:ext cx="501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Arial MT"/>
                <a:cs typeface="Arial MT"/>
              </a:rPr>
              <a:t>•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29990" y="4738878"/>
            <a:ext cx="1812925" cy="9283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4785" marR="5080" indent="-172720" algn="just">
              <a:lnSpc>
                <a:spcPct val="104099"/>
              </a:lnSpc>
              <a:spcBef>
                <a:spcPts val="75"/>
              </a:spcBef>
              <a:buFont typeface="Arial MT"/>
              <a:buChar char="•"/>
              <a:tabLst>
                <a:tab pos="185420" algn="l"/>
              </a:tabLst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preferencial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para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gestantes,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lactantes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crianças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colo;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pessoa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idosa (acima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60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anos);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portadores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necessidades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especiais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(Lei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10.048/2000)</a:t>
            </a:r>
            <a:endParaRPr sz="550">
              <a:latin typeface="Verdana"/>
              <a:cs typeface="Verdana"/>
            </a:endParaRPr>
          </a:p>
          <a:p>
            <a:pPr marL="184785" marR="338455">
              <a:lnSpc>
                <a:spcPct val="105500"/>
              </a:lnSpc>
              <a:spcBef>
                <a:spcPts val="9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contribuinte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tirar </a:t>
            </a:r>
            <a:r>
              <a:rPr sz="550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dúvidas/informações;</a:t>
            </a:r>
            <a:endParaRPr sz="55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70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func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ár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endParaRPr sz="550">
              <a:latin typeface="Verdana"/>
              <a:cs typeface="Verdana"/>
            </a:endParaRPr>
          </a:p>
          <a:p>
            <a:pPr marL="184785" marR="107950">
              <a:lnSpc>
                <a:spcPct val="110900"/>
              </a:lnSpc>
              <a:spcBef>
                <a:spcPts val="1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par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Fi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; 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apr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73593" y="5140198"/>
            <a:ext cx="22091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Geralmente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setor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entrega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serviço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momento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solicitação.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78778" y="6376260"/>
            <a:ext cx="628015" cy="2324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97140-8747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82" name="object 3">
            <a:extLst>
              <a:ext uri="{FF2B5EF4-FFF2-40B4-BE49-F238E27FC236}">
                <a16:creationId xmlns:a16="http://schemas.microsoft.com/office/drawing/2014/main" id="{0A61212C-49DE-6CD7-DDF2-F7496FF7E90F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83" name="object 4">
              <a:extLst>
                <a:ext uri="{FF2B5EF4-FFF2-40B4-BE49-F238E27FC236}">
                  <a16:creationId xmlns:a16="http://schemas.microsoft.com/office/drawing/2014/main" id="{B82ACB8F-D5EE-3EDC-6A45-512B09DCF7A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">
              <a:extLst>
                <a:ext uri="{FF2B5EF4-FFF2-40B4-BE49-F238E27FC236}">
                  <a16:creationId xmlns:a16="http://schemas.microsoft.com/office/drawing/2014/main" id="{2C79101C-2A39-B540-E234-D64B1F11E3AA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68">
            <a:extLst>
              <a:ext uri="{FF2B5EF4-FFF2-40B4-BE49-F238E27FC236}">
                <a16:creationId xmlns:a16="http://schemas.microsoft.com/office/drawing/2014/main" id="{6D080130-3ED8-0058-5B47-C290A06B37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73" y="4281297"/>
            <a:ext cx="746760" cy="650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1270" algn="ctr">
              <a:lnSpc>
                <a:spcPct val="113700"/>
              </a:lnSpc>
              <a:spcBef>
                <a:spcPts val="110"/>
              </a:spcBef>
            </a:pP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b="1" spc="-1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Solicitação</a:t>
            </a:r>
            <a:r>
              <a:rPr sz="600" b="1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b="1" spc="-1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acerto</a:t>
            </a:r>
            <a:r>
              <a:rPr sz="600" b="1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cadastro 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Imobiliário 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Municipal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7504" y="2293111"/>
            <a:ext cx="47752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me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eletrônico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7964" y="3347973"/>
            <a:ext cx="74168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9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nte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5364" y="4497451"/>
            <a:ext cx="67818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 eletrônica</a:t>
            </a:r>
            <a:endParaRPr sz="6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165"/>
              </a:spcBef>
            </a:pP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522" y="5726430"/>
            <a:ext cx="6654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5288" y="1923288"/>
            <a:ext cx="885190" cy="5492115"/>
          </a:xfrm>
          <a:custGeom>
            <a:avLst/>
            <a:gdLst/>
            <a:ahLst/>
            <a:cxnLst/>
            <a:rect l="l" t="t" r="r" b="b"/>
            <a:pathLst>
              <a:path w="885189" h="5492115">
                <a:moveTo>
                  <a:pt x="836422" y="1075689"/>
                </a:moveTo>
                <a:lnTo>
                  <a:pt x="48768" y="1075689"/>
                </a:lnTo>
                <a:lnTo>
                  <a:pt x="29844" y="1071879"/>
                </a:lnTo>
                <a:lnTo>
                  <a:pt x="14350" y="1061339"/>
                </a:lnTo>
                <a:lnTo>
                  <a:pt x="3810" y="1045844"/>
                </a:lnTo>
                <a:lnTo>
                  <a:pt x="0" y="1026794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4"/>
                </a:lnTo>
                <a:lnTo>
                  <a:pt x="885189" y="48894"/>
                </a:lnTo>
                <a:lnTo>
                  <a:pt x="885189" y="1026794"/>
                </a:lnTo>
                <a:lnTo>
                  <a:pt x="881379" y="1045844"/>
                </a:lnTo>
                <a:lnTo>
                  <a:pt x="870838" y="1061339"/>
                </a:lnTo>
                <a:lnTo>
                  <a:pt x="855345" y="1071879"/>
                </a:lnTo>
                <a:lnTo>
                  <a:pt x="836422" y="1075689"/>
                </a:lnTo>
                <a:close/>
              </a:path>
              <a:path w="885189" h="5492115">
                <a:moveTo>
                  <a:pt x="836422" y="2178939"/>
                </a:moveTo>
                <a:lnTo>
                  <a:pt x="48768" y="2178939"/>
                </a:lnTo>
                <a:lnTo>
                  <a:pt x="29844" y="2175129"/>
                </a:lnTo>
                <a:lnTo>
                  <a:pt x="14350" y="2164588"/>
                </a:lnTo>
                <a:lnTo>
                  <a:pt x="3810" y="2149093"/>
                </a:lnTo>
                <a:lnTo>
                  <a:pt x="0" y="2130170"/>
                </a:lnTo>
                <a:lnTo>
                  <a:pt x="0" y="1153667"/>
                </a:lnTo>
                <a:lnTo>
                  <a:pt x="3810" y="1134744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768" y="1104900"/>
                </a:lnTo>
                <a:lnTo>
                  <a:pt x="836422" y="1104900"/>
                </a:lnTo>
                <a:lnTo>
                  <a:pt x="855345" y="1108710"/>
                </a:lnTo>
                <a:lnTo>
                  <a:pt x="870838" y="1119251"/>
                </a:lnTo>
                <a:lnTo>
                  <a:pt x="881379" y="1134744"/>
                </a:lnTo>
                <a:lnTo>
                  <a:pt x="885189" y="1153667"/>
                </a:lnTo>
                <a:lnTo>
                  <a:pt x="885189" y="2130170"/>
                </a:lnTo>
                <a:lnTo>
                  <a:pt x="881379" y="2149093"/>
                </a:lnTo>
                <a:lnTo>
                  <a:pt x="870838" y="2164588"/>
                </a:lnTo>
                <a:lnTo>
                  <a:pt x="855345" y="2175129"/>
                </a:lnTo>
                <a:lnTo>
                  <a:pt x="836422" y="2178939"/>
                </a:lnTo>
                <a:close/>
              </a:path>
              <a:path w="885189" h="5492115">
                <a:moveTo>
                  <a:pt x="836422" y="3283839"/>
                </a:moveTo>
                <a:lnTo>
                  <a:pt x="48768" y="3283839"/>
                </a:lnTo>
                <a:lnTo>
                  <a:pt x="29844" y="3280029"/>
                </a:lnTo>
                <a:lnTo>
                  <a:pt x="14350" y="3269488"/>
                </a:lnTo>
                <a:lnTo>
                  <a:pt x="3810" y="3253993"/>
                </a:lnTo>
                <a:lnTo>
                  <a:pt x="0" y="3234943"/>
                </a:lnTo>
                <a:lnTo>
                  <a:pt x="0" y="2257043"/>
                </a:lnTo>
                <a:lnTo>
                  <a:pt x="3810" y="2237993"/>
                </a:lnTo>
                <a:lnTo>
                  <a:pt x="14350" y="2222500"/>
                </a:lnTo>
                <a:lnTo>
                  <a:pt x="29844" y="2211958"/>
                </a:lnTo>
                <a:lnTo>
                  <a:pt x="48768" y="2208149"/>
                </a:lnTo>
                <a:lnTo>
                  <a:pt x="836422" y="2208149"/>
                </a:lnTo>
                <a:lnTo>
                  <a:pt x="855345" y="2211958"/>
                </a:lnTo>
                <a:lnTo>
                  <a:pt x="870838" y="2222500"/>
                </a:lnTo>
                <a:lnTo>
                  <a:pt x="881379" y="2237993"/>
                </a:lnTo>
                <a:lnTo>
                  <a:pt x="885189" y="2257043"/>
                </a:lnTo>
                <a:lnTo>
                  <a:pt x="885189" y="3234943"/>
                </a:lnTo>
                <a:lnTo>
                  <a:pt x="881379" y="3253993"/>
                </a:lnTo>
                <a:lnTo>
                  <a:pt x="870838" y="3269488"/>
                </a:lnTo>
                <a:lnTo>
                  <a:pt x="855345" y="3280029"/>
                </a:lnTo>
                <a:lnTo>
                  <a:pt x="836422" y="3283839"/>
                </a:lnTo>
                <a:close/>
              </a:path>
              <a:path w="885189" h="5492115">
                <a:moveTo>
                  <a:pt x="836422" y="4387126"/>
                </a:moveTo>
                <a:lnTo>
                  <a:pt x="48768" y="4387126"/>
                </a:lnTo>
                <a:lnTo>
                  <a:pt x="29844" y="4383278"/>
                </a:lnTo>
                <a:lnTo>
                  <a:pt x="14350" y="4372737"/>
                </a:lnTo>
                <a:lnTo>
                  <a:pt x="3810" y="4357243"/>
                </a:lnTo>
                <a:lnTo>
                  <a:pt x="0" y="4338320"/>
                </a:lnTo>
                <a:lnTo>
                  <a:pt x="0" y="3361816"/>
                </a:lnTo>
                <a:lnTo>
                  <a:pt x="3810" y="3342893"/>
                </a:lnTo>
                <a:lnTo>
                  <a:pt x="14350" y="3327400"/>
                </a:lnTo>
                <a:lnTo>
                  <a:pt x="29844" y="3316858"/>
                </a:lnTo>
                <a:lnTo>
                  <a:pt x="48768" y="3313049"/>
                </a:lnTo>
                <a:lnTo>
                  <a:pt x="836422" y="3313049"/>
                </a:lnTo>
                <a:lnTo>
                  <a:pt x="855345" y="3316858"/>
                </a:lnTo>
                <a:lnTo>
                  <a:pt x="870838" y="3327400"/>
                </a:lnTo>
                <a:lnTo>
                  <a:pt x="881379" y="3342893"/>
                </a:lnTo>
                <a:lnTo>
                  <a:pt x="885189" y="3361816"/>
                </a:lnTo>
                <a:lnTo>
                  <a:pt x="885189" y="4338320"/>
                </a:lnTo>
                <a:lnTo>
                  <a:pt x="881379" y="4357243"/>
                </a:lnTo>
                <a:lnTo>
                  <a:pt x="870838" y="4372737"/>
                </a:lnTo>
                <a:lnTo>
                  <a:pt x="855345" y="4383278"/>
                </a:lnTo>
                <a:lnTo>
                  <a:pt x="836422" y="4387126"/>
                </a:lnTo>
                <a:close/>
              </a:path>
              <a:path w="885189" h="5492115">
                <a:moveTo>
                  <a:pt x="836422" y="5491975"/>
                </a:moveTo>
                <a:lnTo>
                  <a:pt x="48768" y="5491975"/>
                </a:lnTo>
                <a:lnTo>
                  <a:pt x="29844" y="5488114"/>
                </a:lnTo>
                <a:lnTo>
                  <a:pt x="14350" y="5477624"/>
                </a:lnTo>
                <a:lnTo>
                  <a:pt x="3810" y="5462079"/>
                </a:lnTo>
                <a:lnTo>
                  <a:pt x="0" y="5443105"/>
                </a:lnTo>
                <a:lnTo>
                  <a:pt x="0" y="4465218"/>
                </a:lnTo>
                <a:lnTo>
                  <a:pt x="3810" y="4446244"/>
                </a:lnTo>
                <a:lnTo>
                  <a:pt x="14350" y="4430699"/>
                </a:lnTo>
                <a:lnTo>
                  <a:pt x="29844" y="4420209"/>
                </a:lnTo>
                <a:lnTo>
                  <a:pt x="48768" y="4416348"/>
                </a:lnTo>
                <a:lnTo>
                  <a:pt x="836422" y="4416348"/>
                </a:lnTo>
                <a:lnTo>
                  <a:pt x="855345" y="4420209"/>
                </a:lnTo>
                <a:lnTo>
                  <a:pt x="870838" y="4430699"/>
                </a:lnTo>
                <a:lnTo>
                  <a:pt x="881379" y="4446244"/>
                </a:lnTo>
                <a:lnTo>
                  <a:pt x="885189" y="4465218"/>
                </a:lnTo>
                <a:lnTo>
                  <a:pt x="885189" y="5443105"/>
                </a:lnTo>
                <a:lnTo>
                  <a:pt x="881379" y="5462079"/>
                </a:lnTo>
                <a:lnTo>
                  <a:pt x="870838" y="5477624"/>
                </a:lnTo>
                <a:lnTo>
                  <a:pt x="855345" y="5488114"/>
                </a:lnTo>
                <a:lnTo>
                  <a:pt x="83642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4387126"/>
                </a:moveTo>
                <a:lnTo>
                  <a:pt x="52958" y="4387126"/>
                </a:lnTo>
                <a:lnTo>
                  <a:pt x="32384" y="4382960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880"/>
                </a:lnTo>
                <a:lnTo>
                  <a:pt x="4190" y="3345306"/>
                </a:lnTo>
                <a:lnTo>
                  <a:pt x="15493" y="3328542"/>
                </a:lnTo>
                <a:lnTo>
                  <a:pt x="32384" y="3317240"/>
                </a:lnTo>
                <a:lnTo>
                  <a:pt x="52958" y="3313049"/>
                </a:lnTo>
                <a:lnTo>
                  <a:pt x="986281" y="3313049"/>
                </a:lnTo>
                <a:lnTo>
                  <a:pt x="1006855" y="3317240"/>
                </a:lnTo>
                <a:lnTo>
                  <a:pt x="1023747" y="3328542"/>
                </a:lnTo>
                <a:lnTo>
                  <a:pt x="1035050" y="3345306"/>
                </a:lnTo>
                <a:lnTo>
                  <a:pt x="1039240" y="3365880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60"/>
                </a:lnTo>
                <a:lnTo>
                  <a:pt x="986281" y="4387126"/>
                </a:lnTo>
                <a:close/>
              </a:path>
              <a:path w="1039495" h="5492115">
                <a:moveTo>
                  <a:pt x="986281" y="5491975"/>
                </a:moveTo>
                <a:lnTo>
                  <a:pt x="52958" y="5491975"/>
                </a:lnTo>
                <a:lnTo>
                  <a:pt x="32384" y="5487796"/>
                </a:lnTo>
                <a:lnTo>
                  <a:pt x="15493" y="5476430"/>
                </a:lnTo>
                <a:lnTo>
                  <a:pt x="4190" y="5459603"/>
                </a:lnTo>
                <a:lnTo>
                  <a:pt x="0" y="5439067"/>
                </a:lnTo>
                <a:lnTo>
                  <a:pt x="0" y="4469244"/>
                </a:lnTo>
                <a:lnTo>
                  <a:pt x="4190" y="4448708"/>
                </a:lnTo>
                <a:lnTo>
                  <a:pt x="15493" y="4431893"/>
                </a:lnTo>
                <a:lnTo>
                  <a:pt x="32384" y="4420527"/>
                </a:lnTo>
                <a:lnTo>
                  <a:pt x="52958" y="4416348"/>
                </a:lnTo>
                <a:lnTo>
                  <a:pt x="986281" y="4416348"/>
                </a:lnTo>
                <a:lnTo>
                  <a:pt x="1006855" y="4420527"/>
                </a:lnTo>
                <a:lnTo>
                  <a:pt x="1023747" y="4431893"/>
                </a:lnTo>
                <a:lnTo>
                  <a:pt x="1035050" y="4448708"/>
                </a:lnTo>
                <a:lnTo>
                  <a:pt x="1039240" y="4469244"/>
                </a:lnTo>
                <a:lnTo>
                  <a:pt x="1039240" y="5439067"/>
                </a:lnTo>
                <a:lnTo>
                  <a:pt x="1035050" y="5459603"/>
                </a:lnTo>
                <a:lnTo>
                  <a:pt x="1023747" y="5476430"/>
                </a:lnTo>
                <a:lnTo>
                  <a:pt x="1006855" y="5487796"/>
                </a:lnTo>
                <a:lnTo>
                  <a:pt x="98628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9768" y="1923288"/>
            <a:ext cx="2488565" cy="5492115"/>
          </a:xfrm>
          <a:custGeom>
            <a:avLst/>
            <a:gdLst/>
            <a:ahLst/>
            <a:cxnLst/>
            <a:rect l="l" t="t" r="r" b="b"/>
            <a:pathLst>
              <a:path w="2488565" h="5492115">
                <a:moveTo>
                  <a:pt x="2406396" y="1075689"/>
                </a:moveTo>
                <a:lnTo>
                  <a:pt x="81787" y="1075689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689"/>
                </a:lnTo>
                <a:close/>
              </a:path>
              <a:path w="2488565" h="5492115">
                <a:moveTo>
                  <a:pt x="2406396" y="2178939"/>
                </a:moveTo>
                <a:lnTo>
                  <a:pt x="81787" y="2178939"/>
                </a:lnTo>
                <a:lnTo>
                  <a:pt x="50037" y="2172462"/>
                </a:lnTo>
                <a:lnTo>
                  <a:pt x="24002" y="2154936"/>
                </a:lnTo>
                <a:lnTo>
                  <a:pt x="6476" y="2128901"/>
                </a:lnTo>
                <a:lnTo>
                  <a:pt x="0" y="2097151"/>
                </a:lnTo>
                <a:lnTo>
                  <a:pt x="0" y="1186688"/>
                </a:lnTo>
                <a:lnTo>
                  <a:pt x="6476" y="1154938"/>
                </a:lnTo>
                <a:lnTo>
                  <a:pt x="24002" y="1128902"/>
                </a:lnTo>
                <a:lnTo>
                  <a:pt x="50037" y="1111377"/>
                </a:lnTo>
                <a:lnTo>
                  <a:pt x="81787" y="1104900"/>
                </a:lnTo>
                <a:lnTo>
                  <a:pt x="2406396" y="1104900"/>
                </a:lnTo>
                <a:lnTo>
                  <a:pt x="2438146" y="1111377"/>
                </a:lnTo>
                <a:lnTo>
                  <a:pt x="2464180" y="1128902"/>
                </a:lnTo>
                <a:lnTo>
                  <a:pt x="2481706" y="1154938"/>
                </a:lnTo>
                <a:lnTo>
                  <a:pt x="2488183" y="1186688"/>
                </a:lnTo>
                <a:lnTo>
                  <a:pt x="2488183" y="2097151"/>
                </a:lnTo>
                <a:lnTo>
                  <a:pt x="2481706" y="2128901"/>
                </a:lnTo>
                <a:lnTo>
                  <a:pt x="2464180" y="2154936"/>
                </a:lnTo>
                <a:lnTo>
                  <a:pt x="2438146" y="2172462"/>
                </a:lnTo>
                <a:lnTo>
                  <a:pt x="2406396" y="2178939"/>
                </a:lnTo>
                <a:close/>
              </a:path>
              <a:path w="2488565" h="5492115">
                <a:moveTo>
                  <a:pt x="2406396" y="3283839"/>
                </a:moveTo>
                <a:lnTo>
                  <a:pt x="81787" y="3283839"/>
                </a:lnTo>
                <a:lnTo>
                  <a:pt x="50037" y="3277361"/>
                </a:lnTo>
                <a:lnTo>
                  <a:pt x="24002" y="3259835"/>
                </a:lnTo>
                <a:lnTo>
                  <a:pt x="6476" y="3233673"/>
                </a:lnTo>
                <a:lnTo>
                  <a:pt x="0" y="3201923"/>
                </a:lnTo>
                <a:lnTo>
                  <a:pt x="0" y="2290064"/>
                </a:lnTo>
                <a:lnTo>
                  <a:pt x="6476" y="2258314"/>
                </a:lnTo>
                <a:lnTo>
                  <a:pt x="24002" y="2232279"/>
                </a:lnTo>
                <a:lnTo>
                  <a:pt x="50037" y="2214626"/>
                </a:lnTo>
                <a:lnTo>
                  <a:pt x="81787" y="2208149"/>
                </a:lnTo>
                <a:lnTo>
                  <a:pt x="2406396" y="2208149"/>
                </a:lnTo>
                <a:lnTo>
                  <a:pt x="2438146" y="2214626"/>
                </a:lnTo>
                <a:lnTo>
                  <a:pt x="2464180" y="2232279"/>
                </a:lnTo>
                <a:lnTo>
                  <a:pt x="2481706" y="2258314"/>
                </a:lnTo>
                <a:lnTo>
                  <a:pt x="2488183" y="2290064"/>
                </a:lnTo>
                <a:lnTo>
                  <a:pt x="2488183" y="3201923"/>
                </a:lnTo>
                <a:lnTo>
                  <a:pt x="2481706" y="3233673"/>
                </a:lnTo>
                <a:lnTo>
                  <a:pt x="2464180" y="3259835"/>
                </a:lnTo>
                <a:lnTo>
                  <a:pt x="2438146" y="3277361"/>
                </a:lnTo>
                <a:lnTo>
                  <a:pt x="2406396" y="3283839"/>
                </a:lnTo>
                <a:close/>
              </a:path>
              <a:path w="2488565" h="5492115">
                <a:moveTo>
                  <a:pt x="2406396" y="4387126"/>
                </a:moveTo>
                <a:lnTo>
                  <a:pt x="81787" y="4387126"/>
                </a:lnTo>
                <a:lnTo>
                  <a:pt x="50037" y="4380610"/>
                </a:lnTo>
                <a:lnTo>
                  <a:pt x="24002" y="4363084"/>
                </a:lnTo>
                <a:lnTo>
                  <a:pt x="6476" y="4337050"/>
                </a:lnTo>
                <a:lnTo>
                  <a:pt x="0" y="4305300"/>
                </a:lnTo>
                <a:lnTo>
                  <a:pt x="0" y="3394836"/>
                </a:lnTo>
                <a:lnTo>
                  <a:pt x="6476" y="3363086"/>
                </a:lnTo>
                <a:lnTo>
                  <a:pt x="24002" y="3337052"/>
                </a:lnTo>
                <a:lnTo>
                  <a:pt x="50037" y="3319526"/>
                </a:lnTo>
                <a:lnTo>
                  <a:pt x="81787" y="3313049"/>
                </a:lnTo>
                <a:lnTo>
                  <a:pt x="2406396" y="3313049"/>
                </a:lnTo>
                <a:lnTo>
                  <a:pt x="2438146" y="3319526"/>
                </a:lnTo>
                <a:lnTo>
                  <a:pt x="2464180" y="3337052"/>
                </a:lnTo>
                <a:lnTo>
                  <a:pt x="2481706" y="3363086"/>
                </a:lnTo>
                <a:lnTo>
                  <a:pt x="2488183" y="3394836"/>
                </a:lnTo>
                <a:lnTo>
                  <a:pt x="2488183" y="4305300"/>
                </a:lnTo>
                <a:lnTo>
                  <a:pt x="2481706" y="4337050"/>
                </a:lnTo>
                <a:lnTo>
                  <a:pt x="2464180" y="4363084"/>
                </a:lnTo>
                <a:lnTo>
                  <a:pt x="2438146" y="4380610"/>
                </a:lnTo>
                <a:lnTo>
                  <a:pt x="2406396" y="4387126"/>
                </a:lnTo>
                <a:close/>
              </a:path>
              <a:path w="2488565" h="5492115">
                <a:moveTo>
                  <a:pt x="2406396" y="5491975"/>
                </a:moveTo>
                <a:lnTo>
                  <a:pt x="81787" y="5491975"/>
                </a:lnTo>
                <a:lnTo>
                  <a:pt x="50037" y="5485511"/>
                </a:lnTo>
                <a:lnTo>
                  <a:pt x="24002" y="5467908"/>
                </a:lnTo>
                <a:lnTo>
                  <a:pt x="6476" y="5441861"/>
                </a:lnTo>
                <a:lnTo>
                  <a:pt x="0" y="5410060"/>
                </a:lnTo>
                <a:lnTo>
                  <a:pt x="0" y="4498263"/>
                </a:lnTo>
                <a:lnTo>
                  <a:pt x="6476" y="4466463"/>
                </a:lnTo>
                <a:lnTo>
                  <a:pt x="24002" y="4440415"/>
                </a:lnTo>
                <a:lnTo>
                  <a:pt x="50037" y="4422813"/>
                </a:lnTo>
                <a:lnTo>
                  <a:pt x="81787" y="4416348"/>
                </a:lnTo>
                <a:lnTo>
                  <a:pt x="2406396" y="4416348"/>
                </a:lnTo>
                <a:lnTo>
                  <a:pt x="2438146" y="4422813"/>
                </a:lnTo>
                <a:lnTo>
                  <a:pt x="2464180" y="4440415"/>
                </a:lnTo>
                <a:lnTo>
                  <a:pt x="2481706" y="4466463"/>
                </a:lnTo>
                <a:lnTo>
                  <a:pt x="2488183" y="4498263"/>
                </a:lnTo>
                <a:lnTo>
                  <a:pt x="2488183" y="5410060"/>
                </a:lnTo>
                <a:lnTo>
                  <a:pt x="2481706" y="5441861"/>
                </a:lnTo>
                <a:lnTo>
                  <a:pt x="2464180" y="5467908"/>
                </a:lnTo>
                <a:lnTo>
                  <a:pt x="2438146" y="5485511"/>
                </a:lnTo>
                <a:lnTo>
                  <a:pt x="2406396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5220" y="1923288"/>
            <a:ext cx="2022475" cy="5492115"/>
          </a:xfrm>
          <a:custGeom>
            <a:avLst/>
            <a:gdLst/>
            <a:ahLst/>
            <a:cxnLst/>
            <a:rect l="l" t="t" r="r" b="b"/>
            <a:pathLst>
              <a:path w="2022475" h="5492115">
                <a:moveTo>
                  <a:pt x="1948179" y="1075689"/>
                </a:moveTo>
                <a:lnTo>
                  <a:pt x="73787" y="1075689"/>
                </a:lnTo>
                <a:lnTo>
                  <a:pt x="45084" y="1069848"/>
                </a:lnTo>
                <a:lnTo>
                  <a:pt x="21716" y="1053973"/>
                </a:lnTo>
                <a:lnTo>
                  <a:pt x="5841" y="1030477"/>
                </a:lnTo>
                <a:lnTo>
                  <a:pt x="0" y="1001776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6"/>
                </a:lnTo>
                <a:lnTo>
                  <a:pt x="45084" y="5841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1"/>
                </a:lnTo>
                <a:lnTo>
                  <a:pt x="2000250" y="21716"/>
                </a:lnTo>
                <a:lnTo>
                  <a:pt x="2016125" y="45212"/>
                </a:lnTo>
                <a:lnTo>
                  <a:pt x="2021966" y="73787"/>
                </a:lnTo>
                <a:lnTo>
                  <a:pt x="2021966" y="1001776"/>
                </a:lnTo>
                <a:lnTo>
                  <a:pt x="2016125" y="1030477"/>
                </a:lnTo>
                <a:lnTo>
                  <a:pt x="2000250" y="1053973"/>
                </a:lnTo>
                <a:lnTo>
                  <a:pt x="1976881" y="1069848"/>
                </a:lnTo>
                <a:lnTo>
                  <a:pt x="1948179" y="1075689"/>
                </a:lnTo>
                <a:close/>
              </a:path>
              <a:path w="2022475" h="5492115">
                <a:moveTo>
                  <a:pt x="1948179" y="2178939"/>
                </a:moveTo>
                <a:lnTo>
                  <a:pt x="73787" y="2178939"/>
                </a:lnTo>
                <a:lnTo>
                  <a:pt x="45084" y="2173096"/>
                </a:lnTo>
                <a:lnTo>
                  <a:pt x="21716" y="2157221"/>
                </a:lnTo>
                <a:lnTo>
                  <a:pt x="5841" y="2133854"/>
                </a:lnTo>
                <a:lnTo>
                  <a:pt x="0" y="2105152"/>
                </a:lnTo>
                <a:lnTo>
                  <a:pt x="0" y="1178687"/>
                </a:lnTo>
                <a:lnTo>
                  <a:pt x="5841" y="1149985"/>
                </a:lnTo>
                <a:lnTo>
                  <a:pt x="21716" y="1126616"/>
                </a:lnTo>
                <a:lnTo>
                  <a:pt x="45084" y="1110741"/>
                </a:lnTo>
                <a:lnTo>
                  <a:pt x="73787" y="1104900"/>
                </a:lnTo>
                <a:lnTo>
                  <a:pt x="1948179" y="1104900"/>
                </a:lnTo>
                <a:lnTo>
                  <a:pt x="1976881" y="1110741"/>
                </a:lnTo>
                <a:lnTo>
                  <a:pt x="2000250" y="1126616"/>
                </a:lnTo>
                <a:lnTo>
                  <a:pt x="2016125" y="1149985"/>
                </a:lnTo>
                <a:lnTo>
                  <a:pt x="2021966" y="1178687"/>
                </a:lnTo>
                <a:lnTo>
                  <a:pt x="2021966" y="2105152"/>
                </a:lnTo>
                <a:lnTo>
                  <a:pt x="2016125" y="2133854"/>
                </a:lnTo>
                <a:lnTo>
                  <a:pt x="2000250" y="2157221"/>
                </a:lnTo>
                <a:lnTo>
                  <a:pt x="1976881" y="2173096"/>
                </a:lnTo>
                <a:lnTo>
                  <a:pt x="1948179" y="2178939"/>
                </a:lnTo>
                <a:close/>
              </a:path>
              <a:path w="2022475" h="5492115">
                <a:moveTo>
                  <a:pt x="1948179" y="3283839"/>
                </a:moveTo>
                <a:lnTo>
                  <a:pt x="73787" y="3283839"/>
                </a:lnTo>
                <a:lnTo>
                  <a:pt x="45084" y="3277997"/>
                </a:lnTo>
                <a:lnTo>
                  <a:pt x="21716" y="3262122"/>
                </a:lnTo>
                <a:lnTo>
                  <a:pt x="5841" y="3238627"/>
                </a:lnTo>
                <a:lnTo>
                  <a:pt x="0" y="3209924"/>
                </a:lnTo>
                <a:lnTo>
                  <a:pt x="0" y="2282063"/>
                </a:lnTo>
                <a:lnTo>
                  <a:pt x="5841" y="2253361"/>
                </a:lnTo>
                <a:lnTo>
                  <a:pt x="21716" y="2229866"/>
                </a:lnTo>
                <a:lnTo>
                  <a:pt x="45084" y="2213991"/>
                </a:lnTo>
                <a:lnTo>
                  <a:pt x="73787" y="2208149"/>
                </a:lnTo>
                <a:lnTo>
                  <a:pt x="1948179" y="2208149"/>
                </a:lnTo>
                <a:lnTo>
                  <a:pt x="1976881" y="2213991"/>
                </a:lnTo>
                <a:lnTo>
                  <a:pt x="2000250" y="2229866"/>
                </a:lnTo>
                <a:lnTo>
                  <a:pt x="2016125" y="2253361"/>
                </a:lnTo>
                <a:lnTo>
                  <a:pt x="2021966" y="2282063"/>
                </a:lnTo>
                <a:lnTo>
                  <a:pt x="2021966" y="3209924"/>
                </a:lnTo>
                <a:lnTo>
                  <a:pt x="2016125" y="3238627"/>
                </a:lnTo>
                <a:lnTo>
                  <a:pt x="2000250" y="3262122"/>
                </a:lnTo>
                <a:lnTo>
                  <a:pt x="1976881" y="3277997"/>
                </a:lnTo>
                <a:lnTo>
                  <a:pt x="1948179" y="3283839"/>
                </a:lnTo>
                <a:close/>
              </a:path>
              <a:path w="2022475" h="5492115">
                <a:moveTo>
                  <a:pt x="1948179" y="4387126"/>
                </a:moveTo>
                <a:lnTo>
                  <a:pt x="73787" y="4387126"/>
                </a:lnTo>
                <a:lnTo>
                  <a:pt x="45084" y="4381246"/>
                </a:lnTo>
                <a:lnTo>
                  <a:pt x="21716" y="4365371"/>
                </a:lnTo>
                <a:lnTo>
                  <a:pt x="5841" y="4342003"/>
                </a:lnTo>
                <a:lnTo>
                  <a:pt x="0" y="4313301"/>
                </a:lnTo>
                <a:lnTo>
                  <a:pt x="0" y="3386835"/>
                </a:lnTo>
                <a:lnTo>
                  <a:pt x="5841" y="3358133"/>
                </a:lnTo>
                <a:lnTo>
                  <a:pt x="21716" y="3334766"/>
                </a:lnTo>
                <a:lnTo>
                  <a:pt x="45084" y="3318891"/>
                </a:lnTo>
                <a:lnTo>
                  <a:pt x="73787" y="3313049"/>
                </a:lnTo>
                <a:lnTo>
                  <a:pt x="1948179" y="3313049"/>
                </a:lnTo>
                <a:lnTo>
                  <a:pt x="1976881" y="3318891"/>
                </a:lnTo>
                <a:lnTo>
                  <a:pt x="2000250" y="3334766"/>
                </a:lnTo>
                <a:lnTo>
                  <a:pt x="2016125" y="3358133"/>
                </a:lnTo>
                <a:lnTo>
                  <a:pt x="2021966" y="3386835"/>
                </a:lnTo>
                <a:lnTo>
                  <a:pt x="2021966" y="4313301"/>
                </a:lnTo>
                <a:lnTo>
                  <a:pt x="2016125" y="4342003"/>
                </a:lnTo>
                <a:lnTo>
                  <a:pt x="2000250" y="4365371"/>
                </a:lnTo>
                <a:lnTo>
                  <a:pt x="1976881" y="4381246"/>
                </a:lnTo>
                <a:lnTo>
                  <a:pt x="1948179" y="4387126"/>
                </a:lnTo>
                <a:close/>
              </a:path>
              <a:path w="2022475" h="5492115">
                <a:moveTo>
                  <a:pt x="1948179" y="5491975"/>
                </a:moveTo>
                <a:lnTo>
                  <a:pt x="73787" y="5491975"/>
                </a:lnTo>
                <a:lnTo>
                  <a:pt x="45084" y="5486145"/>
                </a:lnTo>
                <a:lnTo>
                  <a:pt x="21716" y="5470283"/>
                </a:lnTo>
                <a:lnTo>
                  <a:pt x="5841" y="5446801"/>
                </a:lnTo>
                <a:lnTo>
                  <a:pt x="0" y="5418124"/>
                </a:lnTo>
                <a:lnTo>
                  <a:pt x="0" y="4490199"/>
                </a:lnTo>
                <a:lnTo>
                  <a:pt x="5841" y="4461522"/>
                </a:lnTo>
                <a:lnTo>
                  <a:pt x="21716" y="4438040"/>
                </a:lnTo>
                <a:lnTo>
                  <a:pt x="45084" y="4422178"/>
                </a:lnTo>
                <a:lnTo>
                  <a:pt x="73787" y="4416348"/>
                </a:lnTo>
                <a:lnTo>
                  <a:pt x="1948179" y="4416348"/>
                </a:lnTo>
                <a:lnTo>
                  <a:pt x="1976881" y="4422178"/>
                </a:lnTo>
                <a:lnTo>
                  <a:pt x="2000250" y="4438040"/>
                </a:lnTo>
                <a:lnTo>
                  <a:pt x="2016125" y="4461522"/>
                </a:lnTo>
                <a:lnTo>
                  <a:pt x="2021966" y="4490199"/>
                </a:lnTo>
                <a:lnTo>
                  <a:pt x="2021966" y="5418124"/>
                </a:lnTo>
                <a:lnTo>
                  <a:pt x="2016125" y="5446801"/>
                </a:lnTo>
                <a:lnTo>
                  <a:pt x="2000250" y="5470283"/>
                </a:lnTo>
                <a:lnTo>
                  <a:pt x="1976881" y="5486145"/>
                </a:lnTo>
                <a:lnTo>
                  <a:pt x="1948179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3" name="object 1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9" name="object 1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3" name="object 23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7" name="object 27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2" name="object 3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6" name="object 36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4446" y="4519133"/>
            <a:ext cx="942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E- </a:t>
            </a:r>
            <a:r>
              <a:rPr sz="600" spc="5" dirty="0">
                <a:latin typeface="Verdana"/>
                <a:cs typeface="Verdana"/>
              </a:rPr>
              <a:t>mail: 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cadastroimobiliario@bru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39736" y="2409571"/>
            <a:ext cx="798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47407" y="3472942"/>
            <a:ext cx="99250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95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34276" y="4615053"/>
            <a:ext cx="815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24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63231" y="5645023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Inte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Correios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91021" y="3378454"/>
            <a:ext cx="848360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1270" algn="ctr">
              <a:lnSpc>
                <a:spcPct val="103899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Barão do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anc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ent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46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0-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67496" y="4500753"/>
            <a:ext cx="224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Virtual.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partir</a:t>
            </a:r>
            <a:r>
              <a:rPr sz="600" spc="-5" dirty="0">
                <a:latin typeface="Verdana"/>
                <a:cs typeface="Verdana"/>
              </a:rPr>
              <a:t> do</a:t>
            </a:r>
            <a:r>
              <a:rPr sz="600" dirty="0">
                <a:latin typeface="Verdana"/>
                <a:cs typeface="Verdana"/>
              </a:rPr>
              <a:t> recebimento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manifestação,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prazo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30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podendo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 </a:t>
            </a:r>
            <a:r>
              <a:rPr sz="600" spc="-5" dirty="0">
                <a:latin typeface="Verdana"/>
                <a:cs typeface="Verdana"/>
              </a:rPr>
              <a:t>prorrogado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mais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861942" y="823087"/>
            <a:ext cx="4650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latin typeface="Arial"/>
                <a:cs typeface="Arial"/>
              </a:rPr>
              <a:t>CADASTRO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IMOBILIÁRIO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MUNICIPAL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37510" y="6837375"/>
            <a:ext cx="365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93434" y="5569966"/>
            <a:ext cx="850265" cy="4025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2540" algn="ctr">
              <a:lnSpc>
                <a:spcPct val="104000"/>
              </a:lnSpc>
              <a:spcBef>
                <a:spcPts val="7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Rua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Barão do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Rio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160,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– 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Ge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6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000.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40677" y="6717284"/>
            <a:ext cx="99250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9535">
              <a:lnSpc>
                <a:spcPct val="103299"/>
              </a:lnSpc>
              <a:spcBef>
                <a:spcPts val="75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exta</a:t>
            </a:r>
            <a:r>
              <a:rPr sz="6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8h:00m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6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17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:00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1564" y="4281678"/>
            <a:ext cx="1325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consulta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ou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serviços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requerimento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atendimento </a:t>
            </a:r>
            <a:r>
              <a:rPr sz="600" dirty="0">
                <a:latin typeface="Verdana"/>
                <a:cs typeface="Verdana"/>
              </a:rPr>
              <a:t>a ser </a:t>
            </a:r>
            <a:r>
              <a:rPr sz="600" spc="-10" dirty="0">
                <a:latin typeface="Verdana"/>
                <a:cs typeface="Verdana"/>
              </a:rPr>
              <a:t>prestado </a:t>
            </a:r>
            <a:r>
              <a:rPr sz="600" spc="-5" dirty="0">
                <a:latin typeface="Verdana"/>
                <a:cs typeface="Verdana"/>
              </a:rPr>
              <a:t>pelo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Departamento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spc="-10" dirty="0">
                <a:latin typeface="Verdana"/>
                <a:cs typeface="Verdana"/>
              </a:rPr>
              <a:t>Arrecadação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Fiscalização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pelo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qual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0" dirty="0">
                <a:latin typeface="Verdana"/>
                <a:cs typeface="Verdana"/>
              </a:rPr>
              <a:t>usuário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Administração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Pública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algum </a:t>
            </a:r>
            <a:r>
              <a:rPr sz="600" spc="-10" dirty="0">
                <a:latin typeface="Verdana"/>
                <a:cs typeface="Verdana"/>
              </a:rPr>
              <a:t>tipo informação especifica </a:t>
            </a:r>
            <a:r>
              <a:rPr sz="600" spc="-5" dirty="0">
                <a:latin typeface="Verdana"/>
                <a:cs typeface="Verdana"/>
              </a:rPr>
              <a:t> ao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seu</a:t>
            </a:r>
            <a:r>
              <a:rPr sz="600" spc="-5" dirty="0">
                <a:latin typeface="Verdana"/>
                <a:cs typeface="Verdana"/>
              </a:rPr>
              <a:t> pedido.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59984" y="2166366"/>
            <a:ext cx="11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75328" y="2074926"/>
            <a:ext cx="180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Segurança;</a:t>
            </a:r>
            <a:endParaRPr sz="600" dirty="0">
              <a:latin typeface="Verdana"/>
              <a:cs typeface="Verdana"/>
            </a:endParaRPr>
          </a:p>
          <a:p>
            <a:pPr marL="100965" marR="227329" indent="-88900">
              <a:lnSpc>
                <a:spcPct val="100000"/>
              </a:lnSpc>
              <a:buFont typeface="Arial MT"/>
              <a:buChar char="•"/>
              <a:tabLst>
                <a:tab pos="101600" algn="l"/>
                <a:tab pos="765810" algn="l"/>
                <a:tab pos="828040" algn="l"/>
                <a:tab pos="1062990" algn="l"/>
                <a:tab pos="1096645" algn="l"/>
              </a:tabLst>
            </a:pPr>
            <a:r>
              <a:rPr sz="600" spc="-5" dirty="0">
                <a:latin typeface="Verdana"/>
                <a:cs typeface="Verdana"/>
              </a:rPr>
              <a:t>Atendimento	por	</a:t>
            </a:r>
            <a:r>
              <a:rPr sz="600" spc="-10" dirty="0">
                <a:latin typeface="Verdana"/>
                <a:cs typeface="Verdana"/>
              </a:rPr>
              <a:t>funcionários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par</a:t>
            </a:r>
            <a:r>
              <a:rPr sz="600" dirty="0">
                <a:latin typeface="Verdana"/>
                <a:cs typeface="Verdana"/>
              </a:rPr>
              <a:t>tamento		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		</a:t>
            </a:r>
            <a:r>
              <a:rPr sz="600" spc="-5" dirty="0">
                <a:latin typeface="Verdana"/>
                <a:cs typeface="Verdana"/>
              </a:rPr>
              <a:t>Arr</a:t>
            </a:r>
            <a:r>
              <a:rPr sz="600" dirty="0">
                <a:latin typeface="Verdana"/>
                <a:cs typeface="Verdana"/>
              </a:rPr>
              <a:t>ec</a:t>
            </a:r>
            <a:r>
              <a:rPr sz="600" spc="-5" dirty="0">
                <a:latin typeface="Verdana"/>
                <a:cs typeface="Verdana"/>
              </a:rPr>
              <a:t>adaçã</a:t>
            </a:r>
            <a:r>
              <a:rPr sz="600" dirty="0">
                <a:latin typeface="Verdana"/>
                <a:cs typeface="Verdana"/>
              </a:rPr>
              <a:t>o  Fiscalização;</a:t>
            </a:r>
          </a:p>
          <a:p>
            <a:pPr marL="100965" marR="28257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Restrição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acesso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dados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pessoais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sensíveis;</a:t>
            </a:r>
          </a:p>
          <a:p>
            <a:pPr marL="100965" marR="5080" indent="-88900">
              <a:lnSpc>
                <a:spcPct val="100000"/>
              </a:lnSpc>
              <a:buFont typeface="Arial MT"/>
              <a:buChar char="•"/>
              <a:tabLst>
                <a:tab pos="101600" algn="l"/>
                <a:tab pos="748665" algn="l"/>
                <a:tab pos="1012190" algn="l"/>
                <a:tab pos="1395095" algn="l"/>
                <a:tab pos="1743710" algn="l"/>
              </a:tabLst>
            </a:pP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mu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caçã</a:t>
            </a:r>
            <a:r>
              <a:rPr sz="600" dirty="0">
                <a:latin typeface="Verdana"/>
                <a:cs typeface="Verdana"/>
              </a:rPr>
              <a:t>o	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	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l	</a:t>
            </a:r>
            <a:r>
              <a:rPr sz="600" spc="-5" dirty="0">
                <a:latin typeface="Verdana"/>
                <a:cs typeface="Verdana"/>
              </a:rPr>
              <a:t>sobr</a:t>
            </a:r>
            <a:r>
              <a:rPr sz="600" dirty="0">
                <a:latin typeface="Verdana"/>
                <a:cs typeface="Verdana"/>
              </a:rPr>
              <a:t>e	o  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man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festaç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733546" y="4242054"/>
            <a:ext cx="932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  <a:tab pos="772795" algn="l"/>
                <a:tab pos="826769" algn="l"/>
              </a:tabLst>
            </a:pPr>
            <a:r>
              <a:rPr sz="600" dirty="0">
                <a:latin typeface="Verdana"/>
                <a:cs typeface="Verdana"/>
              </a:rPr>
              <a:t>Recebimento	</a:t>
            </a:r>
            <a:r>
              <a:rPr sz="600" spc="-5" dirty="0">
                <a:latin typeface="Verdana"/>
                <a:cs typeface="Verdana"/>
              </a:rPr>
              <a:t>por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ta</a:t>
            </a:r>
            <a:r>
              <a:rPr sz="600" spc="-10" dirty="0">
                <a:latin typeface="Verdana"/>
                <a:cs typeface="Verdana"/>
              </a:rPr>
              <a:t>me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o		</a:t>
            </a:r>
            <a:r>
              <a:rPr sz="600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93107" y="4242054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</a:tabLst>
            </a:pPr>
            <a:r>
              <a:rPr sz="600" spc="-10" dirty="0">
                <a:latin typeface="Verdana"/>
                <a:cs typeface="Verdana"/>
              </a:rPr>
              <a:t>fun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	</a:t>
            </a:r>
            <a:r>
              <a:rPr sz="600" spc="-5" dirty="0">
                <a:latin typeface="Verdana"/>
                <a:cs typeface="Verdana"/>
              </a:rPr>
              <a:t>do</a:t>
            </a:r>
            <a:endParaRPr sz="60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tabLst>
                <a:tab pos="685800" algn="l"/>
              </a:tabLst>
            </a:pP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rr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ca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ção	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21938" y="4424934"/>
            <a:ext cx="513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F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sc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33546" y="4516374"/>
            <a:ext cx="18059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Registro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da</a:t>
            </a:r>
            <a:r>
              <a:rPr sz="600" spc="1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manifestação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Requerimento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próprio;</a:t>
            </a:r>
            <a:endParaRPr sz="600">
              <a:latin typeface="Verdana"/>
              <a:cs typeface="Verdana"/>
            </a:endParaRPr>
          </a:p>
          <a:p>
            <a:pPr marL="100965" marR="5715" indent="-88900">
              <a:lnSpc>
                <a:spcPct val="100000"/>
              </a:lnSpc>
              <a:buFont typeface="Arial MT"/>
              <a:buChar char="•"/>
              <a:tabLst>
                <a:tab pos="101600" algn="l"/>
                <a:tab pos="739140" algn="l"/>
                <a:tab pos="996950" algn="l"/>
                <a:tab pos="1387475" algn="l"/>
                <a:tab pos="1745614" algn="l"/>
              </a:tabLst>
            </a:pPr>
            <a:r>
              <a:rPr sz="600" spc="-5" dirty="0">
                <a:latin typeface="Verdana"/>
                <a:cs typeface="Verdana"/>
              </a:rPr>
              <a:t>Co</a:t>
            </a:r>
            <a:r>
              <a:rPr sz="600" spc="-10" dirty="0">
                <a:latin typeface="Verdana"/>
                <a:cs typeface="Verdana"/>
              </a:rPr>
              <a:t>mun</a:t>
            </a:r>
            <a:r>
              <a:rPr sz="600" dirty="0">
                <a:latin typeface="Verdana"/>
                <a:cs typeface="Verdana"/>
              </a:rPr>
              <a:t>ic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ção	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	e-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il	s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e	o  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cess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00965" marR="6350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Comunicação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e-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mail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18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final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processo.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75328" y="5409057"/>
            <a:ext cx="934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  <a:tab pos="775970" algn="l"/>
                <a:tab pos="828040" algn="l"/>
              </a:tabLst>
            </a:pPr>
            <a:r>
              <a:rPr sz="600" dirty="0">
                <a:latin typeface="Verdana"/>
                <a:cs typeface="Verdana"/>
              </a:rPr>
              <a:t>Recebimento	</a:t>
            </a:r>
            <a:r>
              <a:rPr sz="600" spc="-10" dirty="0">
                <a:latin typeface="Verdana"/>
                <a:cs typeface="Verdana"/>
              </a:rPr>
              <a:t>por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ta</a:t>
            </a:r>
            <a:r>
              <a:rPr sz="600" spc="-10" dirty="0">
                <a:latin typeface="Verdana"/>
                <a:cs typeface="Verdana"/>
              </a:rPr>
              <a:t>me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o		</a:t>
            </a:r>
            <a:r>
              <a:rPr sz="600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39461" y="5409057"/>
            <a:ext cx="748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600" spc="-10" dirty="0">
                <a:latin typeface="Verdana"/>
                <a:cs typeface="Verdana"/>
              </a:rPr>
              <a:t>fun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	</a:t>
            </a:r>
            <a:r>
              <a:rPr sz="600" spc="-5" dirty="0">
                <a:latin typeface="Verdana"/>
                <a:cs typeface="Verdana"/>
              </a:rPr>
              <a:t>do</a:t>
            </a:r>
            <a:endParaRPr sz="60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tabLst>
                <a:tab pos="687705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ca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ção	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63721" y="5591936"/>
            <a:ext cx="513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F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sc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75328" y="5683377"/>
            <a:ext cx="181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Registro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manifestação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Requerimento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próprio;</a:t>
            </a:r>
            <a:endParaRPr sz="600">
              <a:latin typeface="Verdana"/>
              <a:cs typeface="Verdana"/>
            </a:endParaRPr>
          </a:p>
          <a:p>
            <a:pPr marL="100965" marR="825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Comunicação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final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processo.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75328" y="6677965"/>
            <a:ext cx="181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funcionários</a:t>
            </a:r>
            <a:r>
              <a:rPr sz="600" spc="-5" dirty="0">
                <a:latin typeface="Verdana"/>
                <a:cs typeface="Verdana"/>
              </a:rPr>
              <a:t> do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Departamento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Arrecadação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Fiscalização.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73339" y="2310765"/>
            <a:ext cx="225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Virtual.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partir</a:t>
            </a:r>
            <a:r>
              <a:rPr sz="600" spc="-5" dirty="0">
                <a:latin typeface="Verdana"/>
                <a:cs typeface="Verdana"/>
              </a:rPr>
              <a:t> do</a:t>
            </a:r>
            <a:r>
              <a:rPr sz="600" dirty="0">
                <a:latin typeface="Verdana"/>
                <a:cs typeface="Verdana"/>
              </a:rPr>
              <a:t> recebimento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manifestação,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prazo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30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dias,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podendo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 </a:t>
            </a:r>
            <a:r>
              <a:rPr sz="600" spc="-5" dirty="0">
                <a:latin typeface="Verdana"/>
                <a:cs typeface="Verdana"/>
              </a:rPr>
              <a:t>prorrogado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mais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73339" y="3366643"/>
            <a:ext cx="2251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partir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recebimento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manifestação,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prazo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de 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atendimento </a:t>
            </a:r>
            <a:r>
              <a:rPr sz="600" dirty="0">
                <a:latin typeface="Verdana"/>
                <a:cs typeface="Verdana"/>
              </a:rPr>
              <a:t>é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30 </a:t>
            </a:r>
            <a:r>
              <a:rPr sz="600" spc="-5" dirty="0">
                <a:latin typeface="Verdana"/>
                <a:cs typeface="Verdana"/>
              </a:rPr>
              <a:t>dias, </a:t>
            </a:r>
            <a:r>
              <a:rPr sz="600" spc="-10" dirty="0">
                <a:latin typeface="Verdana"/>
                <a:cs typeface="Verdana"/>
              </a:rPr>
              <a:t>podendo </a:t>
            </a:r>
            <a:r>
              <a:rPr sz="600" spc="-5" dirty="0">
                <a:latin typeface="Verdana"/>
                <a:cs typeface="Verdana"/>
              </a:rPr>
              <a:t>ser </a:t>
            </a:r>
            <a:r>
              <a:rPr sz="600" spc="-10" dirty="0">
                <a:latin typeface="Verdana"/>
                <a:cs typeface="Verdana"/>
              </a:rPr>
              <a:t>prorrogado </a:t>
            </a:r>
            <a:r>
              <a:rPr sz="600" spc="-5" dirty="0">
                <a:latin typeface="Verdana"/>
                <a:cs typeface="Verdana"/>
              </a:rPr>
              <a:t>por </a:t>
            </a:r>
            <a:r>
              <a:rPr sz="600" dirty="0">
                <a:latin typeface="Verdana"/>
                <a:cs typeface="Verdana"/>
              </a:rPr>
              <a:t> mais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73339" y="5548122"/>
            <a:ext cx="225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partir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recebimento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manifestação,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prazo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de 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atendimento </a:t>
            </a:r>
            <a:r>
              <a:rPr sz="600" dirty="0">
                <a:latin typeface="Verdana"/>
                <a:cs typeface="Verdana"/>
              </a:rPr>
              <a:t>é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30 </a:t>
            </a:r>
            <a:r>
              <a:rPr sz="600" spc="-5" dirty="0">
                <a:latin typeface="Verdana"/>
                <a:cs typeface="Verdana"/>
              </a:rPr>
              <a:t>dias, </a:t>
            </a:r>
            <a:r>
              <a:rPr sz="600" spc="-10" dirty="0">
                <a:latin typeface="Verdana"/>
                <a:cs typeface="Verdana"/>
              </a:rPr>
              <a:t>podendo </a:t>
            </a:r>
            <a:r>
              <a:rPr sz="600" spc="-5" dirty="0">
                <a:latin typeface="Verdana"/>
                <a:cs typeface="Verdana"/>
              </a:rPr>
              <a:t>ser </a:t>
            </a:r>
            <a:r>
              <a:rPr sz="600" spc="-10" dirty="0">
                <a:latin typeface="Verdana"/>
                <a:cs typeface="Verdana"/>
              </a:rPr>
              <a:t>prorrogado </a:t>
            </a:r>
            <a:r>
              <a:rPr sz="600" spc="-5" dirty="0">
                <a:latin typeface="Verdana"/>
                <a:cs typeface="Verdana"/>
              </a:rPr>
              <a:t>por </a:t>
            </a:r>
            <a:r>
              <a:rPr sz="600" dirty="0">
                <a:latin typeface="Verdana"/>
                <a:cs typeface="Verdana"/>
              </a:rPr>
              <a:t> mais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46744" y="6685280"/>
            <a:ext cx="217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partir do recebimento da </a:t>
            </a:r>
            <a:r>
              <a:rPr sz="600" spc="-10" dirty="0">
                <a:latin typeface="Verdana"/>
                <a:cs typeface="Verdana"/>
              </a:rPr>
              <a:t>manifestação,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0" dirty="0">
                <a:latin typeface="Verdana"/>
                <a:cs typeface="Verdana"/>
              </a:rPr>
              <a:t>prazo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atendimento </a:t>
            </a:r>
            <a:r>
              <a:rPr sz="600" dirty="0">
                <a:latin typeface="Verdana"/>
                <a:cs typeface="Verdana"/>
              </a:rPr>
              <a:t>é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30 </a:t>
            </a:r>
            <a:r>
              <a:rPr sz="600" spc="-5" dirty="0">
                <a:latin typeface="Verdana"/>
                <a:cs typeface="Verdana"/>
              </a:rPr>
              <a:t>dias, </a:t>
            </a:r>
            <a:r>
              <a:rPr sz="600" spc="-10" dirty="0">
                <a:latin typeface="Verdana"/>
                <a:cs typeface="Verdana"/>
              </a:rPr>
              <a:t>podendo </a:t>
            </a:r>
            <a:r>
              <a:rPr sz="600" dirty="0">
                <a:latin typeface="Verdana"/>
                <a:cs typeface="Verdana"/>
              </a:rPr>
              <a:t>ser </a:t>
            </a:r>
            <a:r>
              <a:rPr sz="600" spc="-10" dirty="0">
                <a:latin typeface="Verdana"/>
                <a:cs typeface="Verdana"/>
              </a:rPr>
              <a:t>prorrogado </a:t>
            </a:r>
            <a:r>
              <a:rPr sz="600" spc="-5" dirty="0">
                <a:latin typeface="Verdana"/>
                <a:cs typeface="Verdana"/>
              </a:rPr>
              <a:t>por </a:t>
            </a:r>
            <a:r>
              <a:rPr sz="600" dirty="0">
                <a:latin typeface="Verdana"/>
                <a:cs typeface="Verdana"/>
              </a:rPr>
              <a:t> mais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35522" y="2286381"/>
            <a:ext cx="94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E- </a:t>
            </a:r>
            <a:r>
              <a:rPr sz="600" spc="5" dirty="0">
                <a:latin typeface="Verdana"/>
                <a:cs typeface="Verdana"/>
              </a:rPr>
              <a:t>mail: 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cadastroimobiliario@bru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815" y="1923288"/>
            <a:ext cx="976630" cy="5490845"/>
          </a:xfrm>
          <a:custGeom>
            <a:avLst/>
            <a:gdLst/>
            <a:ahLst/>
            <a:cxnLst/>
            <a:rect l="l" t="t" r="r" b="b"/>
            <a:pathLst>
              <a:path w="976630" h="5490845">
                <a:moveTo>
                  <a:pt x="922794" y="5490629"/>
                </a:moveTo>
                <a:lnTo>
                  <a:pt x="53826" y="5490629"/>
                </a:lnTo>
                <a:lnTo>
                  <a:pt x="32923" y="5470944"/>
                </a:lnTo>
                <a:lnTo>
                  <a:pt x="15810" y="5417350"/>
                </a:lnTo>
                <a:lnTo>
                  <a:pt x="4245" y="5338025"/>
                </a:lnTo>
                <a:lnTo>
                  <a:pt x="0" y="5241163"/>
                </a:lnTo>
                <a:lnTo>
                  <a:pt x="0" y="249427"/>
                </a:lnTo>
                <a:lnTo>
                  <a:pt x="4245" y="152653"/>
                </a:lnTo>
                <a:lnTo>
                  <a:pt x="15810" y="73278"/>
                </a:lnTo>
                <a:lnTo>
                  <a:pt x="32923" y="19685"/>
                </a:lnTo>
                <a:lnTo>
                  <a:pt x="53826" y="0"/>
                </a:lnTo>
                <a:lnTo>
                  <a:pt x="922794" y="0"/>
                </a:lnTo>
                <a:lnTo>
                  <a:pt x="943686" y="19685"/>
                </a:lnTo>
                <a:lnTo>
                  <a:pt x="960818" y="73278"/>
                </a:lnTo>
                <a:lnTo>
                  <a:pt x="972375" y="152653"/>
                </a:lnTo>
                <a:lnTo>
                  <a:pt x="976617" y="249427"/>
                </a:lnTo>
                <a:lnTo>
                  <a:pt x="976617" y="5241163"/>
                </a:lnTo>
                <a:lnTo>
                  <a:pt x="972375" y="5338025"/>
                </a:lnTo>
                <a:lnTo>
                  <a:pt x="960818" y="5417350"/>
                </a:lnTo>
                <a:lnTo>
                  <a:pt x="943686" y="5470944"/>
                </a:lnTo>
                <a:lnTo>
                  <a:pt x="922794" y="5490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8803" y="1923288"/>
            <a:ext cx="1531620" cy="5490845"/>
          </a:xfrm>
          <a:custGeom>
            <a:avLst/>
            <a:gdLst/>
            <a:ahLst/>
            <a:cxnLst/>
            <a:rect l="l" t="t" r="r" b="b"/>
            <a:pathLst>
              <a:path w="1531620" h="5490845">
                <a:moveTo>
                  <a:pt x="1447038" y="5490629"/>
                </a:moveTo>
                <a:lnTo>
                  <a:pt x="84404" y="5490629"/>
                </a:lnTo>
                <a:lnTo>
                  <a:pt x="51638" y="5470944"/>
                </a:lnTo>
                <a:lnTo>
                  <a:pt x="24790" y="5417350"/>
                </a:lnTo>
                <a:lnTo>
                  <a:pt x="6654" y="5338025"/>
                </a:lnTo>
                <a:lnTo>
                  <a:pt x="0" y="5241163"/>
                </a:lnTo>
                <a:lnTo>
                  <a:pt x="0" y="249427"/>
                </a:lnTo>
                <a:lnTo>
                  <a:pt x="6654" y="152653"/>
                </a:lnTo>
                <a:lnTo>
                  <a:pt x="24790" y="73278"/>
                </a:lnTo>
                <a:lnTo>
                  <a:pt x="51638" y="19685"/>
                </a:lnTo>
                <a:lnTo>
                  <a:pt x="84404" y="0"/>
                </a:lnTo>
                <a:lnTo>
                  <a:pt x="1447038" y="0"/>
                </a:lnTo>
                <a:lnTo>
                  <a:pt x="1479804" y="19685"/>
                </a:lnTo>
                <a:lnTo>
                  <a:pt x="1506601" y="73278"/>
                </a:lnTo>
                <a:lnTo>
                  <a:pt x="1524762" y="152653"/>
                </a:lnTo>
                <a:lnTo>
                  <a:pt x="1531493" y="249427"/>
                </a:lnTo>
                <a:lnTo>
                  <a:pt x="1531493" y="5241163"/>
                </a:lnTo>
                <a:lnTo>
                  <a:pt x="1524762" y="5338025"/>
                </a:lnTo>
                <a:lnTo>
                  <a:pt x="1506601" y="5417350"/>
                </a:lnTo>
                <a:lnTo>
                  <a:pt x="1479804" y="5470944"/>
                </a:lnTo>
                <a:lnTo>
                  <a:pt x="1447038" y="5490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33546" y="3030982"/>
            <a:ext cx="1889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28905" algn="l"/>
              </a:tabLst>
            </a:pPr>
            <a:r>
              <a:rPr dirty="0"/>
              <a:t>	</a:t>
            </a:r>
            <a:r>
              <a:rPr sz="600" spc="-5" dirty="0">
                <a:latin typeface="Verdana"/>
                <a:cs typeface="Verdana"/>
              </a:rPr>
              <a:t>Atendimento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preferencial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gestantes,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lactantes </a:t>
            </a:r>
            <a:r>
              <a:rPr sz="600" spc="-10" dirty="0">
                <a:latin typeface="Verdana"/>
                <a:cs typeface="Verdana"/>
              </a:rPr>
              <a:t>ou </a:t>
            </a:r>
            <a:r>
              <a:rPr sz="600" dirty="0">
                <a:latin typeface="Verdana"/>
                <a:cs typeface="Verdana"/>
              </a:rPr>
              <a:t>pessoais </a:t>
            </a:r>
            <a:r>
              <a:rPr sz="600" spc="-5" dirty="0">
                <a:latin typeface="Verdana"/>
                <a:cs typeface="Verdana"/>
              </a:rPr>
              <a:t>com crianças </a:t>
            </a:r>
            <a:r>
              <a:rPr sz="600" dirty="0">
                <a:latin typeface="Verdana"/>
                <a:cs typeface="Verdana"/>
              </a:rPr>
              <a:t>no colo;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pessoa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idosa(acima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60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anos);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portadores de </a:t>
            </a:r>
            <a:r>
              <a:rPr sz="600" dirty="0">
                <a:latin typeface="Verdana"/>
                <a:cs typeface="Verdana"/>
              </a:rPr>
              <a:t>necessidades </a:t>
            </a:r>
            <a:r>
              <a:rPr sz="600" spc="-5" dirty="0">
                <a:latin typeface="Verdana"/>
                <a:cs typeface="Verdana"/>
              </a:rPr>
              <a:t>especiais(Lei </a:t>
            </a:r>
            <a:r>
              <a:rPr sz="600" dirty="0">
                <a:latin typeface="Verdana"/>
                <a:cs typeface="Verdana"/>
              </a:rPr>
              <a:t>nº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10.048/2000);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33546" y="3488182"/>
            <a:ext cx="1887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  <a:tab pos="792480" algn="l"/>
                <a:tab pos="1118870" algn="l"/>
                <a:tab pos="1780539" algn="l"/>
              </a:tabLst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	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dirty="0">
                <a:latin typeface="Verdana"/>
                <a:cs typeface="Verdana"/>
              </a:rPr>
              <a:t>r	f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ná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	</a:t>
            </a:r>
            <a:r>
              <a:rPr sz="600" spc="-5" dirty="0">
                <a:latin typeface="Verdana"/>
                <a:cs typeface="Verdana"/>
              </a:rPr>
              <a:t>do  Departamento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Arrecadação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Fiscalização;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33546" y="3671062"/>
            <a:ext cx="1424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dirty="0">
                <a:latin typeface="Verdana"/>
                <a:cs typeface="Verdana"/>
              </a:rPr>
              <a:t>Atendimento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local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apropriado;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33546" y="3762502"/>
            <a:ext cx="18884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1600" algn="l"/>
              </a:tabLst>
            </a:pPr>
            <a:r>
              <a:rPr sz="600" spc="-5" dirty="0">
                <a:latin typeface="Verdana"/>
                <a:cs typeface="Verdana"/>
              </a:rPr>
              <a:t>Registro do requerimento, com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recebimento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pelo </a:t>
            </a:r>
            <a:r>
              <a:rPr sz="600" spc="-5" dirty="0">
                <a:latin typeface="Verdana"/>
                <a:cs typeface="Verdana"/>
              </a:rPr>
              <a:t>usuário de </a:t>
            </a:r>
            <a:r>
              <a:rPr sz="600" dirty="0">
                <a:latin typeface="Verdana"/>
                <a:cs typeface="Verdana"/>
              </a:rPr>
              <a:t>uma </a:t>
            </a:r>
            <a:r>
              <a:rPr sz="600" spc="-5" dirty="0">
                <a:latin typeface="Verdana"/>
                <a:cs typeface="Verdana"/>
              </a:rPr>
              <a:t>cópia com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número do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Protocolo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Processo.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01892" y="6760261"/>
            <a:ext cx="628015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99705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7326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97140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8747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9" name="object 3">
            <a:extLst>
              <a:ext uri="{FF2B5EF4-FFF2-40B4-BE49-F238E27FC236}">
                <a16:creationId xmlns:a16="http://schemas.microsoft.com/office/drawing/2014/main" id="{3962765E-377F-2614-7257-F0DDAB3ABAD2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80" name="object 4">
              <a:extLst>
                <a:ext uri="{FF2B5EF4-FFF2-40B4-BE49-F238E27FC236}">
                  <a16:creationId xmlns:a16="http://schemas.microsoft.com/office/drawing/2014/main" id="{FD0558AD-1ECF-BB5D-B66D-3629668DC0C1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">
              <a:extLst>
                <a:ext uri="{FF2B5EF4-FFF2-40B4-BE49-F238E27FC236}">
                  <a16:creationId xmlns:a16="http://schemas.microsoft.com/office/drawing/2014/main" id="{B0F6774E-975D-857D-48DB-1D060A6154EA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68">
            <a:extLst>
              <a:ext uri="{FF2B5EF4-FFF2-40B4-BE49-F238E27FC236}">
                <a16:creationId xmlns:a16="http://schemas.microsoft.com/office/drawing/2014/main" id="{BF8007FE-104E-0628-1939-3DBCD767D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3" y="4551119"/>
            <a:ext cx="623570" cy="22034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Realização</a:t>
            </a:r>
            <a:r>
              <a:rPr sz="600" b="1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  <a:p>
            <a:pPr marL="42545">
              <a:lnSpc>
                <a:spcPct val="100000"/>
              </a:lnSpc>
              <a:spcBef>
                <a:spcPts val="45"/>
              </a:spcBef>
            </a:pP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Pagamentos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1977" y="3450156"/>
            <a:ext cx="519430" cy="22034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Verdana"/>
                <a:cs typeface="Verdana"/>
              </a:rPr>
              <a:t>Atendimento</a:t>
            </a:r>
            <a:endParaRPr sz="600">
              <a:latin typeface="Verdana"/>
              <a:cs typeface="Verdana"/>
            </a:endParaRPr>
          </a:p>
          <a:p>
            <a:pPr marL="64135">
              <a:lnSpc>
                <a:spcPct val="100000"/>
              </a:lnSpc>
              <a:spcBef>
                <a:spcPts val="45"/>
              </a:spcBef>
            </a:pPr>
            <a:r>
              <a:rPr sz="600" spc="-5" dirty="0">
                <a:latin typeface="Verdana"/>
                <a:cs typeface="Verdana"/>
              </a:rPr>
              <a:t>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0604" y="4493133"/>
            <a:ext cx="67818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00"/>
              </a:spcBef>
            </a:pPr>
            <a:r>
              <a:rPr sz="600" spc="1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orr</a:t>
            </a:r>
            <a:r>
              <a:rPr sz="600" spc="10" dirty="0">
                <a:latin typeface="Verdana"/>
                <a:cs typeface="Verdana"/>
              </a:rPr>
              <a:t>es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1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ê</a:t>
            </a:r>
            <a:r>
              <a:rPr sz="600" spc="15" dirty="0">
                <a:latin typeface="Verdana"/>
                <a:cs typeface="Verdana"/>
              </a:rPr>
              <a:t>n</a:t>
            </a:r>
            <a:r>
              <a:rPr sz="600" spc="10" dirty="0">
                <a:latin typeface="Verdana"/>
                <a:cs typeface="Verdana"/>
              </a:rPr>
              <a:t>c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  eletrônica</a:t>
            </a:r>
            <a:endParaRPr sz="6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165"/>
              </a:spcBef>
            </a:pPr>
            <a:r>
              <a:rPr sz="600" spc="-20" dirty="0">
                <a:latin typeface="Verdana"/>
                <a:cs typeface="Verdana"/>
              </a:rPr>
              <a:t>(e-mail)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5288" y="3017520"/>
            <a:ext cx="885190" cy="3284220"/>
          </a:xfrm>
          <a:custGeom>
            <a:avLst/>
            <a:gdLst/>
            <a:ahLst/>
            <a:cxnLst/>
            <a:rect l="l" t="t" r="r" b="b"/>
            <a:pathLst>
              <a:path w="885189" h="3284220">
                <a:moveTo>
                  <a:pt x="836422" y="1075689"/>
                </a:moveTo>
                <a:lnTo>
                  <a:pt x="48768" y="1075689"/>
                </a:lnTo>
                <a:lnTo>
                  <a:pt x="29844" y="1071880"/>
                </a:lnTo>
                <a:lnTo>
                  <a:pt x="14350" y="1061339"/>
                </a:lnTo>
                <a:lnTo>
                  <a:pt x="3810" y="1045845"/>
                </a:lnTo>
                <a:lnTo>
                  <a:pt x="0" y="1026795"/>
                </a:lnTo>
                <a:lnTo>
                  <a:pt x="0" y="48895"/>
                </a:lnTo>
                <a:lnTo>
                  <a:pt x="3810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3810"/>
                </a:lnTo>
                <a:lnTo>
                  <a:pt x="870838" y="14350"/>
                </a:lnTo>
                <a:lnTo>
                  <a:pt x="881379" y="29845"/>
                </a:lnTo>
                <a:lnTo>
                  <a:pt x="885189" y="48895"/>
                </a:lnTo>
                <a:lnTo>
                  <a:pt x="885189" y="1026795"/>
                </a:lnTo>
                <a:lnTo>
                  <a:pt x="881379" y="1045845"/>
                </a:lnTo>
                <a:lnTo>
                  <a:pt x="870838" y="1061339"/>
                </a:lnTo>
                <a:lnTo>
                  <a:pt x="855345" y="1071880"/>
                </a:lnTo>
                <a:lnTo>
                  <a:pt x="836422" y="1075689"/>
                </a:lnTo>
                <a:close/>
              </a:path>
              <a:path w="885189" h="3284220">
                <a:moveTo>
                  <a:pt x="836422" y="2179066"/>
                </a:moveTo>
                <a:lnTo>
                  <a:pt x="48768" y="2179066"/>
                </a:lnTo>
                <a:lnTo>
                  <a:pt x="29844" y="2175256"/>
                </a:lnTo>
                <a:lnTo>
                  <a:pt x="14350" y="2164715"/>
                </a:lnTo>
                <a:lnTo>
                  <a:pt x="3810" y="2149221"/>
                </a:lnTo>
                <a:lnTo>
                  <a:pt x="0" y="2130298"/>
                </a:lnTo>
                <a:lnTo>
                  <a:pt x="0" y="1153668"/>
                </a:lnTo>
                <a:lnTo>
                  <a:pt x="3810" y="1134745"/>
                </a:lnTo>
                <a:lnTo>
                  <a:pt x="14350" y="1119251"/>
                </a:lnTo>
                <a:lnTo>
                  <a:pt x="29844" y="1108710"/>
                </a:lnTo>
                <a:lnTo>
                  <a:pt x="48768" y="1104900"/>
                </a:lnTo>
                <a:lnTo>
                  <a:pt x="836422" y="1104900"/>
                </a:lnTo>
                <a:lnTo>
                  <a:pt x="855345" y="1108710"/>
                </a:lnTo>
                <a:lnTo>
                  <a:pt x="870838" y="1119251"/>
                </a:lnTo>
                <a:lnTo>
                  <a:pt x="881379" y="1134745"/>
                </a:lnTo>
                <a:lnTo>
                  <a:pt x="885189" y="1153668"/>
                </a:lnTo>
                <a:lnTo>
                  <a:pt x="885189" y="2130298"/>
                </a:lnTo>
                <a:lnTo>
                  <a:pt x="881379" y="2149221"/>
                </a:lnTo>
                <a:lnTo>
                  <a:pt x="870838" y="2164715"/>
                </a:lnTo>
                <a:lnTo>
                  <a:pt x="855345" y="2175256"/>
                </a:lnTo>
                <a:lnTo>
                  <a:pt x="836422" y="2179066"/>
                </a:lnTo>
                <a:close/>
              </a:path>
              <a:path w="885189" h="3284220">
                <a:moveTo>
                  <a:pt x="836422" y="3283966"/>
                </a:moveTo>
                <a:lnTo>
                  <a:pt x="48768" y="3283966"/>
                </a:lnTo>
                <a:lnTo>
                  <a:pt x="29844" y="3280156"/>
                </a:lnTo>
                <a:lnTo>
                  <a:pt x="14350" y="3269615"/>
                </a:lnTo>
                <a:lnTo>
                  <a:pt x="3810" y="3254121"/>
                </a:lnTo>
                <a:lnTo>
                  <a:pt x="0" y="3235198"/>
                </a:lnTo>
                <a:lnTo>
                  <a:pt x="0" y="2258568"/>
                </a:lnTo>
                <a:lnTo>
                  <a:pt x="3810" y="2239645"/>
                </a:lnTo>
                <a:lnTo>
                  <a:pt x="14350" y="2224151"/>
                </a:lnTo>
                <a:lnTo>
                  <a:pt x="29844" y="2213610"/>
                </a:lnTo>
                <a:lnTo>
                  <a:pt x="48768" y="2209800"/>
                </a:lnTo>
                <a:lnTo>
                  <a:pt x="836422" y="2209800"/>
                </a:lnTo>
                <a:lnTo>
                  <a:pt x="855345" y="2213610"/>
                </a:lnTo>
                <a:lnTo>
                  <a:pt x="870838" y="2224151"/>
                </a:lnTo>
                <a:lnTo>
                  <a:pt x="881379" y="2239645"/>
                </a:lnTo>
                <a:lnTo>
                  <a:pt x="885189" y="2258568"/>
                </a:lnTo>
                <a:lnTo>
                  <a:pt x="885189" y="3235198"/>
                </a:lnTo>
                <a:lnTo>
                  <a:pt x="881379" y="3254121"/>
                </a:lnTo>
                <a:lnTo>
                  <a:pt x="870838" y="3269615"/>
                </a:lnTo>
                <a:lnTo>
                  <a:pt x="855345" y="3280156"/>
                </a:lnTo>
                <a:lnTo>
                  <a:pt x="836422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0052" y="3017520"/>
            <a:ext cx="1104900" cy="3284220"/>
          </a:xfrm>
          <a:custGeom>
            <a:avLst/>
            <a:gdLst/>
            <a:ahLst/>
            <a:cxnLst/>
            <a:rect l="l" t="t" r="r" b="b"/>
            <a:pathLst>
              <a:path w="1104900" h="3284220">
                <a:moveTo>
                  <a:pt x="1034542" y="1075689"/>
                </a:moveTo>
                <a:lnTo>
                  <a:pt x="58165" y="1075689"/>
                </a:lnTo>
                <a:lnTo>
                  <a:pt x="36195" y="1071626"/>
                </a:lnTo>
                <a:lnTo>
                  <a:pt x="18161" y="1060450"/>
                </a:lnTo>
                <a:lnTo>
                  <a:pt x="5969" y="1043939"/>
                </a:lnTo>
                <a:lnTo>
                  <a:pt x="1524" y="1023874"/>
                </a:lnTo>
                <a:lnTo>
                  <a:pt x="1524" y="51816"/>
                </a:lnTo>
                <a:lnTo>
                  <a:pt x="5969" y="31623"/>
                </a:lnTo>
                <a:lnTo>
                  <a:pt x="18161" y="15239"/>
                </a:lnTo>
                <a:lnTo>
                  <a:pt x="36195" y="4063"/>
                </a:lnTo>
                <a:lnTo>
                  <a:pt x="58165" y="0"/>
                </a:lnTo>
                <a:lnTo>
                  <a:pt x="1034542" y="0"/>
                </a:lnTo>
                <a:lnTo>
                  <a:pt x="1056640" y="4063"/>
                </a:lnTo>
                <a:lnTo>
                  <a:pt x="1074547" y="15239"/>
                </a:lnTo>
                <a:lnTo>
                  <a:pt x="1086739" y="31623"/>
                </a:lnTo>
                <a:lnTo>
                  <a:pt x="1091183" y="51816"/>
                </a:lnTo>
                <a:lnTo>
                  <a:pt x="1091183" y="1023874"/>
                </a:lnTo>
                <a:lnTo>
                  <a:pt x="1086739" y="1043939"/>
                </a:lnTo>
                <a:lnTo>
                  <a:pt x="1074547" y="1060450"/>
                </a:lnTo>
                <a:lnTo>
                  <a:pt x="1056640" y="1071626"/>
                </a:lnTo>
                <a:lnTo>
                  <a:pt x="1034542" y="1075689"/>
                </a:lnTo>
                <a:close/>
              </a:path>
              <a:path w="1104900" h="3284220">
                <a:moveTo>
                  <a:pt x="1047623" y="2179066"/>
                </a:moveTo>
                <a:lnTo>
                  <a:pt x="58927" y="2179066"/>
                </a:lnTo>
                <a:lnTo>
                  <a:pt x="36575" y="2175002"/>
                </a:lnTo>
                <a:lnTo>
                  <a:pt x="18414" y="2163826"/>
                </a:lnTo>
                <a:lnTo>
                  <a:pt x="6096" y="2147443"/>
                </a:lnTo>
                <a:lnTo>
                  <a:pt x="1524" y="2127377"/>
                </a:lnTo>
                <a:lnTo>
                  <a:pt x="1524" y="1156589"/>
                </a:lnTo>
                <a:lnTo>
                  <a:pt x="6096" y="1136523"/>
                </a:lnTo>
                <a:lnTo>
                  <a:pt x="18414" y="1120139"/>
                </a:lnTo>
                <a:lnTo>
                  <a:pt x="36575" y="1108964"/>
                </a:lnTo>
                <a:lnTo>
                  <a:pt x="58927" y="1104900"/>
                </a:lnTo>
                <a:lnTo>
                  <a:pt x="1047623" y="1104900"/>
                </a:lnTo>
                <a:lnTo>
                  <a:pt x="1069848" y="1108964"/>
                </a:lnTo>
                <a:lnTo>
                  <a:pt x="1088136" y="1120139"/>
                </a:lnTo>
                <a:lnTo>
                  <a:pt x="1100454" y="1136523"/>
                </a:lnTo>
                <a:lnTo>
                  <a:pt x="1104900" y="1156589"/>
                </a:lnTo>
                <a:lnTo>
                  <a:pt x="1104900" y="2127377"/>
                </a:lnTo>
                <a:lnTo>
                  <a:pt x="1100454" y="2147443"/>
                </a:lnTo>
                <a:lnTo>
                  <a:pt x="1088136" y="2163826"/>
                </a:lnTo>
                <a:lnTo>
                  <a:pt x="1069848" y="2175002"/>
                </a:lnTo>
                <a:lnTo>
                  <a:pt x="1047623" y="2179066"/>
                </a:lnTo>
                <a:close/>
              </a:path>
              <a:path w="1104900" h="3284220">
                <a:moveTo>
                  <a:pt x="1047496" y="3283966"/>
                </a:moveTo>
                <a:lnTo>
                  <a:pt x="57403" y="3283966"/>
                </a:lnTo>
                <a:lnTo>
                  <a:pt x="35178" y="3279902"/>
                </a:lnTo>
                <a:lnTo>
                  <a:pt x="16890" y="3268726"/>
                </a:lnTo>
                <a:lnTo>
                  <a:pt x="4572" y="3252343"/>
                </a:lnTo>
                <a:lnTo>
                  <a:pt x="0" y="3232277"/>
                </a:lnTo>
                <a:lnTo>
                  <a:pt x="0" y="2261489"/>
                </a:lnTo>
                <a:lnTo>
                  <a:pt x="4572" y="2241423"/>
                </a:lnTo>
                <a:lnTo>
                  <a:pt x="16890" y="2225040"/>
                </a:lnTo>
                <a:lnTo>
                  <a:pt x="35178" y="2213864"/>
                </a:lnTo>
                <a:lnTo>
                  <a:pt x="57403" y="2209800"/>
                </a:lnTo>
                <a:lnTo>
                  <a:pt x="1047496" y="2209800"/>
                </a:lnTo>
                <a:lnTo>
                  <a:pt x="1069848" y="2213864"/>
                </a:lnTo>
                <a:lnTo>
                  <a:pt x="1088136" y="2225040"/>
                </a:lnTo>
                <a:lnTo>
                  <a:pt x="1100454" y="2241423"/>
                </a:lnTo>
                <a:lnTo>
                  <a:pt x="1104900" y="2261489"/>
                </a:lnTo>
                <a:lnTo>
                  <a:pt x="1104900" y="3232277"/>
                </a:lnTo>
                <a:lnTo>
                  <a:pt x="1100454" y="3252343"/>
                </a:lnTo>
                <a:lnTo>
                  <a:pt x="1088136" y="3268726"/>
                </a:lnTo>
                <a:lnTo>
                  <a:pt x="1069848" y="3279902"/>
                </a:lnTo>
                <a:lnTo>
                  <a:pt x="1047496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6768" y="3017520"/>
            <a:ext cx="1039494" cy="3284220"/>
          </a:xfrm>
          <a:custGeom>
            <a:avLst/>
            <a:gdLst/>
            <a:ahLst/>
            <a:cxnLst/>
            <a:rect l="l" t="t" r="r" b="b"/>
            <a:pathLst>
              <a:path w="1039495" h="3284220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6"/>
                </a:lnTo>
                <a:lnTo>
                  <a:pt x="4190" y="1043305"/>
                </a:lnTo>
                <a:lnTo>
                  <a:pt x="0" y="1022731"/>
                </a:lnTo>
                <a:lnTo>
                  <a:pt x="0" y="52959"/>
                </a:lnTo>
                <a:lnTo>
                  <a:pt x="4190" y="32385"/>
                </a:lnTo>
                <a:lnTo>
                  <a:pt x="15493" y="15494"/>
                </a:lnTo>
                <a:lnTo>
                  <a:pt x="32384" y="4191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1"/>
                </a:lnTo>
                <a:lnTo>
                  <a:pt x="1023747" y="15494"/>
                </a:lnTo>
                <a:lnTo>
                  <a:pt x="1035050" y="32385"/>
                </a:lnTo>
                <a:lnTo>
                  <a:pt x="1039240" y="52959"/>
                </a:lnTo>
                <a:lnTo>
                  <a:pt x="1039240" y="1022731"/>
                </a:lnTo>
                <a:lnTo>
                  <a:pt x="1035050" y="1043305"/>
                </a:lnTo>
                <a:lnTo>
                  <a:pt x="1023747" y="1060196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3284220">
                <a:moveTo>
                  <a:pt x="986281" y="2179066"/>
                </a:moveTo>
                <a:lnTo>
                  <a:pt x="52958" y="2179066"/>
                </a:lnTo>
                <a:lnTo>
                  <a:pt x="32384" y="2174875"/>
                </a:lnTo>
                <a:lnTo>
                  <a:pt x="15493" y="2163572"/>
                </a:lnTo>
                <a:lnTo>
                  <a:pt x="4190" y="2146681"/>
                </a:lnTo>
                <a:lnTo>
                  <a:pt x="0" y="2126234"/>
                </a:lnTo>
                <a:lnTo>
                  <a:pt x="0" y="1157732"/>
                </a:lnTo>
                <a:lnTo>
                  <a:pt x="4190" y="1137158"/>
                </a:lnTo>
                <a:lnTo>
                  <a:pt x="15493" y="1120394"/>
                </a:lnTo>
                <a:lnTo>
                  <a:pt x="32384" y="1109091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1"/>
                </a:lnTo>
                <a:lnTo>
                  <a:pt x="1023747" y="1120394"/>
                </a:lnTo>
                <a:lnTo>
                  <a:pt x="1035050" y="1137158"/>
                </a:lnTo>
                <a:lnTo>
                  <a:pt x="1039240" y="1157732"/>
                </a:lnTo>
                <a:lnTo>
                  <a:pt x="1039240" y="2126234"/>
                </a:lnTo>
                <a:lnTo>
                  <a:pt x="1035050" y="2146681"/>
                </a:lnTo>
                <a:lnTo>
                  <a:pt x="1023747" y="2163572"/>
                </a:lnTo>
                <a:lnTo>
                  <a:pt x="1006855" y="2174875"/>
                </a:lnTo>
                <a:lnTo>
                  <a:pt x="986281" y="2179066"/>
                </a:lnTo>
                <a:close/>
              </a:path>
              <a:path w="1039495" h="3284220">
                <a:moveTo>
                  <a:pt x="986281" y="3283966"/>
                </a:moveTo>
                <a:lnTo>
                  <a:pt x="52958" y="3283966"/>
                </a:lnTo>
                <a:lnTo>
                  <a:pt x="32384" y="3279775"/>
                </a:lnTo>
                <a:lnTo>
                  <a:pt x="15493" y="3268472"/>
                </a:lnTo>
                <a:lnTo>
                  <a:pt x="4190" y="3251708"/>
                </a:lnTo>
                <a:lnTo>
                  <a:pt x="0" y="3231134"/>
                </a:lnTo>
                <a:lnTo>
                  <a:pt x="0" y="2262632"/>
                </a:lnTo>
                <a:lnTo>
                  <a:pt x="4190" y="2242185"/>
                </a:lnTo>
                <a:lnTo>
                  <a:pt x="15493" y="2225294"/>
                </a:lnTo>
                <a:lnTo>
                  <a:pt x="32384" y="2213991"/>
                </a:lnTo>
                <a:lnTo>
                  <a:pt x="52958" y="2209800"/>
                </a:lnTo>
                <a:lnTo>
                  <a:pt x="986281" y="2209800"/>
                </a:lnTo>
                <a:lnTo>
                  <a:pt x="1006855" y="2213991"/>
                </a:lnTo>
                <a:lnTo>
                  <a:pt x="1023747" y="2225294"/>
                </a:lnTo>
                <a:lnTo>
                  <a:pt x="1035050" y="2242185"/>
                </a:lnTo>
                <a:lnTo>
                  <a:pt x="1039240" y="2262632"/>
                </a:lnTo>
                <a:lnTo>
                  <a:pt x="1039240" y="3231134"/>
                </a:lnTo>
                <a:lnTo>
                  <a:pt x="1035050" y="3251708"/>
                </a:lnTo>
                <a:lnTo>
                  <a:pt x="1023747" y="3268472"/>
                </a:lnTo>
                <a:lnTo>
                  <a:pt x="1006855" y="3279775"/>
                </a:lnTo>
                <a:lnTo>
                  <a:pt x="986281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9768" y="3017520"/>
            <a:ext cx="2488565" cy="3284220"/>
          </a:xfrm>
          <a:custGeom>
            <a:avLst/>
            <a:gdLst/>
            <a:ahLst/>
            <a:cxnLst/>
            <a:rect l="l" t="t" r="r" b="b"/>
            <a:pathLst>
              <a:path w="2488565" h="3284220">
                <a:moveTo>
                  <a:pt x="2406396" y="1075689"/>
                </a:moveTo>
                <a:lnTo>
                  <a:pt x="81787" y="1075689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3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3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689"/>
                </a:lnTo>
                <a:close/>
              </a:path>
              <a:path w="2488565" h="3284220">
                <a:moveTo>
                  <a:pt x="2406396" y="2179066"/>
                </a:moveTo>
                <a:lnTo>
                  <a:pt x="81787" y="2179066"/>
                </a:lnTo>
                <a:lnTo>
                  <a:pt x="50037" y="2172589"/>
                </a:lnTo>
                <a:lnTo>
                  <a:pt x="24002" y="2155063"/>
                </a:lnTo>
                <a:lnTo>
                  <a:pt x="6476" y="2129028"/>
                </a:lnTo>
                <a:lnTo>
                  <a:pt x="0" y="2097278"/>
                </a:lnTo>
                <a:lnTo>
                  <a:pt x="0" y="1186688"/>
                </a:lnTo>
                <a:lnTo>
                  <a:pt x="6476" y="1154938"/>
                </a:lnTo>
                <a:lnTo>
                  <a:pt x="24002" y="1128903"/>
                </a:lnTo>
                <a:lnTo>
                  <a:pt x="50037" y="1111377"/>
                </a:lnTo>
                <a:lnTo>
                  <a:pt x="81787" y="1104900"/>
                </a:lnTo>
                <a:lnTo>
                  <a:pt x="2406396" y="1104900"/>
                </a:lnTo>
                <a:lnTo>
                  <a:pt x="2438146" y="1111377"/>
                </a:lnTo>
                <a:lnTo>
                  <a:pt x="2464180" y="1128903"/>
                </a:lnTo>
                <a:lnTo>
                  <a:pt x="2481706" y="1154938"/>
                </a:lnTo>
                <a:lnTo>
                  <a:pt x="2488183" y="1186688"/>
                </a:lnTo>
                <a:lnTo>
                  <a:pt x="2488183" y="2097278"/>
                </a:lnTo>
                <a:lnTo>
                  <a:pt x="2481706" y="2129028"/>
                </a:lnTo>
                <a:lnTo>
                  <a:pt x="2464180" y="2155063"/>
                </a:lnTo>
                <a:lnTo>
                  <a:pt x="2438146" y="2172589"/>
                </a:lnTo>
                <a:lnTo>
                  <a:pt x="2406396" y="2179066"/>
                </a:lnTo>
                <a:close/>
              </a:path>
              <a:path w="2488565" h="3284220">
                <a:moveTo>
                  <a:pt x="2406396" y="3283966"/>
                </a:moveTo>
                <a:lnTo>
                  <a:pt x="81787" y="3283966"/>
                </a:lnTo>
                <a:lnTo>
                  <a:pt x="50037" y="3277489"/>
                </a:lnTo>
                <a:lnTo>
                  <a:pt x="24002" y="3259963"/>
                </a:lnTo>
                <a:lnTo>
                  <a:pt x="6476" y="3233928"/>
                </a:lnTo>
                <a:lnTo>
                  <a:pt x="0" y="3202178"/>
                </a:lnTo>
                <a:lnTo>
                  <a:pt x="0" y="2291588"/>
                </a:lnTo>
                <a:lnTo>
                  <a:pt x="6476" y="2259838"/>
                </a:lnTo>
                <a:lnTo>
                  <a:pt x="24002" y="2233803"/>
                </a:lnTo>
                <a:lnTo>
                  <a:pt x="50037" y="2216277"/>
                </a:lnTo>
                <a:lnTo>
                  <a:pt x="81787" y="2209800"/>
                </a:lnTo>
                <a:lnTo>
                  <a:pt x="2406396" y="2209800"/>
                </a:lnTo>
                <a:lnTo>
                  <a:pt x="2438146" y="2216277"/>
                </a:lnTo>
                <a:lnTo>
                  <a:pt x="2464180" y="2233803"/>
                </a:lnTo>
                <a:lnTo>
                  <a:pt x="2481706" y="2259838"/>
                </a:lnTo>
                <a:lnTo>
                  <a:pt x="2488183" y="2291588"/>
                </a:lnTo>
                <a:lnTo>
                  <a:pt x="2488183" y="3202178"/>
                </a:lnTo>
                <a:lnTo>
                  <a:pt x="2481706" y="3233928"/>
                </a:lnTo>
                <a:lnTo>
                  <a:pt x="2464180" y="3259963"/>
                </a:lnTo>
                <a:lnTo>
                  <a:pt x="2438146" y="3277489"/>
                </a:lnTo>
                <a:lnTo>
                  <a:pt x="2406396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5220" y="3017520"/>
            <a:ext cx="2022475" cy="3284220"/>
          </a:xfrm>
          <a:custGeom>
            <a:avLst/>
            <a:gdLst/>
            <a:ahLst/>
            <a:cxnLst/>
            <a:rect l="l" t="t" r="r" b="b"/>
            <a:pathLst>
              <a:path w="2022475" h="3284220">
                <a:moveTo>
                  <a:pt x="1948179" y="1075689"/>
                </a:moveTo>
                <a:lnTo>
                  <a:pt x="73787" y="1075689"/>
                </a:lnTo>
                <a:lnTo>
                  <a:pt x="45084" y="1069848"/>
                </a:lnTo>
                <a:lnTo>
                  <a:pt x="21716" y="1053973"/>
                </a:lnTo>
                <a:lnTo>
                  <a:pt x="5841" y="1030478"/>
                </a:lnTo>
                <a:lnTo>
                  <a:pt x="0" y="1001776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7"/>
                </a:lnTo>
                <a:lnTo>
                  <a:pt x="45084" y="5842"/>
                </a:lnTo>
                <a:lnTo>
                  <a:pt x="73787" y="0"/>
                </a:lnTo>
                <a:lnTo>
                  <a:pt x="1948179" y="0"/>
                </a:lnTo>
                <a:lnTo>
                  <a:pt x="1976881" y="5842"/>
                </a:lnTo>
                <a:lnTo>
                  <a:pt x="2000250" y="21717"/>
                </a:lnTo>
                <a:lnTo>
                  <a:pt x="2016125" y="45212"/>
                </a:lnTo>
                <a:lnTo>
                  <a:pt x="2021966" y="73787"/>
                </a:lnTo>
                <a:lnTo>
                  <a:pt x="2021966" y="1001776"/>
                </a:lnTo>
                <a:lnTo>
                  <a:pt x="2016125" y="1030478"/>
                </a:lnTo>
                <a:lnTo>
                  <a:pt x="2000250" y="1053973"/>
                </a:lnTo>
                <a:lnTo>
                  <a:pt x="1976881" y="1069848"/>
                </a:lnTo>
                <a:lnTo>
                  <a:pt x="1948179" y="1075689"/>
                </a:lnTo>
                <a:close/>
              </a:path>
              <a:path w="2022475" h="3284220">
                <a:moveTo>
                  <a:pt x="1948179" y="2179066"/>
                </a:moveTo>
                <a:lnTo>
                  <a:pt x="73787" y="2179066"/>
                </a:lnTo>
                <a:lnTo>
                  <a:pt x="45084" y="2173224"/>
                </a:lnTo>
                <a:lnTo>
                  <a:pt x="21716" y="2157349"/>
                </a:lnTo>
                <a:lnTo>
                  <a:pt x="5841" y="2133981"/>
                </a:lnTo>
                <a:lnTo>
                  <a:pt x="0" y="2105279"/>
                </a:lnTo>
                <a:lnTo>
                  <a:pt x="0" y="1178687"/>
                </a:lnTo>
                <a:lnTo>
                  <a:pt x="5841" y="1149985"/>
                </a:lnTo>
                <a:lnTo>
                  <a:pt x="21716" y="1126617"/>
                </a:lnTo>
                <a:lnTo>
                  <a:pt x="45084" y="1110742"/>
                </a:lnTo>
                <a:lnTo>
                  <a:pt x="73787" y="1104900"/>
                </a:lnTo>
                <a:lnTo>
                  <a:pt x="1948179" y="1104900"/>
                </a:lnTo>
                <a:lnTo>
                  <a:pt x="1976881" y="1110742"/>
                </a:lnTo>
                <a:lnTo>
                  <a:pt x="2000250" y="1126617"/>
                </a:lnTo>
                <a:lnTo>
                  <a:pt x="2016125" y="1149985"/>
                </a:lnTo>
                <a:lnTo>
                  <a:pt x="2021966" y="1178687"/>
                </a:lnTo>
                <a:lnTo>
                  <a:pt x="2021966" y="2105279"/>
                </a:lnTo>
                <a:lnTo>
                  <a:pt x="2016125" y="2133981"/>
                </a:lnTo>
                <a:lnTo>
                  <a:pt x="2000250" y="2157349"/>
                </a:lnTo>
                <a:lnTo>
                  <a:pt x="1976881" y="2173224"/>
                </a:lnTo>
                <a:lnTo>
                  <a:pt x="1948179" y="2179066"/>
                </a:lnTo>
                <a:close/>
              </a:path>
              <a:path w="2022475" h="3284220">
                <a:moveTo>
                  <a:pt x="1948179" y="3283966"/>
                </a:moveTo>
                <a:lnTo>
                  <a:pt x="73787" y="3283966"/>
                </a:lnTo>
                <a:lnTo>
                  <a:pt x="45084" y="3278124"/>
                </a:lnTo>
                <a:lnTo>
                  <a:pt x="21716" y="3262249"/>
                </a:lnTo>
                <a:lnTo>
                  <a:pt x="5841" y="3238881"/>
                </a:lnTo>
                <a:lnTo>
                  <a:pt x="0" y="3210179"/>
                </a:lnTo>
                <a:lnTo>
                  <a:pt x="0" y="2283587"/>
                </a:lnTo>
                <a:lnTo>
                  <a:pt x="5841" y="2254885"/>
                </a:lnTo>
                <a:lnTo>
                  <a:pt x="21716" y="2231517"/>
                </a:lnTo>
                <a:lnTo>
                  <a:pt x="45084" y="2215642"/>
                </a:lnTo>
                <a:lnTo>
                  <a:pt x="73787" y="2209800"/>
                </a:lnTo>
                <a:lnTo>
                  <a:pt x="1948179" y="2209800"/>
                </a:lnTo>
                <a:lnTo>
                  <a:pt x="1976881" y="2215642"/>
                </a:lnTo>
                <a:lnTo>
                  <a:pt x="2000250" y="2231517"/>
                </a:lnTo>
                <a:lnTo>
                  <a:pt x="2016125" y="2254885"/>
                </a:lnTo>
                <a:lnTo>
                  <a:pt x="2021966" y="2283587"/>
                </a:lnTo>
                <a:lnTo>
                  <a:pt x="2021966" y="3210179"/>
                </a:lnTo>
                <a:lnTo>
                  <a:pt x="2016125" y="3238881"/>
                </a:lnTo>
                <a:lnTo>
                  <a:pt x="2000250" y="3262249"/>
                </a:lnTo>
                <a:lnTo>
                  <a:pt x="1976881" y="3278124"/>
                </a:lnTo>
                <a:lnTo>
                  <a:pt x="1948179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1" name="object 11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7" name="object 17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1" name="object 21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5" name="object 25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0" name="object 30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4" name="object 34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6223" y="3357118"/>
            <a:ext cx="908050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3175" algn="ctr">
              <a:lnSpc>
                <a:spcPct val="103899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Rua Maria Maia, 157,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3º </a:t>
            </a:r>
            <a:r>
              <a:rPr sz="600" spc="-5" dirty="0">
                <a:latin typeface="Verdana"/>
                <a:cs typeface="Verdana"/>
              </a:rPr>
              <a:t>andar </a:t>
            </a:r>
            <a:r>
              <a:rPr sz="600" dirty="0">
                <a:latin typeface="Verdana"/>
                <a:cs typeface="Verdana"/>
              </a:rPr>
              <a:t>- </a:t>
            </a:r>
            <a:r>
              <a:rPr sz="600" spc="-5" dirty="0">
                <a:latin typeface="Verdana"/>
                <a:cs typeface="Verdana"/>
              </a:rPr>
              <a:t>Grajaú </a:t>
            </a:r>
            <a:r>
              <a:rPr sz="600" dirty="0">
                <a:latin typeface="Verdana"/>
                <a:cs typeface="Verdana"/>
              </a:rPr>
              <a:t>-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-5" dirty="0">
                <a:latin typeface="Verdana"/>
                <a:cs typeface="Verdana"/>
              </a:rPr>
              <a:t>ad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CEP  35</a:t>
            </a:r>
            <a:r>
              <a:rPr sz="600" spc="-5" dirty="0">
                <a:latin typeface="Verdana"/>
                <a:cs typeface="Verdana"/>
              </a:rPr>
              <a:t>.</a:t>
            </a:r>
            <a:r>
              <a:rPr sz="600" dirty="0">
                <a:latin typeface="Verdana"/>
                <a:cs typeface="Verdana"/>
              </a:rPr>
              <a:t>46</a:t>
            </a:r>
            <a:r>
              <a:rPr sz="600" spc="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-000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40422" y="3419718"/>
            <a:ext cx="992505" cy="2419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229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exta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as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15" dirty="0">
                <a:latin typeface="Verdana"/>
                <a:cs typeface="Verdana"/>
              </a:rPr>
              <a:t>8</a:t>
            </a:r>
            <a:r>
              <a:rPr sz="600" spc="-10" dirty="0">
                <a:latin typeface="Verdana"/>
                <a:cs typeface="Verdana"/>
              </a:rPr>
              <a:t>h:</a:t>
            </a:r>
            <a:r>
              <a:rPr sz="600" spc="-15" dirty="0">
                <a:latin typeface="Verdana"/>
                <a:cs typeface="Verdana"/>
              </a:rPr>
              <a:t>00m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2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. </a:t>
            </a:r>
            <a:r>
              <a:rPr sz="600" spc="-10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17h:00m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20110" y="753110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6"/>
                </a:lnTo>
                <a:lnTo>
                  <a:pt x="6556248" y="59436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997578" y="823087"/>
            <a:ext cx="4370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DEPARTAMENTO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TESOURARIA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59989" y="5710174"/>
            <a:ext cx="365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latin typeface="Verdana"/>
                <a:cs typeface="Verdana"/>
              </a:rPr>
              <a:t>Te</a:t>
            </a:r>
            <a:r>
              <a:rPr sz="600" spc="35" dirty="0">
                <a:latin typeface="Verdana"/>
                <a:cs typeface="Verdana"/>
              </a:rPr>
              <a:t>l</a:t>
            </a:r>
            <a:r>
              <a:rPr sz="600" spc="10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02232" y="4391914"/>
            <a:ext cx="1287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pagamentos</a:t>
            </a:r>
            <a:r>
              <a:rPr sz="600" spc="-5" dirty="0">
                <a:latin typeface="Verdana"/>
                <a:cs typeface="Verdana"/>
              </a:rPr>
              <a:t> são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realizados </a:t>
            </a:r>
            <a:r>
              <a:rPr sz="600" spc="-5" dirty="0">
                <a:latin typeface="Verdana"/>
                <a:cs typeface="Verdana"/>
              </a:rPr>
              <a:t> aos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fornecedores</a:t>
            </a:r>
            <a:r>
              <a:rPr sz="600" spc="-5" dirty="0">
                <a:latin typeface="Verdana"/>
                <a:cs typeface="Verdana"/>
              </a:rPr>
              <a:t> que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prestam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serviços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Secretarias</a:t>
            </a:r>
            <a:r>
              <a:rPr sz="600" spc="-5" dirty="0">
                <a:latin typeface="Verdana"/>
                <a:cs typeface="Verdana"/>
              </a:rPr>
              <a:t>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Prefeitura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Municipal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Brumadinho,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exceto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Secretaria 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Saúde.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77080" y="3521456"/>
            <a:ext cx="11049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P</a:t>
            </a:r>
            <a:r>
              <a:rPr sz="600" spc="-5" dirty="0">
                <a:latin typeface="Verdana"/>
                <a:cs typeface="Verdana"/>
              </a:rPr>
              <a:t>ag</a:t>
            </a:r>
            <a:r>
              <a:rPr sz="600" dirty="0">
                <a:latin typeface="Verdana"/>
                <a:cs typeface="Verdana"/>
              </a:rPr>
              <a:t>amento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tem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há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spc="10" dirty="0">
                <a:latin typeface="Verdana"/>
                <a:cs typeface="Verdana"/>
              </a:rPr>
              <a:t>il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99450" y="3518408"/>
            <a:ext cx="160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De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acordo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ordem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cronológica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paga</a:t>
            </a:r>
            <a:r>
              <a:rPr sz="600" dirty="0">
                <a:latin typeface="Verdana"/>
                <a:cs typeface="Verdana"/>
              </a:rPr>
              <a:t>ment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Dec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eto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.</a:t>
            </a:r>
            <a:r>
              <a:rPr sz="600" dirty="0">
                <a:latin typeface="Verdana"/>
                <a:cs typeface="Verdana"/>
              </a:rPr>
              <a:t>º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148/2021.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58631" y="4575429"/>
            <a:ext cx="154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Informações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prestadas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imediato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aos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fornecedores.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99450" y="5662422"/>
            <a:ext cx="1920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Informações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prestadas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prazo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até</a:t>
            </a:r>
            <a:r>
              <a:rPr sz="600" spc="1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05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úteis.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59600" y="5620639"/>
            <a:ext cx="98361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exta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as  </a:t>
            </a:r>
            <a:r>
              <a:rPr sz="600" spc="-10" dirty="0">
                <a:latin typeface="Verdana"/>
                <a:cs typeface="Verdana"/>
              </a:rPr>
              <a:t>8h:00m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. </a:t>
            </a:r>
            <a:r>
              <a:rPr sz="600" spc="-10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r>
              <a:rPr sz="600" spc="-20" dirty="0">
                <a:latin typeface="Verdana"/>
                <a:cs typeface="Verdana"/>
              </a:rPr>
              <a:t>h</a:t>
            </a:r>
            <a:r>
              <a:rPr sz="600" spc="-25" dirty="0">
                <a:latin typeface="Verdana"/>
                <a:cs typeface="Verdana"/>
              </a:rPr>
              <a:t>:00</a:t>
            </a:r>
            <a:r>
              <a:rPr sz="600" spc="-2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34276" y="4548886"/>
            <a:ext cx="8077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exta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47407" y="4657090"/>
            <a:ext cx="9836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8h:00m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. 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r>
              <a:rPr sz="600" spc="-20" dirty="0">
                <a:latin typeface="Verdana"/>
                <a:cs typeface="Verdana"/>
              </a:rPr>
              <a:t>h</a:t>
            </a:r>
            <a:r>
              <a:rPr sz="600" spc="-25" dirty="0">
                <a:latin typeface="Verdana"/>
                <a:cs typeface="Verdana"/>
              </a:rPr>
              <a:t>:00</a:t>
            </a:r>
            <a:r>
              <a:rPr sz="600" spc="-2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88558" y="5662422"/>
            <a:ext cx="6273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0" dirty="0">
                <a:latin typeface="Verdana"/>
                <a:cs typeface="Verdana"/>
              </a:rPr>
              <a:t>99989</a:t>
            </a:r>
            <a:r>
              <a:rPr sz="600" spc="-45" dirty="0">
                <a:latin typeface="Verdana"/>
                <a:cs typeface="Verdana"/>
              </a:rPr>
              <a:t>-</a:t>
            </a:r>
            <a:r>
              <a:rPr sz="600" spc="-50" dirty="0">
                <a:latin typeface="Verdana"/>
                <a:cs typeface="Verdana"/>
              </a:rPr>
              <a:t>4604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40095" y="4502658"/>
            <a:ext cx="94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5" dirty="0">
                <a:latin typeface="Verdana"/>
                <a:cs typeface="Verdana"/>
              </a:rPr>
              <a:t>rar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@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dirty="0">
                <a:latin typeface="Verdana"/>
                <a:cs typeface="Verdana"/>
              </a:rPr>
              <a:t>ma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  <a:p>
            <a:pPr marR="1270" algn="ctr">
              <a:lnSpc>
                <a:spcPct val="100000"/>
              </a:lnSpc>
            </a:pPr>
            <a:r>
              <a:rPr sz="600" spc="-10" dirty="0">
                <a:latin typeface="Verdana"/>
                <a:cs typeface="Verdana"/>
              </a:rPr>
              <a:t>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14698" y="4557776"/>
            <a:ext cx="142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Fornecer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forma</a:t>
            </a:r>
            <a:r>
              <a:rPr sz="600" dirty="0">
                <a:latin typeface="Verdana"/>
                <a:cs typeface="Verdana"/>
              </a:rPr>
              <a:t> clara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eficaz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ma</a:t>
            </a:r>
            <a:r>
              <a:rPr sz="600" spc="-15" dirty="0">
                <a:latin typeface="Verdana"/>
                <a:cs typeface="Verdana"/>
              </a:rPr>
              <a:t>ç</a:t>
            </a:r>
            <a:r>
              <a:rPr sz="600" spc="-5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cita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14698" y="5655691"/>
            <a:ext cx="142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Fornecer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forma</a:t>
            </a:r>
            <a:r>
              <a:rPr sz="600" dirty="0">
                <a:latin typeface="Verdana"/>
                <a:cs typeface="Verdana"/>
              </a:rPr>
              <a:t> clara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eficaz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ma</a:t>
            </a:r>
            <a:r>
              <a:rPr sz="600" spc="-15" dirty="0">
                <a:latin typeface="Verdana"/>
                <a:cs typeface="Verdana"/>
              </a:rPr>
              <a:t>ç</a:t>
            </a:r>
            <a:r>
              <a:rPr sz="600" spc="-5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cita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2212" y="3017520"/>
            <a:ext cx="2392680" cy="3312795"/>
          </a:xfrm>
          <a:custGeom>
            <a:avLst/>
            <a:gdLst/>
            <a:ahLst/>
            <a:cxnLst/>
            <a:rect l="l" t="t" r="r" b="b"/>
            <a:pathLst>
              <a:path w="2392680" h="3312795">
                <a:moveTo>
                  <a:pt x="837857" y="3283839"/>
                </a:moveTo>
                <a:lnTo>
                  <a:pt x="48869" y="3283839"/>
                </a:lnTo>
                <a:lnTo>
                  <a:pt x="29895" y="3272028"/>
                </a:lnTo>
                <a:lnTo>
                  <a:pt x="14350" y="3240024"/>
                </a:lnTo>
                <a:lnTo>
                  <a:pt x="3848" y="3192526"/>
                </a:lnTo>
                <a:lnTo>
                  <a:pt x="0" y="3134614"/>
                </a:lnTo>
                <a:lnTo>
                  <a:pt x="0" y="149225"/>
                </a:lnTo>
                <a:lnTo>
                  <a:pt x="3848" y="91186"/>
                </a:lnTo>
                <a:lnTo>
                  <a:pt x="14350" y="43814"/>
                </a:lnTo>
                <a:lnTo>
                  <a:pt x="29895" y="11811"/>
                </a:lnTo>
                <a:lnTo>
                  <a:pt x="48869" y="0"/>
                </a:lnTo>
                <a:lnTo>
                  <a:pt x="837857" y="0"/>
                </a:lnTo>
                <a:lnTo>
                  <a:pt x="856843" y="11811"/>
                </a:lnTo>
                <a:lnTo>
                  <a:pt x="872375" y="43814"/>
                </a:lnTo>
                <a:lnTo>
                  <a:pt x="882865" y="91186"/>
                </a:lnTo>
                <a:lnTo>
                  <a:pt x="886739" y="149225"/>
                </a:lnTo>
                <a:lnTo>
                  <a:pt x="886739" y="3134614"/>
                </a:lnTo>
                <a:lnTo>
                  <a:pt x="882865" y="3192526"/>
                </a:lnTo>
                <a:lnTo>
                  <a:pt x="872375" y="3240024"/>
                </a:lnTo>
                <a:lnTo>
                  <a:pt x="856843" y="3272028"/>
                </a:lnTo>
                <a:lnTo>
                  <a:pt x="837857" y="3283839"/>
                </a:lnTo>
                <a:close/>
              </a:path>
              <a:path w="2392680" h="3312795">
                <a:moveTo>
                  <a:pt x="2312035" y="3312731"/>
                </a:moveTo>
                <a:lnTo>
                  <a:pt x="1011935" y="3312731"/>
                </a:lnTo>
                <a:lnTo>
                  <a:pt x="980668" y="3300857"/>
                </a:lnTo>
                <a:lnTo>
                  <a:pt x="955065" y="3268472"/>
                </a:lnTo>
                <a:lnTo>
                  <a:pt x="937768" y="3220720"/>
                </a:lnTo>
                <a:lnTo>
                  <a:pt x="931405" y="3162300"/>
                </a:lnTo>
                <a:lnTo>
                  <a:pt x="931405" y="150495"/>
                </a:lnTo>
                <a:lnTo>
                  <a:pt x="937768" y="92075"/>
                </a:lnTo>
                <a:lnTo>
                  <a:pt x="955065" y="44196"/>
                </a:lnTo>
                <a:lnTo>
                  <a:pt x="980668" y="11811"/>
                </a:lnTo>
                <a:lnTo>
                  <a:pt x="1011935" y="0"/>
                </a:lnTo>
                <a:lnTo>
                  <a:pt x="2312035" y="0"/>
                </a:lnTo>
                <a:lnTo>
                  <a:pt x="2343277" y="11811"/>
                </a:lnTo>
                <a:lnTo>
                  <a:pt x="2368931" y="44196"/>
                </a:lnTo>
                <a:lnTo>
                  <a:pt x="2386203" y="92075"/>
                </a:lnTo>
                <a:lnTo>
                  <a:pt x="2392553" y="150495"/>
                </a:lnTo>
                <a:lnTo>
                  <a:pt x="2392553" y="3162300"/>
                </a:lnTo>
                <a:lnTo>
                  <a:pt x="2386203" y="3220720"/>
                </a:lnTo>
                <a:lnTo>
                  <a:pt x="2368931" y="3268472"/>
                </a:lnTo>
                <a:lnTo>
                  <a:pt x="2343277" y="3300857"/>
                </a:lnTo>
                <a:lnTo>
                  <a:pt x="2312035" y="33127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3">
            <a:extLst>
              <a:ext uri="{FF2B5EF4-FFF2-40B4-BE49-F238E27FC236}">
                <a16:creationId xmlns:a16="http://schemas.microsoft.com/office/drawing/2014/main" id="{17EFEC23-C42E-4C5E-E28C-1A1162431F3E}"/>
              </a:ext>
            </a:extLst>
          </p:cNvPr>
          <p:cNvGrpSpPr/>
          <p:nvPr/>
        </p:nvGrpSpPr>
        <p:grpSpPr>
          <a:xfrm>
            <a:off x="48767" y="0"/>
            <a:ext cx="2636521" cy="842339"/>
            <a:chOff x="48767" y="0"/>
            <a:chExt cx="5413375" cy="1833245"/>
          </a:xfrm>
        </p:grpSpPr>
        <p:sp>
          <p:nvSpPr>
            <p:cNvPr id="60" name="object 4">
              <a:extLst>
                <a:ext uri="{FF2B5EF4-FFF2-40B4-BE49-F238E27FC236}">
                  <a16:creationId xmlns:a16="http://schemas.microsoft.com/office/drawing/2014/main" id="{63655AC5-47EB-AB58-18D8-ADD8C02ADE97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">
              <a:extLst>
                <a:ext uri="{FF2B5EF4-FFF2-40B4-BE49-F238E27FC236}">
                  <a16:creationId xmlns:a16="http://schemas.microsoft.com/office/drawing/2014/main" id="{BFCB4039-734D-DAD2-AAFD-6DE5570449A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8">
            <a:extLst>
              <a:ext uri="{FF2B5EF4-FFF2-40B4-BE49-F238E27FC236}">
                <a16:creationId xmlns:a16="http://schemas.microsoft.com/office/drawing/2014/main" id="{67F74365-EBB7-1392-BFAD-AF7C511163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150" y="2336038"/>
            <a:ext cx="5530850" cy="2036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 marR="548005" indent="635" algn="ctr">
              <a:lnSpc>
                <a:spcPct val="150800"/>
              </a:lnSpc>
              <a:spcBef>
                <a:spcPts val="105"/>
              </a:spcBef>
            </a:pPr>
            <a:r>
              <a:rPr sz="1800" b="1" u="sng" spc="-15" dirty="0">
                <a:latin typeface="Verdana"/>
                <a:cs typeface="Verdana"/>
              </a:rPr>
              <a:t>Secretaria Municipal </a:t>
            </a:r>
            <a:r>
              <a:rPr sz="1800" b="1" u="sng" spc="-10" dirty="0">
                <a:latin typeface="Verdana"/>
                <a:cs typeface="Verdana"/>
              </a:rPr>
              <a:t>de Fazenda </a:t>
            </a:r>
            <a:r>
              <a:rPr sz="1800" b="1" u="sng" spc="-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Rua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Maria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Maia,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157, </a:t>
            </a:r>
            <a:r>
              <a:rPr sz="1800" spc="-10" dirty="0">
                <a:latin typeface="Verdana"/>
                <a:cs typeface="Verdana"/>
              </a:rPr>
              <a:t>3º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andar,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Grajaú,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Brumadinho/MG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10" dirty="0">
                <a:latin typeface="Verdana"/>
                <a:cs typeface="Verdana"/>
              </a:rPr>
              <a:t>CEP: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35460-000</a:t>
            </a:r>
            <a:endParaRPr sz="1800" dirty="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  <a:spcBef>
                <a:spcPts val="650"/>
              </a:spcBef>
            </a:pPr>
            <a:r>
              <a:rPr sz="1800" spc="-35" dirty="0">
                <a:latin typeface="Verdana"/>
                <a:cs typeface="Verdana"/>
              </a:rPr>
              <a:t>E-mail: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u="heavy" spc="-4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fazenda@brumadinho.mg.gov.br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35" dirty="0">
                <a:latin typeface="Verdana"/>
                <a:cs typeface="Verdana"/>
              </a:rPr>
              <a:t>Telefone: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(31)</a:t>
            </a:r>
            <a:r>
              <a:rPr sz="1800" spc="-30" dirty="0">
                <a:latin typeface="Verdana"/>
                <a:cs typeface="Verdana"/>
              </a:rPr>
              <a:t> 99890-7177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(recepção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Prefeitura)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62352FA5-F877-E20D-FB46-1D7DF1253E75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E1C9AE61-EF76-885A-E874-041B1D117BA0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95B3528-B91E-4447-44C3-0DD4E4A4C9B1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EBD56102-BAAD-E810-9B79-BD27DE6D481C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2CCFBCF-77DC-DE23-51FB-5127894C4969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6077F206-D1FC-22DD-131E-BCFB135F7A5F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C4BDE98-EEA4-D5CD-3420-BA9FE1C3E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335" y="3827961"/>
            <a:ext cx="70351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chemeClr val="tx1"/>
                </a:solidFill>
                <a:latin typeface="Verdana"/>
                <a:cs typeface="Verdana"/>
              </a:rPr>
              <a:t>GOVERNO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0CE3BF57-7816-56DA-AEAA-878DCEC2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07" y="2498217"/>
            <a:ext cx="8934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Verdana"/>
                <a:cs typeface="Verdana"/>
              </a:rPr>
              <a:t>G</a:t>
            </a:r>
            <a:r>
              <a:rPr sz="600" b="1" spc="-5" dirty="0">
                <a:latin typeface="Verdana"/>
                <a:cs typeface="Verdana"/>
              </a:rPr>
              <a:t>abi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te</a:t>
            </a:r>
            <a:r>
              <a:rPr sz="600" b="1" spc="-6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do</a:t>
            </a:r>
            <a:r>
              <a:rPr sz="600" b="1" spc="-3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Pref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i</a:t>
            </a:r>
            <a:r>
              <a:rPr sz="600" b="1" spc="-15" dirty="0">
                <a:latin typeface="Verdana"/>
                <a:cs typeface="Verdana"/>
              </a:rPr>
              <a:t>t</a:t>
            </a:r>
            <a:r>
              <a:rPr sz="600" b="1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010"/>
          </a:xfrm>
          <a:custGeom>
            <a:avLst/>
            <a:gdLst/>
            <a:ahLst/>
            <a:cxnLst/>
            <a:rect l="l" t="t" r="r" b="b"/>
            <a:pathLst>
              <a:path w="7897495" h="1350010">
                <a:moveTo>
                  <a:pt x="873506" y="1349883"/>
                </a:moveTo>
                <a:lnTo>
                  <a:pt x="50926" y="1349883"/>
                </a:lnTo>
                <a:lnTo>
                  <a:pt x="31114" y="1345057"/>
                </a:lnTo>
                <a:lnTo>
                  <a:pt x="14985" y="1331976"/>
                </a:lnTo>
                <a:lnTo>
                  <a:pt x="4063" y="1312672"/>
                </a:lnTo>
                <a:lnTo>
                  <a:pt x="0" y="1288923"/>
                </a:lnTo>
                <a:lnTo>
                  <a:pt x="0" y="68580"/>
                </a:lnTo>
                <a:lnTo>
                  <a:pt x="4063" y="44958"/>
                </a:lnTo>
                <a:lnTo>
                  <a:pt x="14985" y="25526"/>
                </a:lnTo>
                <a:lnTo>
                  <a:pt x="31114" y="12446"/>
                </a:lnTo>
                <a:lnTo>
                  <a:pt x="50926" y="7620"/>
                </a:lnTo>
                <a:lnTo>
                  <a:pt x="873506" y="7620"/>
                </a:lnTo>
                <a:lnTo>
                  <a:pt x="893318" y="12446"/>
                </a:lnTo>
                <a:lnTo>
                  <a:pt x="909446" y="25526"/>
                </a:lnTo>
                <a:lnTo>
                  <a:pt x="920369" y="44958"/>
                </a:lnTo>
                <a:lnTo>
                  <a:pt x="924432" y="68580"/>
                </a:lnTo>
                <a:lnTo>
                  <a:pt x="924432" y="1288923"/>
                </a:lnTo>
                <a:lnTo>
                  <a:pt x="920369" y="1312672"/>
                </a:lnTo>
                <a:lnTo>
                  <a:pt x="909446" y="1331976"/>
                </a:lnTo>
                <a:lnTo>
                  <a:pt x="893318" y="1345057"/>
                </a:lnTo>
                <a:lnTo>
                  <a:pt x="873506" y="1349883"/>
                </a:lnTo>
                <a:close/>
              </a:path>
              <a:path w="7897495" h="1350010">
                <a:moveTo>
                  <a:pt x="4112132" y="1349883"/>
                </a:moveTo>
                <a:lnTo>
                  <a:pt x="3159506" y="1349883"/>
                </a:lnTo>
                <a:lnTo>
                  <a:pt x="3138043" y="1344802"/>
                </a:lnTo>
                <a:lnTo>
                  <a:pt x="3120517" y="1330833"/>
                </a:lnTo>
                <a:lnTo>
                  <a:pt x="3108579" y="1310132"/>
                </a:lnTo>
                <a:lnTo>
                  <a:pt x="3104260" y="1284986"/>
                </a:lnTo>
                <a:lnTo>
                  <a:pt x="3104260" y="65024"/>
                </a:lnTo>
                <a:lnTo>
                  <a:pt x="3108579" y="39750"/>
                </a:lnTo>
                <a:lnTo>
                  <a:pt x="3120517" y="19050"/>
                </a:lnTo>
                <a:lnTo>
                  <a:pt x="3138043" y="5080"/>
                </a:lnTo>
                <a:lnTo>
                  <a:pt x="3159506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4986"/>
                </a:lnTo>
                <a:lnTo>
                  <a:pt x="4163059" y="1310132"/>
                </a:lnTo>
                <a:lnTo>
                  <a:pt x="4151249" y="1330833"/>
                </a:lnTo>
                <a:lnTo>
                  <a:pt x="4133595" y="1344802"/>
                </a:lnTo>
                <a:lnTo>
                  <a:pt x="4112132" y="1349883"/>
                </a:lnTo>
                <a:close/>
              </a:path>
              <a:path w="7897495" h="1350010">
                <a:moveTo>
                  <a:pt x="5258561" y="1349883"/>
                </a:moveTo>
                <a:lnTo>
                  <a:pt x="4255388" y="1349883"/>
                </a:lnTo>
                <a:lnTo>
                  <a:pt x="4233290" y="1344676"/>
                </a:lnTo>
                <a:lnTo>
                  <a:pt x="4215257" y="1330579"/>
                </a:lnTo>
                <a:lnTo>
                  <a:pt x="4202937" y="1309624"/>
                </a:lnTo>
                <a:lnTo>
                  <a:pt x="4198492" y="1283970"/>
                </a:lnTo>
                <a:lnTo>
                  <a:pt x="4198492" y="75057"/>
                </a:lnTo>
                <a:lnTo>
                  <a:pt x="4202937" y="49530"/>
                </a:lnTo>
                <a:lnTo>
                  <a:pt x="4215257" y="28575"/>
                </a:lnTo>
                <a:lnTo>
                  <a:pt x="4233290" y="14350"/>
                </a:lnTo>
                <a:lnTo>
                  <a:pt x="4255388" y="9144"/>
                </a:lnTo>
                <a:lnTo>
                  <a:pt x="5258561" y="9144"/>
                </a:lnTo>
                <a:lnTo>
                  <a:pt x="5280659" y="14350"/>
                </a:lnTo>
                <a:lnTo>
                  <a:pt x="5298693" y="28575"/>
                </a:lnTo>
                <a:lnTo>
                  <a:pt x="5311012" y="49530"/>
                </a:lnTo>
                <a:lnTo>
                  <a:pt x="5315458" y="75057"/>
                </a:lnTo>
                <a:lnTo>
                  <a:pt x="5315458" y="1283970"/>
                </a:lnTo>
                <a:lnTo>
                  <a:pt x="5311012" y="1309624"/>
                </a:lnTo>
                <a:lnTo>
                  <a:pt x="5298693" y="1330579"/>
                </a:lnTo>
                <a:lnTo>
                  <a:pt x="5280659" y="1344676"/>
                </a:lnTo>
                <a:lnTo>
                  <a:pt x="5258561" y="1349883"/>
                </a:lnTo>
                <a:close/>
              </a:path>
              <a:path w="7897495" h="1350010">
                <a:moveTo>
                  <a:pt x="7813166" y="1349883"/>
                </a:moveTo>
                <a:lnTo>
                  <a:pt x="5429884" y="1349883"/>
                </a:lnTo>
                <a:lnTo>
                  <a:pt x="5397245" y="1341882"/>
                </a:lnTo>
                <a:lnTo>
                  <a:pt x="5370576" y="1319911"/>
                </a:lnTo>
                <a:lnTo>
                  <a:pt x="5352541" y="1287399"/>
                </a:lnTo>
                <a:lnTo>
                  <a:pt x="5345937" y="1247648"/>
                </a:lnTo>
                <a:lnTo>
                  <a:pt x="5345937" y="109855"/>
                </a:lnTo>
                <a:lnTo>
                  <a:pt x="5352541" y="70104"/>
                </a:lnTo>
                <a:lnTo>
                  <a:pt x="5370576" y="37592"/>
                </a:lnTo>
                <a:lnTo>
                  <a:pt x="5397245" y="15748"/>
                </a:lnTo>
                <a:lnTo>
                  <a:pt x="5429884" y="7620"/>
                </a:lnTo>
                <a:lnTo>
                  <a:pt x="7813166" y="7620"/>
                </a:lnTo>
                <a:lnTo>
                  <a:pt x="7845806" y="15748"/>
                </a:lnTo>
                <a:lnTo>
                  <a:pt x="7872476" y="37592"/>
                </a:lnTo>
                <a:lnTo>
                  <a:pt x="7890509" y="70104"/>
                </a:lnTo>
                <a:lnTo>
                  <a:pt x="7897113" y="109855"/>
                </a:lnTo>
                <a:lnTo>
                  <a:pt x="7897113" y="1247648"/>
                </a:lnTo>
                <a:lnTo>
                  <a:pt x="7890509" y="1287399"/>
                </a:lnTo>
                <a:lnTo>
                  <a:pt x="7872476" y="1319911"/>
                </a:lnTo>
                <a:lnTo>
                  <a:pt x="7845806" y="1341882"/>
                </a:lnTo>
                <a:lnTo>
                  <a:pt x="7813166" y="1349883"/>
                </a:lnTo>
                <a:close/>
              </a:path>
              <a:path w="7897495" h="1350010">
                <a:moveTo>
                  <a:pt x="2987294" y="1349883"/>
                </a:moveTo>
                <a:lnTo>
                  <a:pt x="1027937" y="1349883"/>
                </a:lnTo>
                <a:lnTo>
                  <a:pt x="997966" y="1342644"/>
                </a:lnTo>
                <a:lnTo>
                  <a:pt x="973455" y="1322705"/>
                </a:lnTo>
                <a:lnTo>
                  <a:pt x="956944" y="1293240"/>
                </a:lnTo>
                <a:lnTo>
                  <a:pt x="950848" y="1257300"/>
                </a:lnTo>
                <a:lnTo>
                  <a:pt x="950848" y="92710"/>
                </a:lnTo>
                <a:lnTo>
                  <a:pt x="956944" y="56642"/>
                </a:lnTo>
                <a:lnTo>
                  <a:pt x="973455" y="27177"/>
                </a:lnTo>
                <a:lnTo>
                  <a:pt x="997966" y="7365"/>
                </a:lnTo>
                <a:lnTo>
                  <a:pt x="1027937" y="0"/>
                </a:lnTo>
                <a:lnTo>
                  <a:pt x="2987294" y="0"/>
                </a:lnTo>
                <a:lnTo>
                  <a:pt x="3017138" y="7365"/>
                </a:lnTo>
                <a:lnTo>
                  <a:pt x="3041776" y="27177"/>
                </a:lnTo>
                <a:lnTo>
                  <a:pt x="3058286" y="56642"/>
                </a:lnTo>
                <a:lnTo>
                  <a:pt x="3064383" y="92710"/>
                </a:lnTo>
                <a:lnTo>
                  <a:pt x="3064383" y="1257300"/>
                </a:lnTo>
                <a:lnTo>
                  <a:pt x="3058286" y="1293240"/>
                </a:lnTo>
                <a:lnTo>
                  <a:pt x="3041776" y="1322705"/>
                </a:lnTo>
                <a:lnTo>
                  <a:pt x="3017138" y="1342644"/>
                </a:lnTo>
                <a:lnTo>
                  <a:pt x="2987294" y="134988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MEIO 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HORÁRIO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EQ</a:t>
            </a: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5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935" y="696463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86683" y="715772"/>
            <a:ext cx="4979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SECRETARIA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MUNICIPAL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GOVERNO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4968" y="4681728"/>
            <a:ext cx="2506980" cy="1345565"/>
          </a:xfrm>
          <a:custGeom>
            <a:avLst/>
            <a:gdLst/>
            <a:ahLst/>
            <a:cxnLst/>
            <a:rect l="l" t="t" r="r" b="b"/>
            <a:pathLst>
              <a:path w="2506980" h="1345564">
                <a:moveTo>
                  <a:pt x="2420620" y="1345438"/>
                </a:moveTo>
                <a:lnTo>
                  <a:pt x="1028306" y="1345438"/>
                </a:lnTo>
                <a:lnTo>
                  <a:pt x="994829" y="1340612"/>
                </a:lnTo>
                <a:lnTo>
                  <a:pt x="967397" y="1327531"/>
                </a:lnTo>
                <a:lnTo>
                  <a:pt x="948880" y="1308100"/>
                </a:lnTo>
                <a:lnTo>
                  <a:pt x="942073" y="1284351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351"/>
                </a:lnTo>
                <a:lnTo>
                  <a:pt x="2499995" y="1308100"/>
                </a:lnTo>
                <a:lnTo>
                  <a:pt x="2481453" y="1327531"/>
                </a:lnTo>
                <a:lnTo>
                  <a:pt x="2454021" y="1340612"/>
                </a:lnTo>
                <a:lnTo>
                  <a:pt x="2420620" y="1345438"/>
                </a:lnTo>
                <a:close/>
              </a:path>
              <a:path w="2506980" h="1345564">
                <a:moveTo>
                  <a:pt x="863765" y="1345438"/>
                </a:moveTo>
                <a:lnTo>
                  <a:pt x="50380" y="1345438"/>
                </a:lnTo>
                <a:lnTo>
                  <a:pt x="30822" y="1340612"/>
                </a:lnTo>
                <a:lnTo>
                  <a:pt x="14795" y="1327531"/>
                </a:lnTo>
                <a:lnTo>
                  <a:pt x="397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3975" y="37337"/>
                </a:lnTo>
                <a:lnTo>
                  <a:pt x="14795" y="17906"/>
                </a:lnTo>
                <a:lnTo>
                  <a:pt x="30822" y="4825"/>
                </a:lnTo>
                <a:lnTo>
                  <a:pt x="50380" y="0"/>
                </a:lnTo>
                <a:lnTo>
                  <a:pt x="863765" y="0"/>
                </a:lnTo>
                <a:lnTo>
                  <a:pt x="883335" y="4825"/>
                </a:lnTo>
                <a:lnTo>
                  <a:pt x="899350" y="17906"/>
                </a:lnTo>
                <a:lnTo>
                  <a:pt x="910170" y="37337"/>
                </a:lnTo>
                <a:lnTo>
                  <a:pt x="914145" y="61087"/>
                </a:lnTo>
                <a:lnTo>
                  <a:pt x="914145" y="1284351"/>
                </a:lnTo>
                <a:lnTo>
                  <a:pt x="910170" y="1308100"/>
                </a:lnTo>
                <a:lnTo>
                  <a:pt x="899350" y="1327531"/>
                </a:lnTo>
                <a:lnTo>
                  <a:pt x="883335" y="1340612"/>
                </a:lnTo>
                <a:lnTo>
                  <a:pt x="863765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968" y="1883664"/>
            <a:ext cx="10453370" cy="4133215"/>
          </a:xfrm>
          <a:custGeom>
            <a:avLst/>
            <a:gdLst/>
            <a:ahLst/>
            <a:cxnLst/>
            <a:rect l="l" t="t" r="r" b="b"/>
            <a:pathLst>
              <a:path w="10453370" h="4133215">
                <a:moveTo>
                  <a:pt x="873594" y="1345311"/>
                </a:moveTo>
                <a:lnTo>
                  <a:pt x="50952" y="1345311"/>
                </a:lnTo>
                <a:lnTo>
                  <a:pt x="31165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65" y="4825"/>
                </a:lnTo>
                <a:lnTo>
                  <a:pt x="50952" y="0"/>
                </a:lnTo>
                <a:lnTo>
                  <a:pt x="873594" y="0"/>
                </a:lnTo>
                <a:lnTo>
                  <a:pt x="893381" y="4825"/>
                </a:lnTo>
                <a:lnTo>
                  <a:pt x="909586" y="17906"/>
                </a:lnTo>
                <a:lnTo>
                  <a:pt x="920534" y="37337"/>
                </a:lnTo>
                <a:lnTo>
                  <a:pt x="924547" y="61087"/>
                </a:lnTo>
                <a:lnTo>
                  <a:pt x="924547" y="1284224"/>
                </a:lnTo>
                <a:lnTo>
                  <a:pt x="920534" y="1307973"/>
                </a:lnTo>
                <a:lnTo>
                  <a:pt x="909586" y="1327403"/>
                </a:lnTo>
                <a:lnTo>
                  <a:pt x="893381" y="1340485"/>
                </a:lnTo>
                <a:lnTo>
                  <a:pt x="873594" y="1345311"/>
                </a:lnTo>
                <a:close/>
              </a:path>
              <a:path w="10453370" h="4133215">
                <a:moveTo>
                  <a:pt x="2419985" y="1345311"/>
                </a:moveTo>
                <a:lnTo>
                  <a:pt x="1028026" y="1345311"/>
                </a:lnTo>
                <a:lnTo>
                  <a:pt x="994549" y="1340485"/>
                </a:lnTo>
                <a:lnTo>
                  <a:pt x="967130" y="1327403"/>
                </a:lnTo>
                <a:lnTo>
                  <a:pt x="948613" y="1307973"/>
                </a:lnTo>
                <a:lnTo>
                  <a:pt x="941806" y="1284224"/>
                </a:lnTo>
                <a:lnTo>
                  <a:pt x="941806" y="61087"/>
                </a:lnTo>
                <a:lnTo>
                  <a:pt x="948613" y="37337"/>
                </a:lnTo>
                <a:lnTo>
                  <a:pt x="967130" y="17906"/>
                </a:lnTo>
                <a:lnTo>
                  <a:pt x="994549" y="4825"/>
                </a:lnTo>
                <a:lnTo>
                  <a:pt x="1028026" y="0"/>
                </a:lnTo>
                <a:lnTo>
                  <a:pt x="2419985" y="0"/>
                </a:lnTo>
                <a:lnTo>
                  <a:pt x="2453386" y="4825"/>
                </a:lnTo>
                <a:lnTo>
                  <a:pt x="2480818" y="17906"/>
                </a:lnTo>
                <a:lnTo>
                  <a:pt x="2499360" y="37337"/>
                </a:lnTo>
                <a:lnTo>
                  <a:pt x="2506091" y="61087"/>
                </a:lnTo>
                <a:lnTo>
                  <a:pt x="2506091" y="1284224"/>
                </a:lnTo>
                <a:lnTo>
                  <a:pt x="2499360" y="1307973"/>
                </a:lnTo>
                <a:lnTo>
                  <a:pt x="2480818" y="1327403"/>
                </a:lnTo>
                <a:lnTo>
                  <a:pt x="2453386" y="1340485"/>
                </a:lnTo>
                <a:lnTo>
                  <a:pt x="2419985" y="1345311"/>
                </a:lnTo>
                <a:close/>
              </a:path>
              <a:path w="10453370" h="4133215">
                <a:moveTo>
                  <a:pt x="2419985" y="2735198"/>
                </a:moveTo>
                <a:lnTo>
                  <a:pt x="1028026" y="2735198"/>
                </a:lnTo>
                <a:lnTo>
                  <a:pt x="994549" y="2730372"/>
                </a:lnTo>
                <a:lnTo>
                  <a:pt x="967130" y="2717291"/>
                </a:lnTo>
                <a:lnTo>
                  <a:pt x="948613" y="2697860"/>
                </a:lnTo>
                <a:lnTo>
                  <a:pt x="941806" y="2674112"/>
                </a:lnTo>
                <a:lnTo>
                  <a:pt x="941806" y="1450975"/>
                </a:lnTo>
                <a:lnTo>
                  <a:pt x="948613" y="1427226"/>
                </a:lnTo>
                <a:lnTo>
                  <a:pt x="967130" y="1407794"/>
                </a:lnTo>
                <a:lnTo>
                  <a:pt x="994549" y="1394714"/>
                </a:lnTo>
                <a:lnTo>
                  <a:pt x="1028026" y="1389888"/>
                </a:lnTo>
                <a:lnTo>
                  <a:pt x="2419985" y="1389888"/>
                </a:lnTo>
                <a:lnTo>
                  <a:pt x="2453386" y="1394714"/>
                </a:lnTo>
                <a:lnTo>
                  <a:pt x="2480818" y="1407794"/>
                </a:lnTo>
                <a:lnTo>
                  <a:pt x="2499360" y="1427226"/>
                </a:lnTo>
                <a:lnTo>
                  <a:pt x="2506091" y="1450975"/>
                </a:lnTo>
                <a:lnTo>
                  <a:pt x="2506091" y="2674112"/>
                </a:lnTo>
                <a:lnTo>
                  <a:pt x="2499360" y="2697860"/>
                </a:lnTo>
                <a:lnTo>
                  <a:pt x="2480818" y="2717291"/>
                </a:lnTo>
                <a:lnTo>
                  <a:pt x="2453386" y="2730372"/>
                </a:lnTo>
                <a:lnTo>
                  <a:pt x="2419985" y="2735198"/>
                </a:lnTo>
                <a:close/>
              </a:path>
              <a:path w="10453370" h="4133215">
                <a:moveTo>
                  <a:pt x="866394" y="2735198"/>
                </a:moveTo>
                <a:lnTo>
                  <a:pt x="50533" y="2735198"/>
                </a:lnTo>
                <a:lnTo>
                  <a:pt x="30911" y="2730372"/>
                </a:lnTo>
                <a:lnTo>
                  <a:pt x="14846" y="2717291"/>
                </a:lnTo>
                <a:lnTo>
                  <a:pt x="3987" y="2697860"/>
                </a:lnTo>
                <a:lnTo>
                  <a:pt x="0" y="2674112"/>
                </a:lnTo>
                <a:lnTo>
                  <a:pt x="0" y="1450975"/>
                </a:lnTo>
                <a:lnTo>
                  <a:pt x="3987" y="1427226"/>
                </a:lnTo>
                <a:lnTo>
                  <a:pt x="14846" y="1407794"/>
                </a:lnTo>
                <a:lnTo>
                  <a:pt x="30911" y="1394714"/>
                </a:lnTo>
                <a:lnTo>
                  <a:pt x="50533" y="1389888"/>
                </a:lnTo>
                <a:lnTo>
                  <a:pt x="866394" y="1389888"/>
                </a:lnTo>
                <a:lnTo>
                  <a:pt x="886028" y="1394714"/>
                </a:lnTo>
                <a:lnTo>
                  <a:pt x="902093" y="1407794"/>
                </a:lnTo>
                <a:lnTo>
                  <a:pt x="912952" y="1427226"/>
                </a:lnTo>
                <a:lnTo>
                  <a:pt x="916940" y="1450975"/>
                </a:lnTo>
                <a:lnTo>
                  <a:pt x="916940" y="2674112"/>
                </a:lnTo>
                <a:lnTo>
                  <a:pt x="912952" y="2697860"/>
                </a:lnTo>
                <a:lnTo>
                  <a:pt x="902093" y="2717291"/>
                </a:lnTo>
                <a:lnTo>
                  <a:pt x="886028" y="2730372"/>
                </a:lnTo>
                <a:lnTo>
                  <a:pt x="866394" y="2735198"/>
                </a:lnTo>
                <a:close/>
              </a:path>
              <a:path w="10453370" h="4133215">
                <a:moveTo>
                  <a:pt x="3420110" y="2738247"/>
                </a:moveTo>
                <a:lnTo>
                  <a:pt x="2597531" y="2738247"/>
                </a:lnTo>
                <a:lnTo>
                  <a:pt x="2577719" y="2733547"/>
                </a:lnTo>
                <a:lnTo>
                  <a:pt x="2561590" y="2720466"/>
                </a:lnTo>
                <a:lnTo>
                  <a:pt x="2550668" y="2701163"/>
                </a:lnTo>
                <a:lnTo>
                  <a:pt x="2546604" y="2677541"/>
                </a:lnTo>
                <a:lnTo>
                  <a:pt x="2546604" y="1462786"/>
                </a:lnTo>
                <a:lnTo>
                  <a:pt x="2550668" y="1439164"/>
                </a:lnTo>
                <a:lnTo>
                  <a:pt x="2561590" y="1419860"/>
                </a:lnTo>
                <a:lnTo>
                  <a:pt x="2577719" y="1406905"/>
                </a:lnTo>
                <a:lnTo>
                  <a:pt x="2597531" y="1402079"/>
                </a:lnTo>
                <a:lnTo>
                  <a:pt x="3420110" y="1402079"/>
                </a:lnTo>
                <a:lnTo>
                  <a:pt x="3439922" y="1406905"/>
                </a:lnTo>
                <a:lnTo>
                  <a:pt x="3456051" y="1419860"/>
                </a:lnTo>
                <a:lnTo>
                  <a:pt x="3466973" y="1439164"/>
                </a:lnTo>
                <a:lnTo>
                  <a:pt x="3471037" y="1462786"/>
                </a:lnTo>
                <a:lnTo>
                  <a:pt x="3471037" y="2677541"/>
                </a:lnTo>
                <a:lnTo>
                  <a:pt x="3466973" y="2701163"/>
                </a:lnTo>
                <a:lnTo>
                  <a:pt x="3456051" y="2720466"/>
                </a:lnTo>
                <a:lnTo>
                  <a:pt x="3439922" y="2733547"/>
                </a:lnTo>
                <a:lnTo>
                  <a:pt x="3420110" y="2738247"/>
                </a:lnTo>
                <a:close/>
              </a:path>
              <a:path w="10453370" h="4133215">
                <a:moveTo>
                  <a:pt x="6659245" y="2738247"/>
                </a:moveTo>
                <a:lnTo>
                  <a:pt x="5714873" y="2738247"/>
                </a:lnTo>
                <a:lnTo>
                  <a:pt x="5693537" y="2733166"/>
                </a:lnTo>
                <a:lnTo>
                  <a:pt x="5676138" y="2719197"/>
                </a:lnTo>
                <a:lnTo>
                  <a:pt x="5664327" y="2698622"/>
                </a:lnTo>
                <a:lnTo>
                  <a:pt x="5660009" y="2673350"/>
                </a:lnTo>
                <a:lnTo>
                  <a:pt x="5660009" y="1454785"/>
                </a:lnTo>
                <a:lnTo>
                  <a:pt x="5664327" y="1429639"/>
                </a:lnTo>
                <a:lnTo>
                  <a:pt x="5676138" y="1408938"/>
                </a:lnTo>
                <a:lnTo>
                  <a:pt x="5693537" y="1394967"/>
                </a:lnTo>
                <a:lnTo>
                  <a:pt x="5714873" y="1389888"/>
                </a:lnTo>
                <a:lnTo>
                  <a:pt x="6659245" y="1389888"/>
                </a:lnTo>
                <a:lnTo>
                  <a:pt x="6680581" y="1394967"/>
                </a:lnTo>
                <a:lnTo>
                  <a:pt x="6697980" y="1408938"/>
                </a:lnTo>
                <a:lnTo>
                  <a:pt x="6709663" y="1429639"/>
                </a:lnTo>
                <a:lnTo>
                  <a:pt x="6714108" y="1454785"/>
                </a:lnTo>
                <a:lnTo>
                  <a:pt x="6714108" y="2673350"/>
                </a:lnTo>
                <a:lnTo>
                  <a:pt x="6709663" y="2698622"/>
                </a:lnTo>
                <a:lnTo>
                  <a:pt x="6697980" y="2719197"/>
                </a:lnTo>
                <a:lnTo>
                  <a:pt x="6680581" y="2733166"/>
                </a:lnTo>
                <a:lnTo>
                  <a:pt x="6659245" y="2738247"/>
                </a:lnTo>
                <a:close/>
              </a:path>
              <a:path w="10453370" h="4133215">
                <a:moveTo>
                  <a:pt x="7805547" y="2738247"/>
                </a:moveTo>
                <a:lnTo>
                  <a:pt x="6806310" y="2738247"/>
                </a:lnTo>
                <a:lnTo>
                  <a:pt x="6784339" y="2733040"/>
                </a:lnTo>
                <a:lnTo>
                  <a:pt x="6766306" y="2718942"/>
                </a:lnTo>
                <a:lnTo>
                  <a:pt x="6754113" y="2697988"/>
                </a:lnTo>
                <a:lnTo>
                  <a:pt x="6749668" y="2672460"/>
                </a:lnTo>
                <a:lnTo>
                  <a:pt x="6749668" y="1464944"/>
                </a:lnTo>
                <a:lnTo>
                  <a:pt x="6754113" y="1439290"/>
                </a:lnTo>
                <a:lnTo>
                  <a:pt x="6766306" y="1418336"/>
                </a:lnTo>
                <a:lnTo>
                  <a:pt x="6784339" y="1404239"/>
                </a:lnTo>
                <a:lnTo>
                  <a:pt x="6806310" y="1399031"/>
                </a:lnTo>
                <a:lnTo>
                  <a:pt x="7805547" y="1399031"/>
                </a:lnTo>
                <a:lnTo>
                  <a:pt x="7827517" y="1404239"/>
                </a:lnTo>
                <a:lnTo>
                  <a:pt x="7845425" y="1418336"/>
                </a:lnTo>
                <a:lnTo>
                  <a:pt x="7857616" y="1439290"/>
                </a:lnTo>
                <a:lnTo>
                  <a:pt x="7862061" y="1464944"/>
                </a:lnTo>
                <a:lnTo>
                  <a:pt x="7862061" y="2672460"/>
                </a:lnTo>
                <a:lnTo>
                  <a:pt x="7857616" y="2697988"/>
                </a:lnTo>
                <a:lnTo>
                  <a:pt x="7845425" y="2718942"/>
                </a:lnTo>
                <a:lnTo>
                  <a:pt x="7827517" y="2733040"/>
                </a:lnTo>
                <a:lnTo>
                  <a:pt x="7805547" y="2738247"/>
                </a:lnTo>
                <a:close/>
              </a:path>
              <a:path w="10453370" h="4133215">
                <a:moveTo>
                  <a:pt x="10368661" y="2738247"/>
                </a:moveTo>
                <a:lnTo>
                  <a:pt x="7975218" y="2738247"/>
                </a:lnTo>
                <a:lnTo>
                  <a:pt x="7942580" y="2730246"/>
                </a:lnTo>
                <a:lnTo>
                  <a:pt x="7915783" y="2708275"/>
                </a:lnTo>
                <a:lnTo>
                  <a:pt x="7897622" y="2675890"/>
                </a:lnTo>
                <a:lnTo>
                  <a:pt x="7891017" y="2636139"/>
                </a:lnTo>
                <a:lnTo>
                  <a:pt x="7891017" y="1499615"/>
                </a:lnTo>
                <a:lnTo>
                  <a:pt x="7897622" y="1459991"/>
                </a:lnTo>
                <a:lnTo>
                  <a:pt x="7915783" y="1427479"/>
                </a:lnTo>
                <a:lnTo>
                  <a:pt x="7942580" y="1405509"/>
                </a:lnTo>
                <a:lnTo>
                  <a:pt x="7975218" y="1397507"/>
                </a:lnTo>
                <a:lnTo>
                  <a:pt x="10368661" y="1397507"/>
                </a:lnTo>
                <a:lnTo>
                  <a:pt x="10401300" y="1405509"/>
                </a:lnTo>
                <a:lnTo>
                  <a:pt x="10428097" y="1427479"/>
                </a:lnTo>
                <a:lnTo>
                  <a:pt x="10446258" y="1459991"/>
                </a:lnTo>
                <a:lnTo>
                  <a:pt x="10452862" y="1499615"/>
                </a:lnTo>
                <a:lnTo>
                  <a:pt x="10452862" y="2636139"/>
                </a:lnTo>
                <a:lnTo>
                  <a:pt x="10446258" y="2675890"/>
                </a:lnTo>
                <a:lnTo>
                  <a:pt x="10428097" y="2708275"/>
                </a:lnTo>
                <a:lnTo>
                  <a:pt x="10401300" y="2730246"/>
                </a:lnTo>
                <a:lnTo>
                  <a:pt x="10368661" y="2738247"/>
                </a:lnTo>
                <a:close/>
              </a:path>
              <a:path w="10453370" h="4133215">
                <a:moveTo>
                  <a:pt x="5542661" y="2738247"/>
                </a:moveTo>
                <a:lnTo>
                  <a:pt x="3574923" y="2738247"/>
                </a:lnTo>
                <a:lnTo>
                  <a:pt x="3544824" y="2731008"/>
                </a:lnTo>
                <a:lnTo>
                  <a:pt x="3520186" y="2711069"/>
                </a:lnTo>
                <a:lnTo>
                  <a:pt x="3503549" y="2681604"/>
                </a:lnTo>
                <a:lnTo>
                  <a:pt x="3497453" y="2645664"/>
                </a:lnTo>
                <a:lnTo>
                  <a:pt x="3497453" y="1482470"/>
                </a:lnTo>
                <a:lnTo>
                  <a:pt x="3503549" y="1446529"/>
                </a:lnTo>
                <a:lnTo>
                  <a:pt x="3520186" y="1417065"/>
                </a:lnTo>
                <a:lnTo>
                  <a:pt x="3544824" y="1397253"/>
                </a:lnTo>
                <a:lnTo>
                  <a:pt x="3574923" y="1389888"/>
                </a:lnTo>
                <a:lnTo>
                  <a:pt x="5542661" y="1389888"/>
                </a:lnTo>
                <a:lnTo>
                  <a:pt x="5572760" y="1397253"/>
                </a:lnTo>
                <a:lnTo>
                  <a:pt x="5597398" y="1417065"/>
                </a:lnTo>
                <a:lnTo>
                  <a:pt x="5614035" y="1446529"/>
                </a:lnTo>
                <a:lnTo>
                  <a:pt x="5620131" y="1482470"/>
                </a:lnTo>
                <a:lnTo>
                  <a:pt x="5620131" y="2645664"/>
                </a:lnTo>
                <a:lnTo>
                  <a:pt x="5614035" y="2681604"/>
                </a:lnTo>
                <a:lnTo>
                  <a:pt x="5597398" y="2711069"/>
                </a:lnTo>
                <a:lnTo>
                  <a:pt x="5572760" y="2731008"/>
                </a:lnTo>
                <a:lnTo>
                  <a:pt x="5542661" y="2738247"/>
                </a:lnTo>
                <a:close/>
              </a:path>
              <a:path w="10453370" h="4133215">
                <a:moveTo>
                  <a:pt x="6667881" y="4132706"/>
                </a:moveTo>
                <a:lnTo>
                  <a:pt x="5715254" y="4132706"/>
                </a:lnTo>
                <a:lnTo>
                  <a:pt x="5693791" y="4127627"/>
                </a:lnTo>
                <a:lnTo>
                  <a:pt x="5676265" y="4113656"/>
                </a:lnTo>
                <a:lnTo>
                  <a:pt x="5664327" y="4093082"/>
                </a:lnTo>
                <a:lnTo>
                  <a:pt x="5660009" y="4067809"/>
                </a:lnTo>
                <a:lnTo>
                  <a:pt x="5660009" y="2849245"/>
                </a:lnTo>
                <a:lnTo>
                  <a:pt x="5664327" y="2824098"/>
                </a:lnTo>
                <a:lnTo>
                  <a:pt x="5676265" y="2803397"/>
                </a:lnTo>
                <a:lnTo>
                  <a:pt x="5693791" y="2789428"/>
                </a:lnTo>
                <a:lnTo>
                  <a:pt x="5715254" y="2784347"/>
                </a:lnTo>
                <a:lnTo>
                  <a:pt x="6667881" y="2784347"/>
                </a:lnTo>
                <a:lnTo>
                  <a:pt x="6689343" y="2789428"/>
                </a:lnTo>
                <a:lnTo>
                  <a:pt x="6706997" y="2803397"/>
                </a:lnTo>
                <a:lnTo>
                  <a:pt x="6718808" y="2824098"/>
                </a:lnTo>
                <a:lnTo>
                  <a:pt x="6723253" y="2849245"/>
                </a:lnTo>
                <a:lnTo>
                  <a:pt x="6723253" y="4067809"/>
                </a:lnTo>
                <a:lnTo>
                  <a:pt x="6718808" y="4093082"/>
                </a:lnTo>
                <a:lnTo>
                  <a:pt x="6706997" y="4113656"/>
                </a:lnTo>
                <a:lnTo>
                  <a:pt x="6689343" y="4127627"/>
                </a:lnTo>
                <a:lnTo>
                  <a:pt x="6667881" y="4132706"/>
                </a:lnTo>
                <a:close/>
              </a:path>
              <a:path w="10453370" h="4133215">
                <a:moveTo>
                  <a:pt x="7814309" y="4132706"/>
                </a:moveTo>
                <a:lnTo>
                  <a:pt x="6811136" y="4132706"/>
                </a:lnTo>
                <a:lnTo>
                  <a:pt x="6789038" y="4127500"/>
                </a:lnTo>
                <a:lnTo>
                  <a:pt x="6771005" y="4113403"/>
                </a:lnTo>
                <a:lnTo>
                  <a:pt x="6758685" y="4092448"/>
                </a:lnTo>
                <a:lnTo>
                  <a:pt x="6754240" y="4066793"/>
                </a:lnTo>
                <a:lnTo>
                  <a:pt x="6754240" y="2857881"/>
                </a:lnTo>
                <a:lnTo>
                  <a:pt x="6758685" y="2832354"/>
                </a:lnTo>
                <a:lnTo>
                  <a:pt x="6771005" y="2811398"/>
                </a:lnTo>
                <a:lnTo>
                  <a:pt x="6789038" y="2797175"/>
                </a:lnTo>
                <a:lnTo>
                  <a:pt x="6811136" y="2791967"/>
                </a:lnTo>
                <a:lnTo>
                  <a:pt x="7814309" y="2791967"/>
                </a:lnTo>
                <a:lnTo>
                  <a:pt x="7836408" y="2797175"/>
                </a:lnTo>
                <a:lnTo>
                  <a:pt x="7854441" y="2811398"/>
                </a:lnTo>
                <a:lnTo>
                  <a:pt x="7866760" y="2832354"/>
                </a:lnTo>
                <a:lnTo>
                  <a:pt x="7871206" y="2857881"/>
                </a:lnTo>
                <a:lnTo>
                  <a:pt x="7871206" y="4066793"/>
                </a:lnTo>
                <a:lnTo>
                  <a:pt x="7866760" y="4092448"/>
                </a:lnTo>
                <a:lnTo>
                  <a:pt x="7854441" y="4113403"/>
                </a:lnTo>
                <a:lnTo>
                  <a:pt x="7836408" y="4127500"/>
                </a:lnTo>
                <a:lnTo>
                  <a:pt x="7814309" y="4132706"/>
                </a:lnTo>
                <a:close/>
              </a:path>
              <a:path w="10453370" h="4133215">
                <a:moveTo>
                  <a:pt x="10368915" y="4132706"/>
                </a:moveTo>
                <a:lnTo>
                  <a:pt x="7985633" y="4132706"/>
                </a:lnTo>
                <a:lnTo>
                  <a:pt x="7952993" y="4124705"/>
                </a:lnTo>
                <a:lnTo>
                  <a:pt x="7926324" y="4102734"/>
                </a:lnTo>
                <a:lnTo>
                  <a:pt x="7908289" y="4070223"/>
                </a:lnTo>
                <a:lnTo>
                  <a:pt x="7901685" y="4030472"/>
                </a:lnTo>
                <a:lnTo>
                  <a:pt x="7901685" y="2892679"/>
                </a:lnTo>
                <a:lnTo>
                  <a:pt x="7908289" y="2852928"/>
                </a:lnTo>
                <a:lnTo>
                  <a:pt x="7926324" y="2820416"/>
                </a:lnTo>
                <a:lnTo>
                  <a:pt x="7952993" y="2798572"/>
                </a:lnTo>
                <a:lnTo>
                  <a:pt x="7985633" y="2790444"/>
                </a:lnTo>
                <a:lnTo>
                  <a:pt x="10368915" y="2790444"/>
                </a:lnTo>
                <a:lnTo>
                  <a:pt x="10401554" y="2798572"/>
                </a:lnTo>
                <a:lnTo>
                  <a:pt x="10428224" y="2820416"/>
                </a:lnTo>
                <a:lnTo>
                  <a:pt x="10446258" y="2852928"/>
                </a:lnTo>
                <a:lnTo>
                  <a:pt x="10452862" y="2892679"/>
                </a:lnTo>
                <a:lnTo>
                  <a:pt x="10452862" y="4030472"/>
                </a:lnTo>
                <a:lnTo>
                  <a:pt x="10446258" y="4070223"/>
                </a:lnTo>
                <a:lnTo>
                  <a:pt x="10428224" y="4102734"/>
                </a:lnTo>
                <a:lnTo>
                  <a:pt x="10401554" y="4124705"/>
                </a:lnTo>
                <a:lnTo>
                  <a:pt x="10368915" y="4132706"/>
                </a:lnTo>
                <a:close/>
              </a:path>
              <a:path w="10453370" h="4133215">
                <a:moveTo>
                  <a:pt x="3429254" y="4132706"/>
                </a:moveTo>
                <a:lnTo>
                  <a:pt x="2606675" y="4132706"/>
                </a:lnTo>
                <a:lnTo>
                  <a:pt x="2586863" y="4128007"/>
                </a:lnTo>
                <a:lnTo>
                  <a:pt x="2570734" y="4114927"/>
                </a:lnTo>
                <a:lnTo>
                  <a:pt x="2559812" y="4095623"/>
                </a:lnTo>
                <a:lnTo>
                  <a:pt x="2555748" y="4072001"/>
                </a:lnTo>
                <a:lnTo>
                  <a:pt x="2555748" y="2855848"/>
                </a:lnTo>
                <a:lnTo>
                  <a:pt x="2559812" y="2832227"/>
                </a:lnTo>
                <a:lnTo>
                  <a:pt x="2570734" y="2812922"/>
                </a:lnTo>
                <a:lnTo>
                  <a:pt x="2586863" y="2799841"/>
                </a:lnTo>
                <a:lnTo>
                  <a:pt x="2606675" y="2795016"/>
                </a:lnTo>
                <a:lnTo>
                  <a:pt x="3429254" y="2795016"/>
                </a:lnTo>
                <a:lnTo>
                  <a:pt x="3449066" y="2799841"/>
                </a:lnTo>
                <a:lnTo>
                  <a:pt x="3465195" y="2812922"/>
                </a:lnTo>
                <a:lnTo>
                  <a:pt x="3476117" y="2832227"/>
                </a:lnTo>
                <a:lnTo>
                  <a:pt x="3480181" y="2855848"/>
                </a:lnTo>
                <a:lnTo>
                  <a:pt x="3480181" y="4072001"/>
                </a:lnTo>
                <a:lnTo>
                  <a:pt x="3476117" y="4095623"/>
                </a:lnTo>
                <a:lnTo>
                  <a:pt x="3465195" y="4114927"/>
                </a:lnTo>
                <a:lnTo>
                  <a:pt x="3449066" y="4128007"/>
                </a:lnTo>
                <a:lnTo>
                  <a:pt x="3429254" y="4132706"/>
                </a:lnTo>
                <a:close/>
              </a:path>
              <a:path w="10453370" h="4133215">
                <a:moveTo>
                  <a:pt x="5543042" y="4132706"/>
                </a:moveTo>
                <a:lnTo>
                  <a:pt x="3583686" y="4132706"/>
                </a:lnTo>
                <a:lnTo>
                  <a:pt x="3553714" y="4125467"/>
                </a:lnTo>
                <a:lnTo>
                  <a:pt x="3529203" y="4105529"/>
                </a:lnTo>
                <a:lnTo>
                  <a:pt x="3512693" y="4076065"/>
                </a:lnTo>
                <a:lnTo>
                  <a:pt x="3506597" y="4040124"/>
                </a:lnTo>
                <a:lnTo>
                  <a:pt x="3506597" y="2876931"/>
                </a:lnTo>
                <a:lnTo>
                  <a:pt x="3512693" y="2840990"/>
                </a:lnTo>
                <a:lnTo>
                  <a:pt x="3529203" y="2811526"/>
                </a:lnTo>
                <a:lnTo>
                  <a:pt x="3553714" y="2791714"/>
                </a:lnTo>
                <a:lnTo>
                  <a:pt x="3583686" y="2784347"/>
                </a:lnTo>
                <a:lnTo>
                  <a:pt x="5543042" y="2784347"/>
                </a:lnTo>
                <a:lnTo>
                  <a:pt x="5572887" y="2791714"/>
                </a:lnTo>
                <a:lnTo>
                  <a:pt x="5597525" y="2811526"/>
                </a:lnTo>
                <a:lnTo>
                  <a:pt x="5614035" y="2840990"/>
                </a:lnTo>
                <a:lnTo>
                  <a:pt x="5620131" y="2876931"/>
                </a:lnTo>
                <a:lnTo>
                  <a:pt x="5620131" y="4040124"/>
                </a:lnTo>
                <a:lnTo>
                  <a:pt x="5614035" y="4076065"/>
                </a:lnTo>
                <a:lnTo>
                  <a:pt x="5597525" y="4105529"/>
                </a:lnTo>
                <a:lnTo>
                  <a:pt x="5572887" y="4125467"/>
                </a:lnTo>
                <a:lnTo>
                  <a:pt x="5543042" y="413270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3752" y="6088380"/>
            <a:ext cx="6932930" cy="1350010"/>
          </a:xfrm>
          <a:custGeom>
            <a:avLst/>
            <a:gdLst/>
            <a:ahLst/>
            <a:cxnLst/>
            <a:rect l="l" t="t" r="r" b="b"/>
            <a:pathLst>
              <a:path w="6932930" h="1350009">
                <a:moveTo>
                  <a:pt x="1485265" y="1349781"/>
                </a:moveTo>
                <a:lnTo>
                  <a:pt x="86639" y="1349781"/>
                </a:lnTo>
                <a:lnTo>
                  <a:pt x="52997" y="1348282"/>
                </a:lnTo>
                <a:lnTo>
                  <a:pt x="25450" y="1344231"/>
                </a:lnTo>
                <a:lnTo>
                  <a:pt x="6832" y="1338224"/>
                </a:lnTo>
                <a:lnTo>
                  <a:pt x="0" y="1330883"/>
                </a:lnTo>
                <a:lnTo>
                  <a:pt x="0" y="952842"/>
                </a:lnTo>
                <a:lnTo>
                  <a:pt x="6832" y="945502"/>
                </a:lnTo>
                <a:lnTo>
                  <a:pt x="25450" y="939495"/>
                </a:lnTo>
                <a:lnTo>
                  <a:pt x="52997" y="935431"/>
                </a:lnTo>
                <a:lnTo>
                  <a:pt x="86639" y="933945"/>
                </a:lnTo>
                <a:lnTo>
                  <a:pt x="1485265" y="933945"/>
                </a:lnTo>
                <a:lnTo>
                  <a:pt x="1518920" y="935431"/>
                </a:lnTo>
                <a:lnTo>
                  <a:pt x="1546479" y="939495"/>
                </a:lnTo>
                <a:lnTo>
                  <a:pt x="1565148" y="945502"/>
                </a:lnTo>
                <a:lnTo>
                  <a:pt x="1571879" y="952842"/>
                </a:lnTo>
                <a:lnTo>
                  <a:pt x="1571879" y="1330883"/>
                </a:lnTo>
                <a:lnTo>
                  <a:pt x="1565148" y="1338224"/>
                </a:lnTo>
                <a:lnTo>
                  <a:pt x="1546479" y="1344231"/>
                </a:lnTo>
                <a:lnTo>
                  <a:pt x="1518920" y="1348282"/>
                </a:lnTo>
                <a:lnTo>
                  <a:pt x="1485265" y="1349781"/>
                </a:lnTo>
                <a:close/>
              </a:path>
              <a:path w="6932930" h="1350009">
                <a:moveTo>
                  <a:pt x="2491994" y="1349781"/>
                </a:moveTo>
                <a:lnTo>
                  <a:pt x="1669414" y="1349781"/>
                </a:lnTo>
                <a:lnTo>
                  <a:pt x="1649602" y="1348282"/>
                </a:lnTo>
                <a:lnTo>
                  <a:pt x="1633474" y="1344231"/>
                </a:lnTo>
                <a:lnTo>
                  <a:pt x="1622552" y="1338224"/>
                </a:lnTo>
                <a:lnTo>
                  <a:pt x="1618487" y="1330883"/>
                </a:lnTo>
                <a:lnTo>
                  <a:pt x="1618487" y="952842"/>
                </a:lnTo>
                <a:lnTo>
                  <a:pt x="1622552" y="945502"/>
                </a:lnTo>
                <a:lnTo>
                  <a:pt x="1633474" y="939495"/>
                </a:lnTo>
                <a:lnTo>
                  <a:pt x="1649602" y="935431"/>
                </a:lnTo>
                <a:lnTo>
                  <a:pt x="1669414" y="933945"/>
                </a:lnTo>
                <a:lnTo>
                  <a:pt x="2491994" y="933945"/>
                </a:lnTo>
                <a:lnTo>
                  <a:pt x="2511806" y="935431"/>
                </a:lnTo>
                <a:lnTo>
                  <a:pt x="2527935" y="939495"/>
                </a:lnTo>
                <a:lnTo>
                  <a:pt x="2538857" y="945502"/>
                </a:lnTo>
                <a:lnTo>
                  <a:pt x="2542921" y="952842"/>
                </a:lnTo>
                <a:lnTo>
                  <a:pt x="2542921" y="1330883"/>
                </a:lnTo>
                <a:lnTo>
                  <a:pt x="2538857" y="1338224"/>
                </a:lnTo>
                <a:lnTo>
                  <a:pt x="2527935" y="1344231"/>
                </a:lnTo>
                <a:lnTo>
                  <a:pt x="2511806" y="1348282"/>
                </a:lnTo>
                <a:lnTo>
                  <a:pt x="2491994" y="1349781"/>
                </a:lnTo>
                <a:close/>
              </a:path>
              <a:path w="6932930" h="1350009">
                <a:moveTo>
                  <a:pt x="1488312" y="886612"/>
                </a:moveTo>
                <a:lnTo>
                  <a:pt x="89687" y="886612"/>
                </a:lnTo>
                <a:lnTo>
                  <a:pt x="56045" y="885113"/>
                </a:lnTo>
                <a:lnTo>
                  <a:pt x="28498" y="881062"/>
                </a:lnTo>
                <a:lnTo>
                  <a:pt x="9880" y="875055"/>
                </a:lnTo>
                <a:lnTo>
                  <a:pt x="3047" y="867727"/>
                </a:lnTo>
                <a:lnTo>
                  <a:pt x="3047" y="489673"/>
                </a:lnTo>
                <a:lnTo>
                  <a:pt x="9880" y="482333"/>
                </a:lnTo>
                <a:lnTo>
                  <a:pt x="28498" y="476326"/>
                </a:lnTo>
                <a:lnTo>
                  <a:pt x="56045" y="472262"/>
                </a:lnTo>
                <a:lnTo>
                  <a:pt x="89687" y="470776"/>
                </a:lnTo>
                <a:lnTo>
                  <a:pt x="1488312" y="470776"/>
                </a:lnTo>
                <a:lnTo>
                  <a:pt x="1521967" y="472262"/>
                </a:lnTo>
                <a:lnTo>
                  <a:pt x="1549527" y="476326"/>
                </a:lnTo>
                <a:lnTo>
                  <a:pt x="1568196" y="482333"/>
                </a:lnTo>
                <a:lnTo>
                  <a:pt x="1574927" y="489673"/>
                </a:lnTo>
                <a:lnTo>
                  <a:pt x="1574927" y="867727"/>
                </a:lnTo>
                <a:lnTo>
                  <a:pt x="1568196" y="875055"/>
                </a:lnTo>
                <a:lnTo>
                  <a:pt x="1549527" y="881062"/>
                </a:lnTo>
                <a:lnTo>
                  <a:pt x="1521967" y="885113"/>
                </a:lnTo>
                <a:lnTo>
                  <a:pt x="1488312" y="886612"/>
                </a:lnTo>
                <a:close/>
              </a:path>
              <a:path w="6932930" h="1350009">
                <a:moveTo>
                  <a:pt x="1488312" y="415836"/>
                </a:moveTo>
                <a:lnTo>
                  <a:pt x="89687" y="415836"/>
                </a:lnTo>
                <a:lnTo>
                  <a:pt x="56045" y="414337"/>
                </a:lnTo>
                <a:lnTo>
                  <a:pt x="28498" y="410286"/>
                </a:lnTo>
                <a:lnTo>
                  <a:pt x="9880" y="404279"/>
                </a:lnTo>
                <a:lnTo>
                  <a:pt x="3047" y="396938"/>
                </a:lnTo>
                <a:lnTo>
                  <a:pt x="3047" y="18923"/>
                </a:lnTo>
                <a:lnTo>
                  <a:pt x="9880" y="11557"/>
                </a:lnTo>
                <a:lnTo>
                  <a:pt x="28498" y="5587"/>
                </a:lnTo>
                <a:lnTo>
                  <a:pt x="56045" y="1524"/>
                </a:lnTo>
                <a:lnTo>
                  <a:pt x="89687" y="0"/>
                </a:lnTo>
                <a:lnTo>
                  <a:pt x="1488312" y="0"/>
                </a:lnTo>
                <a:lnTo>
                  <a:pt x="1521967" y="1524"/>
                </a:lnTo>
                <a:lnTo>
                  <a:pt x="1549527" y="5587"/>
                </a:lnTo>
                <a:lnTo>
                  <a:pt x="1568196" y="11557"/>
                </a:lnTo>
                <a:lnTo>
                  <a:pt x="1574927" y="18923"/>
                </a:lnTo>
                <a:lnTo>
                  <a:pt x="1574927" y="396938"/>
                </a:lnTo>
                <a:lnTo>
                  <a:pt x="1568196" y="404279"/>
                </a:lnTo>
                <a:lnTo>
                  <a:pt x="1549527" y="410286"/>
                </a:lnTo>
                <a:lnTo>
                  <a:pt x="1521967" y="414337"/>
                </a:lnTo>
                <a:lnTo>
                  <a:pt x="1488312" y="415836"/>
                </a:lnTo>
                <a:close/>
              </a:path>
              <a:path w="6932930" h="1350009">
                <a:moveTo>
                  <a:pt x="2485898" y="423456"/>
                </a:moveTo>
                <a:lnTo>
                  <a:pt x="1663318" y="423456"/>
                </a:lnTo>
                <a:lnTo>
                  <a:pt x="1643506" y="421944"/>
                </a:lnTo>
                <a:lnTo>
                  <a:pt x="1627377" y="417906"/>
                </a:lnTo>
                <a:lnTo>
                  <a:pt x="1616455" y="411899"/>
                </a:lnTo>
                <a:lnTo>
                  <a:pt x="1612392" y="404558"/>
                </a:lnTo>
                <a:lnTo>
                  <a:pt x="1612392" y="26543"/>
                </a:lnTo>
                <a:lnTo>
                  <a:pt x="1616455" y="19177"/>
                </a:lnTo>
                <a:lnTo>
                  <a:pt x="1627377" y="13208"/>
                </a:lnTo>
                <a:lnTo>
                  <a:pt x="1643506" y="9143"/>
                </a:lnTo>
                <a:lnTo>
                  <a:pt x="1663318" y="7620"/>
                </a:lnTo>
                <a:lnTo>
                  <a:pt x="2485898" y="7620"/>
                </a:lnTo>
                <a:lnTo>
                  <a:pt x="2505710" y="9143"/>
                </a:lnTo>
                <a:lnTo>
                  <a:pt x="2521839" y="13208"/>
                </a:lnTo>
                <a:lnTo>
                  <a:pt x="2532761" y="19177"/>
                </a:lnTo>
                <a:lnTo>
                  <a:pt x="2536825" y="26543"/>
                </a:lnTo>
                <a:lnTo>
                  <a:pt x="2536825" y="404558"/>
                </a:lnTo>
                <a:lnTo>
                  <a:pt x="2532761" y="411899"/>
                </a:lnTo>
                <a:lnTo>
                  <a:pt x="2521839" y="417906"/>
                </a:lnTo>
                <a:lnTo>
                  <a:pt x="2505710" y="421944"/>
                </a:lnTo>
                <a:lnTo>
                  <a:pt x="2485898" y="423456"/>
                </a:lnTo>
                <a:close/>
              </a:path>
              <a:path w="6932930" h="1350009">
                <a:moveTo>
                  <a:pt x="2487422" y="886612"/>
                </a:moveTo>
                <a:lnTo>
                  <a:pt x="1664842" y="886612"/>
                </a:lnTo>
                <a:lnTo>
                  <a:pt x="1645030" y="885113"/>
                </a:lnTo>
                <a:lnTo>
                  <a:pt x="1628902" y="881062"/>
                </a:lnTo>
                <a:lnTo>
                  <a:pt x="1617980" y="875055"/>
                </a:lnTo>
                <a:lnTo>
                  <a:pt x="1613916" y="867727"/>
                </a:lnTo>
                <a:lnTo>
                  <a:pt x="1613916" y="489673"/>
                </a:lnTo>
                <a:lnTo>
                  <a:pt x="1617980" y="482333"/>
                </a:lnTo>
                <a:lnTo>
                  <a:pt x="1628902" y="476326"/>
                </a:lnTo>
                <a:lnTo>
                  <a:pt x="1645030" y="472262"/>
                </a:lnTo>
                <a:lnTo>
                  <a:pt x="1664842" y="470776"/>
                </a:lnTo>
                <a:lnTo>
                  <a:pt x="2487422" y="470776"/>
                </a:lnTo>
                <a:lnTo>
                  <a:pt x="2507234" y="472262"/>
                </a:lnTo>
                <a:lnTo>
                  <a:pt x="2523363" y="476326"/>
                </a:lnTo>
                <a:lnTo>
                  <a:pt x="2534285" y="482333"/>
                </a:lnTo>
                <a:lnTo>
                  <a:pt x="2538349" y="489673"/>
                </a:lnTo>
                <a:lnTo>
                  <a:pt x="2538349" y="867727"/>
                </a:lnTo>
                <a:lnTo>
                  <a:pt x="2534285" y="875055"/>
                </a:lnTo>
                <a:lnTo>
                  <a:pt x="2523363" y="881062"/>
                </a:lnTo>
                <a:lnTo>
                  <a:pt x="2507234" y="885113"/>
                </a:lnTo>
                <a:lnTo>
                  <a:pt x="2487422" y="886612"/>
                </a:lnTo>
                <a:close/>
              </a:path>
              <a:path w="6932930" h="1350009">
                <a:moveTo>
                  <a:pt x="5730494" y="1349552"/>
                </a:moveTo>
                <a:lnTo>
                  <a:pt x="4776597" y="1349552"/>
                </a:lnTo>
                <a:lnTo>
                  <a:pt x="4755134" y="1344447"/>
                </a:lnTo>
                <a:lnTo>
                  <a:pt x="4737481" y="1330566"/>
                </a:lnTo>
                <a:lnTo>
                  <a:pt x="4725543" y="1310017"/>
                </a:lnTo>
                <a:lnTo>
                  <a:pt x="4721225" y="1284922"/>
                </a:lnTo>
                <a:lnTo>
                  <a:pt x="4721225" y="72262"/>
                </a:lnTo>
                <a:lnTo>
                  <a:pt x="4725543" y="47117"/>
                </a:lnTo>
                <a:lnTo>
                  <a:pt x="4737481" y="26670"/>
                </a:lnTo>
                <a:lnTo>
                  <a:pt x="4755134" y="12700"/>
                </a:lnTo>
                <a:lnTo>
                  <a:pt x="4776597" y="7620"/>
                </a:lnTo>
                <a:lnTo>
                  <a:pt x="5730494" y="7620"/>
                </a:lnTo>
                <a:lnTo>
                  <a:pt x="5751957" y="12700"/>
                </a:lnTo>
                <a:lnTo>
                  <a:pt x="5769483" y="26670"/>
                </a:lnTo>
                <a:lnTo>
                  <a:pt x="5781421" y="47117"/>
                </a:lnTo>
                <a:lnTo>
                  <a:pt x="5785866" y="72262"/>
                </a:lnTo>
                <a:lnTo>
                  <a:pt x="5785866" y="1284922"/>
                </a:lnTo>
                <a:lnTo>
                  <a:pt x="5781421" y="1310017"/>
                </a:lnTo>
                <a:lnTo>
                  <a:pt x="5769483" y="1330566"/>
                </a:lnTo>
                <a:lnTo>
                  <a:pt x="5751957" y="1344447"/>
                </a:lnTo>
                <a:lnTo>
                  <a:pt x="5730494" y="1349552"/>
                </a:lnTo>
                <a:close/>
              </a:path>
              <a:path w="6932930" h="1350009">
                <a:moveTo>
                  <a:pt x="6875653" y="1349552"/>
                </a:moveTo>
                <a:lnTo>
                  <a:pt x="5873623" y="1349552"/>
                </a:lnTo>
                <a:lnTo>
                  <a:pt x="5851652" y="1344371"/>
                </a:lnTo>
                <a:lnTo>
                  <a:pt x="5833491" y="1330261"/>
                </a:lnTo>
                <a:lnTo>
                  <a:pt x="5821299" y="1309408"/>
                </a:lnTo>
                <a:lnTo>
                  <a:pt x="5816854" y="1283906"/>
                </a:lnTo>
                <a:lnTo>
                  <a:pt x="5816854" y="80899"/>
                </a:lnTo>
                <a:lnTo>
                  <a:pt x="5821299" y="55371"/>
                </a:lnTo>
                <a:lnTo>
                  <a:pt x="5833491" y="34543"/>
                </a:lnTo>
                <a:lnTo>
                  <a:pt x="5851652" y="20446"/>
                </a:lnTo>
                <a:lnTo>
                  <a:pt x="5873623" y="15240"/>
                </a:lnTo>
                <a:lnTo>
                  <a:pt x="6875653" y="15240"/>
                </a:lnTo>
                <a:lnTo>
                  <a:pt x="6897624" y="20446"/>
                </a:lnTo>
                <a:lnTo>
                  <a:pt x="6915784" y="34543"/>
                </a:lnTo>
                <a:lnTo>
                  <a:pt x="6927977" y="55371"/>
                </a:lnTo>
                <a:lnTo>
                  <a:pt x="6932422" y="80899"/>
                </a:lnTo>
                <a:lnTo>
                  <a:pt x="6932422" y="1283906"/>
                </a:lnTo>
                <a:lnTo>
                  <a:pt x="6927977" y="1309408"/>
                </a:lnTo>
                <a:lnTo>
                  <a:pt x="6915784" y="1330261"/>
                </a:lnTo>
                <a:lnTo>
                  <a:pt x="6897624" y="1344371"/>
                </a:lnTo>
                <a:lnTo>
                  <a:pt x="6875653" y="1349552"/>
                </a:lnTo>
                <a:close/>
              </a:path>
              <a:path w="6932930" h="1350009">
                <a:moveTo>
                  <a:pt x="4599686" y="1341932"/>
                </a:moveTo>
                <a:lnTo>
                  <a:pt x="2640330" y="1341932"/>
                </a:lnTo>
                <a:lnTo>
                  <a:pt x="2610358" y="1334693"/>
                </a:lnTo>
                <a:lnTo>
                  <a:pt x="2585847" y="1315021"/>
                </a:lnTo>
                <a:lnTo>
                  <a:pt x="2569337" y="1285887"/>
                </a:lnTo>
                <a:lnTo>
                  <a:pt x="2563241" y="1250327"/>
                </a:lnTo>
                <a:lnTo>
                  <a:pt x="2563241" y="99187"/>
                </a:lnTo>
                <a:lnTo>
                  <a:pt x="2569337" y="63627"/>
                </a:lnTo>
                <a:lnTo>
                  <a:pt x="2585847" y="34543"/>
                </a:lnTo>
                <a:lnTo>
                  <a:pt x="2610358" y="14859"/>
                </a:lnTo>
                <a:lnTo>
                  <a:pt x="2640330" y="7620"/>
                </a:lnTo>
                <a:lnTo>
                  <a:pt x="4599686" y="7620"/>
                </a:lnTo>
                <a:lnTo>
                  <a:pt x="4629531" y="14859"/>
                </a:lnTo>
                <a:lnTo>
                  <a:pt x="4654169" y="34543"/>
                </a:lnTo>
                <a:lnTo>
                  <a:pt x="4670679" y="63627"/>
                </a:lnTo>
                <a:lnTo>
                  <a:pt x="4676775" y="99187"/>
                </a:lnTo>
                <a:lnTo>
                  <a:pt x="4676775" y="1250327"/>
                </a:lnTo>
                <a:lnTo>
                  <a:pt x="4670679" y="1285887"/>
                </a:lnTo>
                <a:lnTo>
                  <a:pt x="4654169" y="1315021"/>
                </a:lnTo>
                <a:lnTo>
                  <a:pt x="4629531" y="1334693"/>
                </a:lnTo>
                <a:lnTo>
                  <a:pt x="4599686" y="134193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739644" y="2232405"/>
            <a:ext cx="80899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ica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25" dirty="0">
                <a:latin typeface="Verdana"/>
                <a:cs typeface="Verdana"/>
              </a:rPr>
              <a:t>il</a:t>
            </a:r>
            <a:r>
              <a:rPr sz="600" dirty="0">
                <a:latin typeface="Verdana"/>
                <a:cs typeface="Verdana"/>
              </a:rPr>
              <a:t>)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telefone.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051292" y="7022592"/>
            <a:ext cx="2527300" cy="415925"/>
          </a:xfrm>
          <a:custGeom>
            <a:avLst/>
            <a:gdLst/>
            <a:ahLst/>
            <a:cxnLst/>
            <a:rect l="l" t="t" r="r" b="b"/>
            <a:pathLst>
              <a:path w="2527300" h="415925">
                <a:moveTo>
                  <a:pt x="2443733" y="415442"/>
                </a:moveTo>
                <a:lnTo>
                  <a:pt x="83057" y="415442"/>
                </a:lnTo>
                <a:lnTo>
                  <a:pt x="50800" y="412940"/>
                </a:lnTo>
                <a:lnTo>
                  <a:pt x="24383" y="406145"/>
                </a:lnTo>
                <a:lnTo>
                  <a:pt x="6476" y="396087"/>
                </a:lnTo>
                <a:lnTo>
                  <a:pt x="0" y="383806"/>
                </a:lnTo>
                <a:lnTo>
                  <a:pt x="0" y="31635"/>
                </a:lnTo>
                <a:lnTo>
                  <a:pt x="6476" y="19354"/>
                </a:lnTo>
                <a:lnTo>
                  <a:pt x="24383" y="9296"/>
                </a:lnTo>
                <a:lnTo>
                  <a:pt x="50800" y="2501"/>
                </a:lnTo>
                <a:lnTo>
                  <a:pt x="83057" y="0"/>
                </a:lnTo>
                <a:lnTo>
                  <a:pt x="2443733" y="0"/>
                </a:lnTo>
                <a:lnTo>
                  <a:pt x="2475991" y="2501"/>
                </a:lnTo>
                <a:lnTo>
                  <a:pt x="2502407" y="9296"/>
                </a:lnTo>
                <a:lnTo>
                  <a:pt x="2520314" y="19354"/>
                </a:lnTo>
                <a:lnTo>
                  <a:pt x="2526791" y="31635"/>
                </a:lnTo>
                <a:lnTo>
                  <a:pt x="2526791" y="383806"/>
                </a:lnTo>
                <a:lnTo>
                  <a:pt x="2520314" y="396087"/>
                </a:lnTo>
                <a:lnTo>
                  <a:pt x="2502407" y="406145"/>
                </a:lnTo>
                <a:lnTo>
                  <a:pt x="2475991" y="412940"/>
                </a:lnTo>
                <a:lnTo>
                  <a:pt x="2443733" y="41544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052052" y="2479040"/>
            <a:ext cx="5416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ão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há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zo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3014" y="3785361"/>
            <a:ext cx="60198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Verdana"/>
                <a:cs typeface="Verdana"/>
              </a:rPr>
              <a:t>As</a:t>
            </a:r>
            <a:r>
              <a:rPr sz="600" b="1" spc="5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10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ria</a:t>
            </a:r>
            <a:r>
              <a:rPr sz="600" b="1" spc="-9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Co</a:t>
            </a:r>
            <a:r>
              <a:rPr sz="600" b="1" dirty="0">
                <a:latin typeface="Verdana"/>
                <a:cs typeface="Verdana"/>
              </a:rPr>
              <a:t>mun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-20" dirty="0">
                <a:latin typeface="Verdana"/>
                <a:cs typeface="Verdana"/>
              </a:rPr>
              <a:t>c</a:t>
            </a:r>
            <a:r>
              <a:rPr sz="600" b="1" spc="-5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63218" y="3651234"/>
            <a:ext cx="140652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Assessoria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Comunicação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Imprensa</a:t>
            </a:r>
            <a:r>
              <a:rPr sz="600" dirty="0">
                <a:latin typeface="Verdana"/>
                <a:cs typeface="Verdana"/>
              </a:rPr>
              <a:t> faz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atendimento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públicos externo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interno sempre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quando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demanda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envolve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diretamente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serviços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prestados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pelo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setor.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0532" y="3701542"/>
            <a:ext cx="80899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ica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25" dirty="0">
                <a:latin typeface="Verdana"/>
                <a:cs typeface="Verdana"/>
              </a:rPr>
              <a:t>il</a:t>
            </a:r>
            <a:r>
              <a:rPr sz="600" dirty="0">
                <a:latin typeface="Verdana"/>
                <a:cs typeface="Verdana"/>
              </a:rPr>
              <a:t>)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5" dirty="0">
                <a:latin typeface="Verdana"/>
                <a:cs typeface="Verdana"/>
              </a:rPr>
              <a:t>telefone/WhatsApp.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26307" y="3430016"/>
            <a:ext cx="1958339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A </a:t>
            </a:r>
            <a:r>
              <a:rPr sz="500" spc="-5" dirty="0">
                <a:latin typeface="Verdana"/>
                <a:cs typeface="Verdana"/>
              </a:rPr>
              <a:t>Assessoria de </a:t>
            </a:r>
            <a:r>
              <a:rPr sz="500" spc="-10" dirty="0">
                <a:latin typeface="Verdana"/>
                <a:cs typeface="Verdana"/>
              </a:rPr>
              <a:t>Comunicação procura atender </a:t>
            </a:r>
            <a:r>
              <a:rPr sz="500" dirty="0">
                <a:latin typeface="Verdana"/>
                <a:cs typeface="Verdana"/>
              </a:rPr>
              <a:t>a </a:t>
            </a:r>
            <a:r>
              <a:rPr sz="500" spc="-5" dirty="0">
                <a:latin typeface="Verdana"/>
                <a:cs typeface="Verdana"/>
              </a:rPr>
              <a:t>100% das </a:t>
            </a:r>
            <a:r>
              <a:rPr sz="500" dirty="0">
                <a:latin typeface="Verdana"/>
                <a:cs typeface="Verdana"/>
              </a:rPr>
              <a:t> demandas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que</a:t>
            </a:r>
            <a:r>
              <a:rPr sz="500" spc="-5" dirty="0">
                <a:latin typeface="Verdana"/>
                <a:cs typeface="Verdana"/>
              </a:rPr>
              <a:t> lhe</a:t>
            </a:r>
            <a:r>
              <a:rPr sz="500" dirty="0">
                <a:latin typeface="Verdana"/>
                <a:cs typeface="Verdana"/>
              </a:rPr>
              <a:t> são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apresentadas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seja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pelo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público 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er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mo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er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.</a:t>
            </a:r>
            <a:endParaRPr sz="500">
              <a:latin typeface="Verdana"/>
              <a:cs typeface="Verdana"/>
            </a:endParaRPr>
          </a:p>
          <a:p>
            <a:pPr marL="12700" marR="5080" algn="just">
              <a:lnSpc>
                <a:spcPct val="107300"/>
              </a:lnSpc>
              <a:spcBef>
                <a:spcPts val="520"/>
              </a:spcBef>
            </a:pPr>
            <a:r>
              <a:rPr sz="50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atendimento</a:t>
            </a:r>
            <a:r>
              <a:rPr sz="500" spc="-5" dirty="0">
                <a:latin typeface="Verdana"/>
                <a:cs typeface="Verdana"/>
              </a:rPr>
              <a:t> externo </a:t>
            </a:r>
            <a:r>
              <a:rPr sz="500" spc="-10" dirty="0">
                <a:latin typeface="Verdana"/>
                <a:cs typeface="Verdana"/>
              </a:rPr>
              <a:t>geralmente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é feito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via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e-mail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30" dirty="0">
                <a:latin typeface="Verdana"/>
                <a:cs typeface="Verdana"/>
              </a:rPr>
              <a:t>ou </a:t>
            </a:r>
            <a:r>
              <a:rPr sz="500" spc="-2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WhatsApp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principalmente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jornalistas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17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que</a:t>
            </a:r>
            <a:r>
              <a:rPr sz="500" spc="3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buscam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junto </a:t>
            </a:r>
            <a:r>
              <a:rPr sz="500" dirty="0">
                <a:latin typeface="Verdana"/>
                <a:cs typeface="Verdana"/>
              </a:rPr>
              <a:t>à </a:t>
            </a:r>
            <a:r>
              <a:rPr sz="500" spc="-10" dirty="0">
                <a:latin typeface="Verdana"/>
                <a:cs typeface="Verdana"/>
              </a:rPr>
              <a:t>Comunicação, informações oficiais </a:t>
            </a:r>
            <a:r>
              <a:rPr sz="500" spc="-5" dirty="0">
                <a:latin typeface="Verdana"/>
                <a:cs typeface="Verdana"/>
              </a:rPr>
              <a:t>da </a:t>
            </a:r>
            <a:r>
              <a:rPr sz="500" spc="-10" dirty="0">
                <a:latin typeface="Verdana"/>
                <a:cs typeface="Verdana"/>
              </a:rPr>
              <a:t>Prefeitura que 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v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rdo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1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</a:t>
            </a:r>
            <a:r>
              <a:rPr sz="500" dirty="0">
                <a:latin typeface="Verdana"/>
                <a:cs typeface="Verdana"/>
              </a:rPr>
              <a:t>u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aba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dirty="0">
                <a:latin typeface="Verdana"/>
                <a:cs typeface="Verdana"/>
              </a:rPr>
              <a:t>h</a:t>
            </a:r>
            <a:r>
              <a:rPr sz="500" spc="-5" dirty="0">
                <a:latin typeface="Verdana"/>
                <a:cs typeface="Verdana"/>
              </a:rPr>
              <a:t>ada</a:t>
            </a:r>
            <a:r>
              <a:rPr sz="500" dirty="0">
                <a:latin typeface="Verdana"/>
                <a:cs typeface="Verdana"/>
              </a:rPr>
              <a:t>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6307" y="4149064"/>
            <a:ext cx="1958975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atendimento</a:t>
            </a:r>
            <a:r>
              <a:rPr sz="500" spc="16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interno</a:t>
            </a:r>
            <a:r>
              <a:rPr sz="500" spc="1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é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feito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preferencialmente</a:t>
            </a:r>
            <a:r>
              <a:rPr sz="500" spc="16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via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intranet, </a:t>
            </a:r>
            <a:r>
              <a:rPr sz="500" spc="-5" dirty="0">
                <a:latin typeface="Verdana"/>
                <a:cs typeface="Verdana"/>
              </a:rPr>
              <a:t>meio </a:t>
            </a:r>
            <a:r>
              <a:rPr sz="500" dirty="0">
                <a:latin typeface="Verdana"/>
                <a:cs typeface="Verdana"/>
              </a:rPr>
              <a:t>pelo </a:t>
            </a:r>
            <a:r>
              <a:rPr sz="500" spc="-15" dirty="0">
                <a:latin typeface="Verdana"/>
                <a:cs typeface="Verdana"/>
              </a:rPr>
              <a:t>qual</a:t>
            </a:r>
            <a:r>
              <a:rPr sz="500" spc="-10" dirty="0">
                <a:latin typeface="Verdana"/>
                <a:cs typeface="Verdana"/>
              </a:rPr>
              <a:t> os Secretários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Municipais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 </a:t>
            </a:r>
            <a:r>
              <a:rPr sz="500" spc="-10" dirty="0">
                <a:latin typeface="Verdana"/>
                <a:cs typeface="Verdana"/>
              </a:rPr>
              <a:t>suas </a:t>
            </a:r>
            <a:r>
              <a:rPr sz="500" spc="-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equipes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solicitam</a:t>
            </a:r>
            <a:r>
              <a:rPr sz="500" spc="-5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atendimento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para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demandas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específicas.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90005" y="3319511"/>
            <a:ext cx="842644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  <a:tabLst>
                <a:tab pos="731520" algn="l"/>
              </a:tabLst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ua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	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°  157, </a:t>
            </a:r>
            <a:r>
              <a:rPr sz="600" spc="-5" dirty="0">
                <a:latin typeface="Verdana"/>
                <a:cs typeface="Verdana"/>
              </a:rPr>
              <a:t>Grajaú,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  CEP: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35460-000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600" dirty="0">
                <a:latin typeface="Verdana"/>
                <a:cs typeface="Verdana"/>
              </a:rPr>
              <a:t>3º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92546" y="3912870"/>
            <a:ext cx="83756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7500"/>
              </a:lnSpc>
              <a:spcBef>
                <a:spcPts val="90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comunicacao@bruma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45504" y="4307586"/>
            <a:ext cx="71183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065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WhatsApp: </a:t>
            </a:r>
            <a:r>
              <a:rPr sz="600" dirty="0">
                <a:latin typeface="Verdana"/>
                <a:cs typeface="Verdana"/>
              </a:rPr>
              <a:t> (31)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9529-9974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53781" y="3661902"/>
            <a:ext cx="233997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prazo para </a:t>
            </a:r>
            <a:r>
              <a:rPr sz="600" spc="-10" dirty="0">
                <a:latin typeface="Verdana"/>
                <a:cs typeface="Verdana"/>
              </a:rPr>
              <a:t>atendimento varia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0" dirty="0">
                <a:latin typeface="Verdana"/>
                <a:cs typeface="Verdana"/>
              </a:rPr>
              <a:t>acordo </a:t>
            </a:r>
            <a:r>
              <a:rPr sz="600" spc="-5" dirty="0">
                <a:latin typeface="Verdana"/>
                <a:cs typeface="Verdana"/>
              </a:rPr>
              <a:t>com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demanda.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Geralmente </a:t>
            </a:r>
            <a:r>
              <a:rPr sz="600" spc="-10" dirty="0">
                <a:latin typeface="Verdana"/>
                <a:cs typeface="Verdana"/>
              </a:rPr>
              <a:t>as solicitações </a:t>
            </a:r>
            <a:r>
              <a:rPr sz="600" spc="-5" dirty="0">
                <a:latin typeface="Verdana"/>
                <a:cs typeface="Verdana"/>
              </a:rPr>
              <a:t>feitas </a:t>
            </a:r>
            <a:r>
              <a:rPr sz="600" spc="-10" dirty="0">
                <a:latin typeface="Verdana"/>
                <a:cs typeface="Verdana"/>
              </a:rPr>
              <a:t>pelos órgãos de imprensa </a:t>
            </a:r>
            <a:r>
              <a:rPr sz="600" spc="-5" dirty="0">
                <a:latin typeface="Verdana"/>
                <a:cs typeface="Verdana"/>
              </a:rPr>
              <a:t> são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fornecidas</a:t>
            </a:r>
            <a:r>
              <a:rPr sz="600" spc="-5" dirty="0">
                <a:latin typeface="Verdana"/>
                <a:cs typeface="Verdana"/>
              </a:rPr>
              <a:t> imediatamente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ou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até</a:t>
            </a:r>
            <a:r>
              <a:rPr sz="600" spc="5" dirty="0">
                <a:latin typeface="Verdana"/>
                <a:cs typeface="Verdana"/>
              </a:rPr>
              <a:t> 48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horas.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As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demandas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produção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conteúdo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comunicação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interna </a:t>
            </a:r>
            <a:r>
              <a:rPr sz="600" dirty="0">
                <a:latin typeface="Verdana"/>
                <a:cs typeface="Verdana"/>
              </a:rPr>
              <a:t>tem um </a:t>
            </a:r>
            <a:r>
              <a:rPr sz="600" spc="-10" dirty="0">
                <a:latin typeface="Verdana"/>
                <a:cs typeface="Verdana"/>
              </a:rPr>
              <a:t>prazo </a:t>
            </a:r>
            <a:r>
              <a:rPr sz="600" spc="-5" dirty="0">
                <a:latin typeface="Verdana"/>
                <a:cs typeface="Verdana"/>
              </a:rPr>
              <a:t>de execução de </a:t>
            </a:r>
            <a:r>
              <a:rPr sz="600" dirty="0">
                <a:latin typeface="Verdana"/>
                <a:cs typeface="Verdana"/>
              </a:rPr>
              <a:t>10 dias a </a:t>
            </a:r>
            <a:r>
              <a:rPr sz="600" spc="-10" dirty="0">
                <a:latin typeface="Verdana"/>
                <a:cs typeface="Verdana"/>
              </a:rPr>
              <a:t>contar </a:t>
            </a:r>
            <a:r>
              <a:rPr sz="600" spc="-5" dirty="0">
                <a:latin typeface="Verdana"/>
                <a:cs typeface="Verdana"/>
              </a:rPr>
              <a:t>do </a:t>
            </a:r>
            <a:r>
              <a:rPr sz="600" dirty="0">
                <a:latin typeface="Verdana"/>
                <a:cs typeface="Verdana"/>
              </a:rPr>
              <a:t> recebimento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demanda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que 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feita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pela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intranet.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21448" y="2451862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09003" y="3849370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60160" y="4809490"/>
            <a:ext cx="950594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Rua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So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ha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  229, Bairro </a:t>
            </a:r>
            <a:r>
              <a:rPr sz="600" spc="-5" dirty="0">
                <a:latin typeface="Verdana"/>
                <a:cs typeface="Verdana"/>
              </a:rPr>
              <a:t>São Bento,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Brumadinho-MG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47969" y="5215255"/>
            <a:ext cx="975360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6034" algn="ctr">
              <a:lnSpc>
                <a:spcPct val="1042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defesacivil@brumadinho.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38571" y="5582158"/>
            <a:ext cx="986155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latin typeface="Verdana"/>
                <a:cs typeface="Verdana"/>
              </a:rPr>
              <a:t>Telefone: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99828-1841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02811" y="4775401"/>
            <a:ext cx="200025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Conjunto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ações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preventiva,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socorro,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assistencial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reconstrutivas,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destinadas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evitar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</a:t>
            </a:r>
            <a:r>
              <a:rPr sz="600" spc="-10" dirty="0">
                <a:latin typeface="Verdana"/>
                <a:cs typeface="Verdana"/>
              </a:rPr>
              <a:t>minimizar </a:t>
            </a:r>
            <a:r>
              <a:rPr sz="600" spc="-5" dirty="0">
                <a:latin typeface="Verdana"/>
                <a:cs typeface="Verdana"/>
              </a:rPr>
              <a:t>os </a:t>
            </a:r>
            <a:r>
              <a:rPr sz="600" spc="-10" dirty="0">
                <a:latin typeface="Verdana"/>
                <a:cs typeface="Verdana"/>
              </a:rPr>
              <a:t>desastres, preservar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moral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população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restabelecer</a:t>
            </a:r>
            <a:r>
              <a:rPr sz="600" dirty="0">
                <a:latin typeface="Verdana"/>
                <a:cs typeface="Verdana"/>
              </a:rPr>
              <a:t> 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normalidade</a:t>
            </a:r>
            <a:r>
              <a:rPr sz="600" spc="-5" dirty="0">
                <a:latin typeface="Verdana"/>
                <a:cs typeface="Verdana"/>
              </a:rPr>
              <a:t> social.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Promover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fiscalização</a:t>
            </a:r>
            <a:r>
              <a:rPr sz="600" spc="-5" dirty="0">
                <a:latin typeface="Verdana"/>
                <a:cs typeface="Verdana"/>
              </a:rPr>
              <a:t> das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áreas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risco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desastres, </a:t>
            </a:r>
            <a:r>
              <a:rPr sz="600" spc="-10" dirty="0">
                <a:latin typeface="Verdana"/>
                <a:cs typeface="Verdana"/>
              </a:rPr>
              <a:t>promover </a:t>
            </a:r>
            <a:r>
              <a:rPr sz="600" spc="-5" dirty="0">
                <a:latin typeface="Verdana"/>
                <a:cs typeface="Verdana"/>
              </a:rPr>
              <a:t>medidas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redução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risco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desastres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mitigação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riscos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existentes. </a:t>
            </a:r>
            <a:r>
              <a:rPr sz="600" spc="-5" dirty="0">
                <a:latin typeface="Verdana"/>
                <a:cs typeface="Verdana"/>
              </a:rPr>
              <a:t> Elaboração de plano de </a:t>
            </a:r>
            <a:r>
              <a:rPr sz="600" spc="-10" dirty="0">
                <a:latin typeface="Verdana"/>
                <a:cs typeface="Verdana"/>
              </a:rPr>
              <a:t>contingencia, organizar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administrar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abrigos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provisórios,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condição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adequadas.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Realizar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regulamente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exercícios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mula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s,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ano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nti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ên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39644" y="5068951"/>
            <a:ext cx="80899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correspondência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ica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25" dirty="0">
                <a:latin typeface="Verdana"/>
                <a:cs typeface="Verdana"/>
              </a:rPr>
              <a:t>il</a:t>
            </a:r>
            <a:r>
              <a:rPr sz="600" dirty="0">
                <a:latin typeface="Verdana"/>
                <a:cs typeface="Verdana"/>
              </a:rPr>
              <a:t>)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telefone.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21448" y="5249036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90082" y="1978533"/>
            <a:ext cx="70993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Rua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n°  157, </a:t>
            </a:r>
            <a:r>
              <a:rPr sz="600" spc="-5" dirty="0">
                <a:latin typeface="Verdana"/>
                <a:cs typeface="Verdana"/>
              </a:rPr>
              <a:t>Grajaú,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-5" dirty="0">
                <a:latin typeface="Verdana"/>
                <a:cs typeface="Verdana"/>
              </a:rPr>
              <a:t>ad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 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spc="5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P: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35460-000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03467" y="2362835"/>
            <a:ext cx="883919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271145" algn="ctr">
              <a:lnSpc>
                <a:spcPct val="1314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4º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ar  E-mail: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600" spc="-10" dirty="0">
                <a:latin typeface="Verdana"/>
                <a:cs typeface="Verdana"/>
              </a:rPr>
              <a:t>gabinete@brumadinho</a:t>
            </a:r>
            <a:endParaRPr sz="600">
              <a:latin typeface="Verdana"/>
              <a:cs typeface="Verdana"/>
            </a:endParaRPr>
          </a:p>
          <a:p>
            <a:pPr marR="1270" algn="ctr">
              <a:lnSpc>
                <a:spcPct val="100000"/>
              </a:lnSpc>
            </a:pPr>
            <a:r>
              <a:rPr sz="600" spc="-10" dirty="0">
                <a:latin typeface="Verdana"/>
                <a:cs typeface="Verdana"/>
              </a:rPr>
              <a:t>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58332" y="2877439"/>
            <a:ext cx="76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Telefone: 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(31)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9989</a:t>
            </a:r>
            <a:r>
              <a:rPr sz="600" spc="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-7177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</a:t>
            </a:r>
            <a:endParaRPr sz="60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ecepção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efei</a:t>
            </a:r>
            <a:r>
              <a:rPr sz="600" spc="-10" dirty="0">
                <a:latin typeface="Verdana"/>
                <a:cs typeface="Verdana"/>
              </a:rPr>
              <a:t>tu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4655" y="5285359"/>
            <a:ext cx="5226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latin typeface="Verdana"/>
                <a:cs typeface="Verdana"/>
              </a:rPr>
              <a:t>D</a:t>
            </a:r>
            <a:r>
              <a:rPr sz="600" b="1" spc="-5" dirty="0">
                <a:latin typeface="Verdana"/>
                <a:cs typeface="Verdana"/>
              </a:rPr>
              <a:t>efe</a:t>
            </a:r>
            <a:r>
              <a:rPr sz="600" b="1" dirty="0">
                <a:latin typeface="Verdana"/>
                <a:cs typeface="Verdana"/>
              </a:rPr>
              <a:t>sa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ivil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21989" y="2112010"/>
            <a:ext cx="195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Gabinete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spc="-10" dirty="0">
                <a:latin typeface="Verdana"/>
                <a:cs typeface="Verdana"/>
              </a:rPr>
              <a:t>Prefeito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presta assessoramento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dá </a:t>
            </a:r>
            <a:r>
              <a:rPr sz="600" spc="-10" dirty="0">
                <a:latin typeface="Verdana"/>
                <a:cs typeface="Verdana"/>
              </a:rPr>
              <a:t>suporte </a:t>
            </a:r>
            <a:r>
              <a:rPr sz="600" spc="-5" dirty="0">
                <a:latin typeface="Verdana"/>
                <a:cs typeface="Verdana"/>
              </a:rPr>
              <a:t>direto </a:t>
            </a:r>
            <a:r>
              <a:rPr sz="600" dirty="0">
                <a:latin typeface="Verdana"/>
                <a:cs typeface="Verdana"/>
              </a:rPr>
              <a:t>à </a:t>
            </a:r>
            <a:r>
              <a:rPr sz="600" spc="-10" dirty="0">
                <a:latin typeface="Verdana"/>
                <a:cs typeface="Verdana"/>
              </a:rPr>
              <a:t>atuação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spc="-10" dirty="0">
                <a:latin typeface="Verdana"/>
                <a:cs typeface="Verdana"/>
              </a:rPr>
              <a:t>Chefe </a:t>
            </a:r>
            <a:r>
              <a:rPr sz="600" spc="-5" dirty="0">
                <a:latin typeface="Verdana"/>
                <a:cs typeface="Verdana"/>
              </a:rPr>
              <a:t>do Poder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Executivo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Municipal,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além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acompanhar, </a:t>
            </a:r>
            <a:r>
              <a:rPr sz="600" spc="-5" dirty="0">
                <a:latin typeface="Verdana"/>
                <a:cs typeface="Verdana"/>
              </a:rPr>
              <a:t> receber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conduzir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autoridades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 </a:t>
            </a:r>
            <a:r>
              <a:rPr sz="600" spc="-5" dirty="0">
                <a:latin typeface="Verdana"/>
                <a:cs typeface="Verdana"/>
              </a:rPr>
              <a:t>missão </a:t>
            </a:r>
            <a:r>
              <a:rPr sz="600" spc="-10" dirty="0">
                <a:latin typeface="Verdana"/>
                <a:cs typeface="Verdana"/>
              </a:rPr>
              <a:t>oficial </a:t>
            </a:r>
            <a:r>
              <a:rPr sz="600" spc="-5" dirty="0">
                <a:latin typeface="Verdana"/>
                <a:cs typeface="Verdana"/>
              </a:rPr>
              <a:t> ao </a:t>
            </a:r>
            <a:r>
              <a:rPr sz="600" spc="-10" dirty="0">
                <a:latin typeface="Verdana"/>
                <a:cs typeface="Verdana"/>
              </a:rPr>
              <a:t>Município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5" dirty="0">
                <a:latin typeface="Verdana"/>
                <a:cs typeface="Verdana"/>
              </a:rPr>
              <a:t>manter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interligação </a:t>
            </a:r>
            <a:r>
              <a:rPr sz="600" spc="-5" dirty="0">
                <a:latin typeface="Verdana"/>
                <a:cs typeface="Verdana"/>
              </a:rPr>
              <a:t>do </a:t>
            </a:r>
            <a:r>
              <a:rPr sz="600" spc="-10" dirty="0">
                <a:latin typeface="Verdana"/>
                <a:cs typeface="Verdana"/>
              </a:rPr>
              <a:t>Executivo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ú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ico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 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21989" y="2752090"/>
            <a:ext cx="1955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Informação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geral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munícipes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direcionamento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Secretarias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competentes, </a:t>
            </a:r>
            <a:r>
              <a:rPr sz="600" spc="-5" dirty="0">
                <a:latin typeface="Verdana"/>
                <a:cs typeface="Verdana"/>
              </a:rPr>
              <a:t> q</a:t>
            </a:r>
            <a:r>
              <a:rPr sz="600" dirty="0">
                <a:latin typeface="Verdana"/>
                <a:cs typeface="Verdana"/>
              </a:rPr>
              <a:t>uan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necessá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80158" y="2269058"/>
            <a:ext cx="3943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to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42514" y="2269058"/>
            <a:ext cx="1968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53769" y="2269058"/>
            <a:ext cx="541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425" algn="l"/>
              </a:tabLst>
            </a:pPr>
            <a:r>
              <a:rPr sz="600" spc="-5" dirty="0">
                <a:latin typeface="Verdana"/>
                <a:cs typeface="Verdana"/>
              </a:rPr>
              <a:t>Não	</a:t>
            </a:r>
            <a:r>
              <a:rPr sz="600" dirty="0">
                <a:latin typeface="Verdana"/>
                <a:cs typeface="Verdana"/>
              </a:rPr>
              <a:t>há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latin typeface="Verdana"/>
                <a:cs typeface="Verdana"/>
              </a:rPr>
              <a:t>atendimento.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3727" y="6221374"/>
            <a:ext cx="4032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latin typeface="Verdana"/>
                <a:cs typeface="Verdana"/>
              </a:rPr>
              <a:t>D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10" dirty="0">
                <a:latin typeface="Verdana"/>
                <a:cs typeface="Verdana"/>
              </a:rPr>
              <a:t>t</a:t>
            </a:r>
            <a:r>
              <a:rPr sz="600" b="1" dirty="0">
                <a:latin typeface="Verdana"/>
                <a:cs typeface="Verdana"/>
              </a:rPr>
              <a:t>re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3915" y="6654190"/>
            <a:ext cx="52578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dirty="0">
                <a:latin typeface="Verdana"/>
                <a:cs typeface="Verdana"/>
              </a:rPr>
              <a:t>tu</a:t>
            </a:r>
            <a:r>
              <a:rPr sz="600" b="1" spc="-5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Emergê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cia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4693" y="7114743"/>
            <a:ext cx="8477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15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st</a:t>
            </a:r>
            <a:r>
              <a:rPr sz="600" b="1" spc="-5" dirty="0">
                <a:latin typeface="Verdana"/>
                <a:cs typeface="Verdana"/>
              </a:rPr>
              <a:t>ad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Ca</a:t>
            </a:r>
            <a:r>
              <a:rPr sz="600" b="1" dirty="0">
                <a:latin typeface="Verdana"/>
                <a:cs typeface="Verdana"/>
              </a:rPr>
              <a:t>l</a:t>
            </a:r>
            <a:r>
              <a:rPr sz="600" b="1" spc="-1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mid</a:t>
            </a:r>
            <a:r>
              <a:rPr sz="600" b="1" spc="-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7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Pú</a:t>
            </a:r>
            <a:r>
              <a:rPr sz="600" b="1" spc="-5" dirty="0">
                <a:latin typeface="Verdana"/>
                <a:cs typeface="Verdana"/>
              </a:rPr>
              <a:t>bl</a:t>
            </a:r>
            <a:r>
              <a:rPr sz="600" b="1" spc="-15" dirty="0">
                <a:latin typeface="Verdana"/>
                <a:cs typeface="Verdana"/>
              </a:rPr>
              <a:t>i</a:t>
            </a: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55138" y="6123279"/>
            <a:ext cx="79756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dirty="0">
                <a:latin typeface="Verdana"/>
                <a:cs typeface="Verdana"/>
              </a:rPr>
              <a:t>resenc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dirty="0">
                <a:latin typeface="Verdana"/>
                <a:cs typeface="Verdana"/>
              </a:rPr>
              <a:t>,  correspondência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Eletrônica (e-mail) e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telefone.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58185" y="6592316"/>
            <a:ext cx="79756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dirty="0">
                <a:latin typeface="Verdana"/>
                <a:cs typeface="Verdana"/>
              </a:rPr>
              <a:t>resenc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dirty="0">
                <a:latin typeface="Verdana"/>
                <a:cs typeface="Verdana"/>
              </a:rPr>
              <a:t>,  correspondência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Eletrônica (e-mail) e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telefone.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65298" y="7046468"/>
            <a:ext cx="79756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dirty="0">
                <a:latin typeface="Verdana"/>
                <a:cs typeface="Verdana"/>
              </a:rPr>
              <a:t>resenc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dirty="0">
                <a:latin typeface="Verdana"/>
                <a:cs typeface="Verdana"/>
              </a:rPr>
              <a:t>,  correspondência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Eletrônica (e-mail) e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telefone.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6492" y="6088380"/>
            <a:ext cx="923925" cy="1347470"/>
          </a:xfrm>
          <a:custGeom>
            <a:avLst/>
            <a:gdLst/>
            <a:ahLst/>
            <a:cxnLst/>
            <a:rect l="l" t="t" r="r" b="b"/>
            <a:pathLst>
              <a:path w="923925" h="1347470">
                <a:moveTo>
                  <a:pt x="866838" y="1346860"/>
                </a:moveTo>
                <a:lnTo>
                  <a:pt x="53428" y="1346860"/>
                </a:lnTo>
                <a:lnTo>
                  <a:pt x="33870" y="1345399"/>
                </a:lnTo>
                <a:lnTo>
                  <a:pt x="17843" y="1341412"/>
                </a:lnTo>
                <a:lnTo>
                  <a:pt x="7023" y="1335506"/>
                </a:lnTo>
                <a:lnTo>
                  <a:pt x="3047" y="1328305"/>
                </a:lnTo>
                <a:lnTo>
                  <a:pt x="3047" y="957160"/>
                </a:lnTo>
                <a:lnTo>
                  <a:pt x="7023" y="949947"/>
                </a:lnTo>
                <a:lnTo>
                  <a:pt x="17843" y="944054"/>
                </a:lnTo>
                <a:lnTo>
                  <a:pt x="33870" y="940066"/>
                </a:lnTo>
                <a:lnTo>
                  <a:pt x="53428" y="938606"/>
                </a:lnTo>
                <a:lnTo>
                  <a:pt x="866838" y="938606"/>
                </a:lnTo>
                <a:lnTo>
                  <a:pt x="886396" y="940066"/>
                </a:lnTo>
                <a:lnTo>
                  <a:pt x="902411" y="944054"/>
                </a:lnTo>
                <a:lnTo>
                  <a:pt x="913244" y="949947"/>
                </a:lnTo>
                <a:lnTo>
                  <a:pt x="917219" y="957160"/>
                </a:lnTo>
                <a:lnTo>
                  <a:pt x="917219" y="1328305"/>
                </a:lnTo>
                <a:lnTo>
                  <a:pt x="913244" y="1335506"/>
                </a:lnTo>
                <a:lnTo>
                  <a:pt x="902411" y="1341412"/>
                </a:lnTo>
                <a:lnTo>
                  <a:pt x="886396" y="1345399"/>
                </a:lnTo>
                <a:lnTo>
                  <a:pt x="866838" y="1346860"/>
                </a:lnTo>
                <a:close/>
              </a:path>
              <a:path w="923925" h="1347470">
                <a:moveTo>
                  <a:pt x="872934" y="408254"/>
                </a:moveTo>
                <a:lnTo>
                  <a:pt x="59524" y="408254"/>
                </a:lnTo>
                <a:lnTo>
                  <a:pt x="39966" y="406793"/>
                </a:lnTo>
                <a:lnTo>
                  <a:pt x="23939" y="402805"/>
                </a:lnTo>
                <a:lnTo>
                  <a:pt x="13119" y="396900"/>
                </a:lnTo>
                <a:lnTo>
                  <a:pt x="9143" y="389699"/>
                </a:lnTo>
                <a:lnTo>
                  <a:pt x="9143" y="18542"/>
                </a:lnTo>
                <a:lnTo>
                  <a:pt x="13119" y="11303"/>
                </a:lnTo>
                <a:lnTo>
                  <a:pt x="23939" y="5461"/>
                </a:lnTo>
                <a:lnTo>
                  <a:pt x="39966" y="1524"/>
                </a:lnTo>
                <a:lnTo>
                  <a:pt x="59524" y="0"/>
                </a:lnTo>
                <a:lnTo>
                  <a:pt x="872934" y="0"/>
                </a:lnTo>
                <a:lnTo>
                  <a:pt x="892492" y="1524"/>
                </a:lnTo>
                <a:lnTo>
                  <a:pt x="908519" y="5461"/>
                </a:lnTo>
                <a:lnTo>
                  <a:pt x="919340" y="11303"/>
                </a:lnTo>
                <a:lnTo>
                  <a:pt x="923315" y="18542"/>
                </a:lnTo>
                <a:lnTo>
                  <a:pt x="923315" y="389699"/>
                </a:lnTo>
                <a:lnTo>
                  <a:pt x="919340" y="396900"/>
                </a:lnTo>
                <a:lnTo>
                  <a:pt x="908519" y="402805"/>
                </a:lnTo>
                <a:lnTo>
                  <a:pt x="892492" y="406793"/>
                </a:lnTo>
                <a:lnTo>
                  <a:pt x="872934" y="408254"/>
                </a:lnTo>
                <a:close/>
              </a:path>
              <a:path w="923925" h="1347470">
                <a:moveTo>
                  <a:pt x="863790" y="882129"/>
                </a:moveTo>
                <a:lnTo>
                  <a:pt x="50380" y="882129"/>
                </a:lnTo>
                <a:lnTo>
                  <a:pt x="30822" y="880668"/>
                </a:lnTo>
                <a:lnTo>
                  <a:pt x="14795" y="876681"/>
                </a:lnTo>
                <a:lnTo>
                  <a:pt x="3975" y="870775"/>
                </a:lnTo>
                <a:lnTo>
                  <a:pt x="0" y="863574"/>
                </a:lnTo>
                <a:lnTo>
                  <a:pt x="0" y="492429"/>
                </a:lnTo>
                <a:lnTo>
                  <a:pt x="3975" y="485216"/>
                </a:lnTo>
                <a:lnTo>
                  <a:pt x="14795" y="479323"/>
                </a:lnTo>
                <a:lnTo>
                  <a:pt x="30822" y="475335"/>
                </a:lnTo>
                <a:lnTo>
                  <a:pt x="50380" y="473875"/>
                </a:lnTo>
                <a:lnTo>
                  <a:pt x="863790" y="473875"/>
                </a:lnTo>
                <a:lnTo>
                  <a:pt x="883348" y="475335"/>
                </a:lnTo>
                <a:lnTo>
                  <a:pt x="899363" y="479323"/>
                </a:lnTo>
                <a:lnTo>
                  <a:pt x="910196" y="485216"/>
                </a:lnTo>
                <a:lnTo>
                  <a:pt x="914171" y="492429"/>
                </a:lnTo>
                <a:lnTo>
                  <a:pt x="914171" y="863574"/>
                </a:lnTo>
                <a:lnTo>
                  <a:pt x="910196" y="870775"/>
                </a:lnTo>
                <a:lnTo>
                  <a:pt x="899363" y="876681"/>
                </a:lnTo>
                <a:lnTo>
                  <a:pt x="883348" y="880668"/>
                </a:lnTo>
                <a:lnTo>
                  <a:pt x="863790" y="8821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089517" y="6269837"/>
            <a:ext cx="399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Ime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031480" y="6118860"/>
            <a:ext cx="2546985" cy="852169"/>
          </a:xfrm>
          <a:custGeom>
            <a:avLst/>
            <a:gdLst/>
            <a:ahLst/>
            <a:cxnLst/>
            <a:rect l="l" t="t" r="r" b="b"/>
            <a:pathLst>
              <a:path w="2546984" h="852170">
                <a:moveTo>
                  <a:pt x="2462656" y="415823"/>
                </a:moveTo>
                <a:lnTo>
                  <a:pt x="83820" y="415823"/>
                </a:lnTo>
                <a:lnTo>
                  <a:pt x="51180" y="413321"/>
                </a:lnTo>
                <a:lnTo>
                  <a:pt x="24511" y="406514"/>
                </a:lnTo>
                <a:lnTo>
                  <a:pt x="6603" y="396455"/>
                </a:lnTo>
                <a:lnTo>
                  <a:pt x="0" y="384162"/>
                </a:lnTo>
                <a:lnTo>
                  <a:pt x="0" y="31623"/>
                </a:lnTo>
                <a:lnTo>
                  <a:pt x="6603" y="19431"/>
                </a:lnTo>
                <a:lnTo>
                  <a:pt x="24511" y="9271"/>
                </a:lnTo>
                <a:lnTo>
                  <a:pt x="51180" y="2540"/>
                </a:lnTo>
                <a:lnTo>
                  <a:pt x="83820" y="0"/>
                </a:lnTo>
                <a:lnTo>
                  <a:pt x="2462656" y="0"/>
                </a:lnTo>
                <a:lnTo>
                  <a:pt x="2495296" y="2540"/>
                </a:lnTo>
                <a:lnTo>
                  <a:pt x="2521966" y="9271"/>
                </a:lnTo>
                <a:lnTo>
                  <a:pt x="2539873" y="19431"/>
                </a:lnTo>
                <a:lnTo>
                  <a:pt x="2546477" y="31623"/>
                </a:lnTo>
                <a:lnTo>
                  <a:pt x="2546477" y="384162"/>
                </a:lnTo>
                <a:lnTo>
                  <a:pt x="2539873" y="396455"/>
                </a:lnTo>
                <a:lnTo>
                  <a:pt x="2521966" y="406514"/>
                </a:lnTo>
                <a:lnTo>
                  <a:pt x="2495296" y="413321"/>
                </a:lnTo>
                <a:lnTo>
                  <a:pt x="2462656" y="415823"/>
                </a:lnTo>
                <a:close/>
              </a:path>
              <a:path w="2546984" h="852170">
                <a:moveTo>
                  <a:pt x="2462656" y="851560"/>
                </a:moveTo>
                <a:lnTo>
                  <a:pt x="83820" y="851560"/>
                </a:lnTo>
                <a:lnTo>
                  <a:pt x="51180" y="849071"/>
                </a:lnTo>
                <a:lnTo>
                  <a:pt x="24511" y="842289"/>
                </a:lnTo>
                <a:lnTo>
                  <a:pt x="6603" y="832256"/>
                </a:lnTo>
                <a:lnTo>
                  <a:pt x="0" y="820013"/>
                </a:lnTo>
                <a:lnTo>
                  <a:pt x="0" y="468807"/>
                </a:lnTo>
                <a:lnTo>
                  <a:pt x="6603" y="456552"/>
                </a:lnTo>
                <a:lnTo>
                  <a:pt x="24511" y="446519"/>
                </a:lnTo>
                <a:lnTo>
                  <a:pt x="51180" y="439750"/>
                </a:lnTo>
                <a:lnTo>
                  <a:pt x="83820" y="437261"/>
                </a:lnTo>
                <a:lnTo>
                  <a:pt x="2462656" y="437261"/>
                </a:lnTo>
                <a:lnTo>
                  <a:pt x="2495296" y="439750"/>
                </a:lnTo>
                <a:lnTo>
                  <a:pt x="2521966" y="446519"/>
                </a:lnTo>
                <a:lnTo>
                  <a:pt x="2539873" y="456552"/>
                </a:lnTo>
                <a:lnTo>
                  <a:pt x="2546477" y="468807"/>
                </a:lnTo>
                <a:lnTo>
                  <a:pt x="2546477" y="820013"/>
                </a:lnTo>
                <a:lnTo>
                  <a:pt x="2539873" y="832256"/>
                </a:lnTo>
                <a:lnTo>
                  <a:pt x="2521966" y="842289"/>
                </a:lnTo>
                <a:lnTo>
                  <a:pt x="2495296" y="849071"/>
                </a:lnTo>
                <a:lnTo>
                  <a:pt x="2462656" y="85156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89517" y="6704787"/>
            <a:ext cx="399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Ime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057513" y="7134860"/>
            <a:ext cx="399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Ime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446389" y="5304790"/>
            <a:ext cx="16617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15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as,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citaç</a:t>
            </a:r>
            <a:r>
              <a:rPr sz="600" spc="-5" dirty="0">
                <a:latin typeface="Verdana"/>
                <a:cs typeface="Verdana"/>
              </a:rPr>
              <a:t>ão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802383" y="6210046"/>
            <a:ext cx="3943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369947" y="6210046"/>
            <a:ext cx="1962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69924" y="6194755"/>
            <a:ext cx="54102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600" spc="-5" dirty="0">
                <a:latin typeface="Verdana"/>
                <a:cs typeface="Verdana"/>
              </a:rPr>
              <a:t>Não	</a:t>
            </a:r>
            <a:r>
              <a:rPr sz="600" dirty="0">
                <a:latin typeface="Verdana"/>
                <a:cs typeface="Verdana"/>
              </a:rPr>
              <a:t>há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10639" y="6680708"/>
            <a:ext cx="3943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377567" y="6680708"/>
            <a:ext cx="1968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p</a:t>
            </a:r>
            <a:r>
              <a:rPr sz="600" spc="-5" dirty="0">
                <a:latin typeface="Verdana"/>
                <a:cs typeface="Verdana"/>
              </a:rPr>
              <a:t>ar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78153" y="6665468"/>
            <a:ext cx="53276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600" spc="-5" dirty="0">
                <a:latin typeface="Verdana"/>
                <a:cs typeface="Verdana"/>
              </a:rPr>
              <a:t>Não	</a:t>
            </a:r>
            <a:r>
              <a:rPr sz="600" dirty="0">
                <a:latin typeface="Verdana"/>
                <a:cs typeface="Verdana"/>
              </a:rPr>
              <a:t>há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02383" y="7119620"/>
            <a:ext cx="3943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369947" y="7119620"/>
            <a:ext cx="1962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69924" y="7104380"/>
            <a:ext cx="54102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600" spc="-5" dirty="0">
                <a:latin typeface="Verdana"/>
                <a:cs typeface="Verdana"/>
              </a:rPr>
              <a:t>Não	</a:t>
            </a:r>
            <a:r>
              <a:rPr sz="600" dirty="0">
                <a:latin typeface="Verdana"/>
                <a:cs typeface="Verdana"/>
              </a:rPr>
              <a:t>há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02811" y="6208471"/>
            <a:ext cx="2000250" cy="110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Conjunto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ações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preventiva,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socorro,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assistencial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reconstrutivas,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destinadas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5" dirty="0">
                <a:latin typeface="Verdana"/>
                <a:cs typeface="Verdana"/>
              </a:rPr>
              <a:t>evitar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</a:t>
            </a:r>
            <a:r>
              <a:rPr sz="600" spc="-10" dirty="0">
                <a:latin typeface="Verdana"/>
                <a:cs typeface="Verdana"/>
              </a:rPr>
              <a:t>minimizar </a:t>
            </a:r>
            <a:r>
              <a:rPr sz="600" spc="-5" dirty="0">
                <a:latin typeface="Verdana"/>
                <a:cs typeface="Verdana"/>
              </a:rPr>
              <a:t>os </a:t>
            </a:r>
            <a:r>
              <a:rPr sz="600" spc="-10" dirty="0">
                <a:latin typeface="Verdana"/>
                <a:cs typeface="Verdana"/>
              </a:rPr>
              <a:t>desastres, preservar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moral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população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restabelecer</a:t>
            </a:r>
            <a:r>
              <a:rPr sz="600" dirty="0">
                <a:latin typeface="Verdana"/>
                <a:cs typeface="Verdana"/>
              </a:rPr>
              <a:t> 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normalidade</a:t>
            </a:r>
            <a:r>
              <a:rPr sz="600" spc="-5" dirty="0">
                <a:latin typeface="Verdana"/>
                <a:cs typeface="Verdana"/>
              </a:rPr>
              <a:t> social.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Promover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fiscalização</a:t>
            </a:r>
            <a:r>
              <a:rPr sz="600" spc="-5" dirty="0">
                <a:latin typeface="Verdana"/>
                <a:cs typeface="Verdana"/>
              </a:rPr>
              <a:t> das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áreas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risco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desastres, </a:t>
            </a:r>
            <a:r>
              <a:rPr sz="600" spc="-10" dirty="0">
                <a:latin typeface="Verdana"/>
                <a:cs typeface="Verdana"/>
              </a:rPr>
              <a:t>promover </a:t>
            </a:r>
            <a:r>
              <a:rPr sz="600" spc="-5" dirty="0">
                <a:latin typeface="Verdana"/>
                <a:cs typeface="Verdana"/>
              </a:rPr>
              <a:t>medidas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10" dirty="0">
                <a:latin typeface="Verdana"/>
                <a:cs typeface="Verdana"/>
              </a:rPr>
              <a:t>redução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risco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desastres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mitigação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riscos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existentes. </a:t>
            </a:r>
            <a:r>
              <a:rPr sz="600" spc="-5" dirty="0">
                <a:latin typeface="Verdana"/>
                <a:cs typeface="Verdana"/>
              </a:rPr>
              <a:t> Elaboração de plano de </a:t>
            </a:r>
            <a:r>
              <a:rPr sz="600" spc="-10" dirty="0">
                <a:latin typeface="Verdana"/>
                <a:cs typeface="Verdana"/>
              </a:rPr>
              <a:t>contingencia, organizar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administrar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abrigos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provisórios,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condição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adequadas.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Realizar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regulamente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exercícios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mula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s,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ano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nti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ên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36665" y="6203061"/>
            <a:ext cx="950594" cy="3079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Rua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é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So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ha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Ma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  229, Bairro </a:t>
            </a:r>
            <a:r>
              <a:rPr sz="600" spc="-5" dirty="0">
                <a:latin typeface="Verdana"/>
                <a:cs typeface="Verdana"/>
              </a:rPr>
              <a:t>São Bento,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Brumadinho-MG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09003" y="6686804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24473" y="6608471"/>
            <a:ext cx="975360" cy="6851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6034" algn="ctr">
              <a:lnSpc>
                <a:spcPct val="1042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defesacivil@brumadinho.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mg.gov.br</a:t>
            </a:r>
            <a:endParaRPr sz="600">
              <a:latin typeface="Verdana"/>
              <a:cs typeface="Verdana"/>
            </a:endParaRPr>
          </a:p>
          <a:p>
            <a:pPr marL="225425" marR="101600" indent="135255">
              <a:lnSpc>
                <a:spcPct val="113300"/>
              </a:lnSpc>
              <a:spcBef>
                <a:spcPts val="520"/>
              </a:spcBef>
            </a:pPr>
            <a:r>
              <a:rPr sz="600" dirty="0">
                <a:latin typeface="Verdana"/>
                <a:cs typeface="Verdana"/>
              </a:rPr>
              <a:t>Telefone: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(31)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99828-1</a:t>
            </a:r>
            <a:r>
              <a:rPr sz="600" spc="-10" dirty="0">
                <a:latin typeface="Verdana"/>
                <a:cs typeface="Verdana"/>
              </a:rPr>
              <a:t>8</a:t>
            </a:r>
            <a:r>
              <a:rPr sz="600" spc="-25" dirty="0">
                <a:latin typeface="Verdana"/>
                <a:cs typeface="Verdana"/>
              </a:rPr>
              <a:t>4</a:t>
            </a:r>
            <a:r>
              <a:rPr sz="600" dirty="0">
                <a:latin typeface="Verdana"/>
                <a:cs typeface="Verdana"/>
              </a:rPr>
              <a:t>1</a:t>
            </a:r>
            <a:endParaRPr sz="6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17370" y="5214366"/>
            <a:ext cx="3943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384551" y="5214366"/>
            <a:ext cx="1962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par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84554" y="5199126"/>
            <a:ext cx="54102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600" spc="-5" dirty="0">
                <a:latin typeface="Verdana"/>
                <a:cs typeface="Verdana"/>
              </a:rPr>
              <a:t>Não	</a:t>
            </a:r>
            <a:r>
              <a:rPr sz="600" dirty="0">
                <a:latin typeface="Verdana"/>
                <a:cs typeface="Verdana"/>
              </a:rPr>
              <a:t>há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97" name="object 3">
            <a:extLst>
              <a:ext uri="{FF2B5EF4-FFF2-40B4-BE49-F238E27FC236}">
                <a16:creationId xmlns:a16="http://schemas.microsoft.com/office/drawing/2014/main" id="{27D4701D-588C-E7E1-2F59-1D71582E66A8}"/>
              </a:ext>
            </a:extLst>
          </p:cNvPr>
          <p:cNvGrpSpPr/>
          <p:nvPr/>
        </p:nvGrpSpPr>
        <p:grpSpPr>
          <a:xfrm>
            <a:off x="-25401" y="-3414"/>
            <a:ext cx="2657349" cy="787768"/>
            <a:chOff x="48767" y="0"/>
            <a:chExt cx="5413375" cy="1833245"/>
          </a:xfrm>
        </p:grpSpPr>
        <p:sp>
          <p:nvSpPr>
            <p:cNvPr id="98" name="object 4">
              <a:extLst>
                <a:ext uri="{FF2B5EF4-FFF2-40B4-BE49-F238E27FC236}">
                  <a16:creationId xmlns:a16="http://schemas.microsoft.com/office/drawing/2014/main" id="{56CEC758-014C-4AA6-B4AB-CE97AE984E1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">
              <a:extLst>
                <a:ext uri="{FF2B5EF4-FFF2-40B4-BE49-F238E27FC236}">
                  <a16:creationId xmlns:a16="http://schemas.microsoft.com/office/drawing/2014/main" id="{EFC27FF4-BE3E-006F-9DC5-3C61B4C7D836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68">
            <a:extLst>
              <a:ext uri="{FF2B5EF4-FFF2-40B4-BE49-F238E27FC236}">
                <a16:creationId xmlns:a16="http://schemas.microsoft.com/office/drawing/2014/main" id="{67504028-B51F-9353-0EC5-47105C285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7189" y="18251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327" y="1909066"/>
            <a:ext cx="4944110" cy="18267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152100"/>
              </a:lnSpc>
              <a:spcBef>
                <a:spcPts val="150"/>
              </a:spcBef>
            </a:pPr>
            <a:r>
              <a:rPr sz="2000" b="1" u="sng" spc="-10" dirty="0">
                <a:latin typeface="Verdana"/>
                <a:cs typeface="Verdana"/>
              </a:rPr>
              <a:t>Secretaria </a:t>
            </a:r>
            <a:r>
              <a:rPr sz="2000" b="1" u="sng" spc="-15" dirty="0">
                <a:latin typeface="Verdana"/>
                <a:cs typeface="Verdana"/>
              </a:rPr>
              <a:t>Municipal </a:t>
            </a:r>
            <a:r>
              <a:rPr sz="2000" b="1" u="sng" dirty="0">
                <a:latin typeface="Verdana"/>
                <a:cs typeface="Verdana"/>
              </a:rPr>
              <a:t>de </a:t>
            </a:r>
            <a:r>
              <a:rPr sz="2000" b="1" u="sng" spc="-10" dirty="0">
                <a:latin typeface="Verdana"/>
                <a:cs typeface="Verdana"/>
              </a:rPr>
              <a:t>Governo </a:t>
            </a:r>
            <a:r>
              <a:rPr sz="2000" b="1" u="sng" spc="-5" dirty="0">
                <a:latin typeface="Verdana"/>
                <a:cs typeface="Verdana"/>
              </a:rPr>
              <a:t> </a:t>
            </a:r>
            <a:br>
              <a:rPr lang="pt-BR" sz="2000" b="1" spc="-5" dirty="0">
                <a:latin typeface="Verdana"/>
                <a:cs typeface="Verdana"/>
              </a:rPr>
            </a:br>
            <a:r>
              <a:rPr sz="2000" b="1" spc="-25" dirty="0">
                <a:latin typeface="Verdana"/>
                <a:cs typeface="Verdana"/>
              </a:rPr>
              <a:t>R</a:t>
            </a:r>
            <a:r>
              <a:rPr sz="2000" b="1" dirty="0">
                <a:latin typeface="Verdana"/>
                <a:cs typeface="Verdana"/>
              </a:rPr>
              <a:t>ua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M</a:t>
            </a:r>
            <a:r>
              <a:rPr sz="2000" b="1" spc="-20" dirty="0">
                <a:latin typeface="Verdana"/>
                <a:cs typeface="Verdana"/>
              </a:rPr>
              <a:t>ar</a:t>
            </a:r>
            <a:r>
              <a:rPr sz="2000" b="1" spc="-25" dirty="0">
                <a:latin typeface="Verdana"/>
                <a:cs typeface="Verdana"/>
              </a:rPr>
              <a:t>i</a:t>
            </a:r>
            <a:r>
              <a:rPr sz="2000" b="1" dirty="0">
                <a:latin typeface="Verdana"/>
                <a:cs typeface="Verdana"/>
              </a:rPr>
              <a:t>a</a:t>
            </a:r>
            <a:r>
              <a:rPr sz="2000" b="1" spc="-70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M</a:t>
            </a:r>
            <a:r>
              <a:rPr sz="2000" b="1" spc="-20" dirty="0">
                <a:latin typeface="Verdana"/>
                <a:cs typeface="Verdana"/>
              </a:rPr>
              <a:t>a</a:t>
            </a:r>
            <a:r>
              <a:rPr sz="2000" b="1" spc="-25" dirty="0">
                <a:latin typeface="Verdana"/>
                <a:cs typeface="Verdana"/>
              </a:rPr>
              <a:t>i</a:t>
            </a:r>
            <a:r>
              <a:rPr sz="2000" b="1" spc="-20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157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4</a:t>
            </a:r>
            <a:r>
              <a:rPr sz="2000" b="1" dirty="0">
                <a:latin typeface="Verdana"/>
                <a:cs typeface="Verdana"/>
              </a:rPr>
              <a:t>º</a:t>
            </a:r>
            <a:r>
              <a:rPr sz="2000" b="1" spc="-6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a</a:t>
            </a:r>
            <a:r>
              <a:rPr sz="2000" b="1" spc="-10" dirty="0">
                <a:latin typeface="Verdana"/>
                <a:cs typeface="Verdana"/>
              </a:rPr>
              <a:t>n</a:t>
            </a:r>
            <a:r>
              <a:rPr sz="2000" b="1" spc="-15" dirty="0">
                <a:latin typeface="Verdana"/>
                <a:cs typeface="Verdana"/>
              </a:rPr>
              <a:t>d</a:t>
            </a:r>
            <a:r>
              <a:rPr sz="2000" b="1" spc="-20" dirty="0">
                <a:latin typeface="Verdana"/>
                <a:cs typeface="Verdana"/>
              </a:rPr>
              <a:t>a</a:t>
            </a:r>
            <a:r>
              <a:rPr sz="2000" b="1" spc="-305" dirty="0">
                <a:latin typeface="Verdana"/>
                <a:cs typeface="Verdana"/>
              </a:rPr>
              <a:t>r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11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G</a:t>
            </a:r>
            <a:r>
              <a:rPr sz="2000" b="1" spc="-55" dirty="0">
                <a:latin typeface="Verdana"/>
                <a:cs typeface="Verdana"/>
              </a:rPr>
              <a:t>r</a:t>
            </a:r>
            <a:r>
              <a:rPr sz="2000" b="1" spc="-20" dirty="0">
                <a:latin typeface="Verdana"/>
                <a:cs typeface="Verdana"/>
              </a:rPr>
              <a:t>aja</a:t>
            </a:r>
            <a:r>
              <a:rPr sz="2000" b="1" spc="-10" dirty="0">
                <a:latin typeface="Verdana"/>
                <a:cs typeface="Verdana"/>
              </a:rPr>
              <a:t>ú</a:t>
            </a:r>
            <a:r>
              <a:rPr sz="2000" b="1" dirty="0">
                <a:latin typeface="Verdana"/>
                <a:cs typeface="Verdana"/>
              </a:rPr>
              <a:t>,  </a:t>
            </a:r>
            <a:r>
              <a:rPr sz="2000" b="1" spc="-15" dirty="0">
                <a:latin typeface="Verdana"/>
                <a:cs typeface="Verdana"/>
              </a:rPr>
              <a:t>Brumadinho/MG</a:t>
            </a:r>
            <a:r>
              <a:rPr sz="2000" b="1" spc="-1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5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CEP:</a:t>
            </a:r>
            <a:r>
              <a:rPr sz="2000" b="1" spc="-110" dirty="0">
                <a:latin typeface="Verdana"/>
                <a:cs typeface="Verdana"/>
              </a:rPr>
              <a:t> </a:t>
            </a:r>
            <a:r>
              <a:rPr lang="pt-BR" sz="2000" b="1" spc="-15" dirty="0">
                <a:latin typeface="Verdana"/>
                <a:cs typeface="Verdana"/>
              </a:rPr>
              <a:t>32.483-120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045" y="3569899"/>
            <a:ext cx="6151245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000" spc="-55" dirty="0">
                <a:latin typeface="Verdana"/>
                <a:cs typeface="Verdana"/>
              </a:rPr>
              <a:t>E-mail: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u="heavy" spc="-4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governo@brumadinho.mg.gov.br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spc="-229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f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-10" dirty="0">
                <a:latin typeface="Verdana"/>
                <a:cs typeface="Verdana"/>
              </a:rPr>
              <a:t>n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(</a:t>
            </a:r>
            <a:r>
              <a:rPr sz="2000" spc="-30" dirty="0">
                <a:latin typeface="Verdana"/>
                <a:cs typeface="Verdana"/>
              </a:rPr>
              <a:t>31</a:t>
            </a:r>
            <a:r>
              <a:rPr sz="2000" dirty="0">
                <a:latin typeface="Verdana"/>
                <a:cs typeface="Verdana"/>
              </a:rPr>
              <a:t>)</a:t>
            </a:r>
            <a:r>
              <a:rPr sz="2000" spc="-30" dirty="0">
                <a:latin typeface="Verdana"/>
                <a:cs typeface="Verdana"/>
              </a:rPr>
              <a:t> 9989</a:t>
            </a:r>
            <a:r>
              <a:rPr sz="2000" spc="-25" dirty="0">
                <a:latin typeface="Verdana"/>
                <a:cs typeface="Verdana"/>
              </a:rPr>
              <a:t>0-</a:t>
            </a:r>
            <a:r>
              <a:rPr sz="2000" spc="-30" dirty="0">
                <a:latin typeface="Verdana"/>
                <a:cs typeface="Verdana"/>
              </a:rPr>
              <a:t>717</a:t>
            </a:r>
            <a:r>
              <a:rPr sz="2000" dirty="0">
                <a:latin typeface="Verdana"/>
                <a:cs typeface="Verdana"/>
              </a:rPr>
              <a:t>7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(</a:t>
            </a:r>
            <a:r>
              <a:rPr sz="2000" spc="-30" dirty="0">
                <a:latin typeface="Verdana"/>
                <a:cs typeface="Verdana"/>
              </a:rPr>
              <a:t>re</a:t>
            </a:r>
            <a:r>
              <a:rPr sz="2000" spc="-25" dirty="0">
                <a:latin typeface="Verdana"/>
                <a:cs typeface="Verdana"/>
              </a:rPr>
              <a:t>c</a:t>
            </a:r>
            <a:r>
              <a:rPr sz="2000" spc="-30" dirty="0">
                <a:latin typeface="Verdana"/>
                <a:cs typeface="Verdana"/>
              </a:rPr>
              <a:t>e</a:t>
            </a:r>
            <a:r>
              <a:rPr sz="2000" spc="-25" dirty="0">
                <a:latin typeface="Verdana"/>
                <a:cs typeface="Verdana"/>
              </a:rPr>
              <a:t>pç</a:t>
            </a:r>
            <a:r>
              <a:rPr sz="2000" spc="-30" dirty="0">
                <a:latin typeface="Verdana"/>
                <a:cs typeface="Verdana"/>
              </a:rPr>
              <a:t>ã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</a:t>
            </a:r>
            <a:r>
              <a:rPr sz="2000" spc="-30" dirty="0">
                <a:latin typeface="Verdana"/>
                <a:cs typeface="Verdana"/>
              </a:rPr>
              <a:t>re</a:t>
            </a:r>
            <a:r>
              <a:rPr sz="2000" spc="-25" dirty="0">
                <a:latin typeface="Verdana"/>
                <a:cs typeface="Verdana"/>
              </a:rPr>
              <a:t>f</a:t>
            </a:r>
            <a:r>
              <a:rPr sz="2000" spc="-30" dirty="0">
                <a:latin typeface="Verdana"/>
                <a:cs typeface="Verdana"/>
              </a:rPr>
              <a:t>e</a:t>
            </a:r>
            <a:r>
              <a:rPr sz="2000" spc="-35" dirty="0">
                <a:latin typeface="Verdana"/>
                <a:cs typeface="Verdana"/>
              </a:rPr>
              <a:t>i</a:t>
            </a:r>
            <a:r>
              <a:rPr sz="2000" spc="-25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u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4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)</a:t>
            </a: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A8764FB9-AA57-4BBD-15A0-14D79AAEAC37}"/>
              </a:ext>
            </a:extLst>
          </p:cNvPr>
          <p:cNvGrpSpPr/>
          <p:nvPr/>
        </p:nvGrpSpPr>
        <p:grpSpPr>
          <a:xfrm>
            <a:off x="48768" y="1"/>
            <a:ext cx="5130278" cy="1657350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D3054FE4-02A8-E84C-5295-29C364DBF10A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212098E-50CC-FA99-23D6-FDDF8DAE75F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325F24EC-34CE-8CAE-6B8C-5CAD52696432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DA409CA6-AA7D-4B9F-131B-FD41DEB94DE0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9720BB3-D07C-2E6F-7A0E-F778D1A507BA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D646E3DE-DC0F-F81B-46BE-AF8F7944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192" y="3244376"/>
            <a:ext cx="7072630" cy="873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5515" marR="5080" indent="-933450">
              <a:lnSpc>
                <a:spcPct val="150000"/>
              </a:lnSpc>
              <a:spcBef>
                <a:spcPts val="100"/>
              </a:spcBef>
            </a:pPr>
            <a:r>
              <a:rPr sz="20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0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0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0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chemeClr val="tx1"/>
                </a:solidFill>
                <a:latin typeface="Verdana"/>
                <a:cs typeface="Verdana"/>
              </a:rPr>
              <a:t>MEIO</a:t>
            </a:r>
            <a:r>
              <a:rPr sz="2000" spc="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Verdana"/>
                <a:cs typeface="Verdana"/>
              </a:rPr>
              <a:t>AMBIENTE</a:t>
            </a:r>
            <a:r>
              <a:rPr sz="2000" spc="11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/>
                </a:solidFill>
                <a:latin typeface="Verdana"/>
                <a:cs typeface="Verdana"/>
              </a:rPr>
              <a:t>E </a:t>
            </a:r>
            <a:r>
              <a:rPr sz="2000" spc="-6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Verdana"/>
                <a:cs typeface="Verdana"/>
              </a:rPr>
              <a:t>DESENVOLVIMENTO</a:t>
            </a:r>
            <a:r>
              <a:rPr sz="20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Verdana"/>
                <a:cs typeface="Verdana"/>
              </a:rPr>
              <a:t>SUSTENTÁVEL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BCE6A2B4-9E44-5184-9EAC-9E7D8AEC5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2134361"/>
            <a:ext cx="66611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14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Protocolo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docum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g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5739" y="2097503"/>
            <a:ext cx="782320" cy="3505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7639" y="5742559"/>
            <a:ext cx="871855" cy="63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efe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</a:t>
            </a:r>
            <a:r>
              <a:rPr sz="600" spc="-5" dirty="0">
                <a:latin typeface="Calibri"/>
                <a:cs typeface="Calibri"/>
              </a:rPr>
              <a:t>divulgação </a:t>
            </a:r>
            <a:r>
              <a:rPr sz="600" spc="-10" dirty="0">
                <a:latin typeface="Calibri"/>
                <a:cs typeface="Calibri"/>
              </a:rPr>
              <a:t>virtual </a:t>
            </a:r>
            <a:r>
              <a:rPr sz="600" spc="-5" dirty="0">
                <a:latin typeface="Calibri"/>
                <a:cs typeface="Calibri"/>
              </a:rPr>
              <a:t> presencial, </a:t>
            </a:r>
            <a:r>
              <a:rPr sz="600" dirty="0">
                <a:latin typeface="Calibri"/>
                <a:cs typeface="Calibri"/>
              </a:rPr>
              <a:t> 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pond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240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5288" y="1923288"/>
            <a:ext cx="885190" cy="1367155"/>
          </a:xfrm>
          <a:custGeom>
            <a:avLst/>
            <a:gdLst/>
            <a:ahLst/>
            <a:cxnLst/>
            <a:rect l="l" t="t" r="r" b="b"/>
            <a:pathLst>
              <a:path w="885189" h="1367154">
                <a:moveTo>
                  <a:pt x="836422" y="697738"/>
                </a:moveTo>
                <a:lnTo>
                  <a:pt x="48768" y="697738"/>
                </a:lnTo>
                <a:lnTo>
                  <a:pt x="29844" y="695198"/>
                </a:lnTo>
                <a:lnTo>
                  <a:pt x="14350" y="688339"/>
                </a:lnTo>
                <a:lnTo>
                  <a:pt x="3810" y="678433"/>
                </a:lnTo>
                <a:lnTo>
                  <a:pt x="0" y="666114"/>
                </a:lnTo>
                <a:lnTo>
                  <a:pt x="0" y="31750"/>
                </a:lnTo>
                <a:lnTo>
                  <a:pt x="3810" y="19430"/>
                </a:lnTo>
                <a:lnTo>
                  <a:pt x="14350" y="9270"/>
                </a:lnTo>
                <a:lnTo>
                  <a:pt x="29844" y="2539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2539"/>
                </a:lnTo>
                <a:lnTo>
                  <a:pt x="870838" y="9270"/>
                </a:lnTo>
                <a:lnTo>
                  <a:pt x="881379" y="19430"/>
                </a:lnTo>
                <a:lnTo>
                  <a:pt x="885189" y="31750"/>
                </a:lnTo>
                <a:lnTo>
                  <a:pt x="885189" y="666114"/>
                </a:lnTo>
                <a:lnTo>
                  <a:pt x="881379" y="678433"/>
                </a:lnTo>
                <a:lnTo>
                  <a:pt x="870838" y="688339"/>
                </a:lnTo>
                <a:lnTo>
                  <a:pt x="855345" y="695198"/>
                </a:lnTo>
                <a:lnTo>
                  <a:pt x="836422" y="697738"/>
                </a:lnTo>
                <a:close/>
              </a:path>
              <a:path w="885189" h="1367154">
                <a:moveTo>
                  <a:pt x="836422" y="1366774"/>
                </a:moveTo>
                <a:lnTo>
                  <a:pt x="48768" y="1366774"/>
                </a:lnTo>
                <a:lnTo>
                  <a:pt x="29844" y="1364488"/>
                </a:lnTo>
                <a:lnTo>
                  <a:pt x="14350" y="1358391"/>
                </a:lnTo>
                <a:lnTo>
                  <a:pt x="3810" y="1349375"/>
                </a:lnTo>
                <a:lnTo>
                  <a:pt x="0" y="1338452"/>
                </a:lnTo>
                <a:lnTo>
                  <a:pt x="0" y="771905"/>
                </a:lnTo>
                <a:lnTo>
                  <a:pt x="3810" y="760856"/>
                </a:lnTo>
                <a:lnTo>
                  <a:pt x="14350" y="751839"/>
                </a:lnTo>
                <a:lnTo>
                  <a:pt x="29844" y="745870"/>
                </a:lnTo>
                <a:lnTo>
                  <a:pt x="48768" y="743585"/>
                </a:lnTo>
                <a:lnTo>
                  <a:pt x="836422" y="743585"/>
                </a:lnTo>
                <a:lnTo>
                  <a:pt x="855345" y="745870"/>
                </a:lnTo>
                <a:lnTo>
                  <a:pt x="870838" y="751839"/>
                </a:lnTo>
                <a:lnTo>
                  <a:pt x="881379" y="760856"/>
                </a:lnTo>
                <a:lnTo>
                  <a:pt x="885189" y="771905"/>
                </a:lnTo>
                <a:lnTo>
                  <a:pt x="885189" y="1338452"/>
                </a:lnTo>
                <a:lnTo>
                  <a:pt x="881379" y="1349375"/>
                </a:lnTo>
                <a:lnTo>
                  <a:pt x="870838" y="1358391"/>
                </a:lnTo>
                <a:lnTo>
                  <a:pt x="855345" y="1364488"/>
                </a:lnTo>
                <a:lnTo>
                  <a:pt x="836422" y="136677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5476" y="5707380"/>
            <a:ext cx="944880" cy="664210"/>
          </a:xfrm>
          <a:custGeom>
            <a:avLst/>
            <a:gdLst/>
            <a:ahLst/>
            <a:cxnLst/>
            <a:rect l="l" t="t" r="r" b="b"/>
            <a:pathLst>
              <a:path w="944879" h="664210">
                <a:moveTo>
                  <a:pt x="892301" y="663930"/>
                </a:moveTo>
                <a:lnTo>
                  <a:pt x="52069" y="663930"/>
                </a:lnTo>
                <a:lnTo>
                  <a:pt x="31876" y="661543"/>
                </a:lnTo>
                <a:lnTo>
                  <a:pt x="15240" y="655066"/>
                </a:lnTo>
                <a:lnTo>
                  <a:pt x="4063" y="645477"/>
                </a:lnTo>
                <a:lnTo>
                  <a:pt x="0" y="633755"/>
                </a:lnTo>
                <a:lnTo>
                  <a:pt x="0" y="30225"/>
                </a:lnTo>
                <a:lnTo>
                  <a:pt x="4063" y="18415"/>
                </a:lnTo>
                <a:lnTo>
                  <a:pt x="15240" y="8890"/>
                </a:lnTo>
                <a:lnTo>
                  <a:pt x="31876" y="2412"/>
                </a:lnTo>
                <a:lnTo>
                  <a:pt x="52069" y="0"/>
                </a:lnTo>
                <a:lnTo>
                  <a:pt x="892301" y="0"/>
                </a:lnTo>
                <a:lnTo>
                  <a:pt x="912495" y="2412"/>
                </a:lnTo>
                <a:lnTo>
                  <a:pt x="929132" y="8890"/>
                </a:lnTo>
                <a:lnTo>
                  <a:pt x="940308" y="18415"/>
                </a:lnTo>
                <a:lnTo>
                  <a:pt x="944372" y="30225"/>
                </a:lnTo>
                <a:lnTo>
                  <a:pt x="944372" y="633755"/>
                </a:lnTo>
                <a:lnTo>
                  <a:pt x="940308" y="645477"/>
                </a:lnTo>
                <a:lnTo>
                  <a:pt x="929132" y="655066"/>
                </a:lnTo>
                <a:lnTo>
                  <a:pt x="912495" y="661543"/>
                </a:lnTo>
                <a:lnTo>
                  <a:pt x="892301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9379" y="6432804"/>
            <a:ext cx="960119" cy="929640"/>
          </a:xfrm>
          <a:custGeom>
            <a:avLst/>
            <a:gdLst/>
            <a:ahLst/>
            <a:cxnLst/>
            <a:rect l="l" t="t" r="r" b="b"/>
            <a:pathLst>
              <a:path w="960120" h="929640">
                <a:moveTo>
                  <a:pt x="906780" y="929411"/>
                </a:moveTo>
                <a:lnTo>
                  <a:pt x="52831" y="929411"/>
                </a:lnTo>
                <a:lnTo>
                  <a:pt x="32384" y="926084"/>
                </a:lnTo>
                <a:lnTo>
                  <a:pt x="15493" y="917003"/>
                </a:lnTo>
                <a:lnTo>
                  <a:pt x="4190" y="903579"/>
                </a:lnTo>
                <a:lnTo>
                  <a:pt x="0" y="887183"/>
                </a:lnTo>
                <a:lnTo>
                  <a:pt x="0" y="42227"/>
                </a:lnTo>
                <a:lnTo>
                  <a:pt x="4190" y="25831"/>
                </a:lnTo>
                <a:lnTo>
                  <a:pt x="15493" y="12407"/>
                </a:lnTo>
                <a:lnTo>
                  <a:pt x="32384" y="3327"/>
                </a:lnTo>
                <a:lnTo>
                  <a:pt x="52831" y="0"/>
                </a:lnTo>
                <a:lnTo>
                  <a:pt x="906780" y="0"/>
                </a:lnTo>
                <a:lnTo>
                  <a:pt x="927227" y="3327"/>
                </a:lnTo>
                <a:lnTo>
                  <a:pt x="944118" y="12407"/>
                </a:lnTo>
                <a:lnTo>
                  <a:pt x="955420" y="25831"/>
                </a:lnTo>
                <a:lnTo>
                  <a:pt x="959611" y="42227"/>
                </a:lnTo>
                <a:lnTo>
                  <a:pt x="959611" y="887183"/>
                </a:lnTo>
                <a:lnTo>
                  <a:pt x="955420" y="903579"/>
                </a:lnTo>
                <a:lnTo>
                  <a:pt x="944118" y="917003"/>
                </a:lnTo>
                <a:lnTo>
                  <a:pt x="927227" y="926084"/>
                </a:lnTo>
                <a:lnTo>
                  <a:pt x="906780" y="9294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9008" y="1923288"/>
            <a:ext cx="2167255" cy="762000"/>
          </a:xfrm>
          <a:custGeom>
            <a:avLst/>
            <a:gdLst/>
            <a:ahLst/>
            <a:cxnLst/>
            <a:rect l="l" t="t" r="r" b="b"/>
            <a:pathLst>
              <a:path w="2167254" h="762000">
                <a:moveTo>
                  <a:pt x="1025270" y="740410"/>
                </a:moveTo>
                <a:lnTo>
                  <a:pt x="56261" y="740410"/>
                </a:lnTo>
                <a:lnTo>
                  <a:pt x="34416" y="737488"/>
                </a:lnTo>
                <a:lnTo>
                  <a:pt x="16509" y="729868"/>
                </a:lnTo>
                <a:lnTo>
                  <a:pt x="4444" y="718565"/>
                </a:lnTo>
                <a:lnTo>
                  <a:pt x="0" y="704723"/>
                </a:lnTo>
                <a:lnTo>
                  <a:pt x="0" y="35687"/>
                </a:lnTo>
                <a:lnTo>
                  <a:pt x="4444" y="21843"/>
                </a:lnTo>
                <a:lnTo>
                  <a:pt x="16509" y="10413"/>
                </a:lnTo>
                <a:lnTo>
                  <a:pt x="34416" y="2793"/>
                </a:lnTo>
                <a:lnTo>
                  <a:pt x="56261" y="0"/>
                </a:lnTo>
                <a:lnTo>
                  <a:pt x="1025270" y="0"/>
                </a:lnTo>
                <a:lnTo>
                  <a:pt x="1047114" y="2793"/>
                </a:lnTo>
                <a:lnTo>
                  <a:pt x="1064894" y="10413"/>
                </a:lnTo>
                <a:lnTo>
                  <a:pt x="1076960" y="21843"/>
                </a:lnTo>
                <a:lnTo>
                  <a:pt x="1081405" y="35687"/>
                </a:lnTo>
                <a:lnTo>
                  <a:pt x="1081405" y="704723"/>
                </a:lnTo>
                <a:lnTo>
                  <a:pt x="1076960" y="718565"/>
                </a:lnTo>
                <a:lnTo>
                  <a:pt x="1064894" y="729868"/>
                </a:lnTo>
                <a:lnTo>
                  <a:pt x="1047114" y="737488"/>
                </a:lnTo>
                <a:lnTo>
                  <a:pt x="1025270" y="740410"/>
                </a:lnTo>
                <a:close/>
              </a:path>
              <a:path w="2167254" h="762000">
                <a:moveTo>
                  <a:pt x="2114041" y="761745"/>
                </a:moveTo>
                <a:lnTo>
                  <a:pt x="1180591" y="761745"/>
                </a:lnTo>
                <a:lnTo>
                  <a:pt x="1160017" y="758698"/>
                </a:lnTo>
                <a:lnTo>
                  <a:pt x="1143126" y="750696"/>
                </a:lnTo>
                <a:lnTo>
                  <a:pt x="1131823" y="738758"/>
                </a:lnTo>
                <a:lnTo>
                  <a:pt x="1127633" y="724153"/>
                </a:lnTo>
                <a:lnTo>
                  <a:pt x="1127633" y="37464"/>
                </a:lnTo>
                <a:lnTo>
                  <a:pt x="1131823" y="22860"/>
                </a:lnTo>
                <a:lnTo>
                  <a:pt x="1143126" y="11049"/>
                </a:lnTo>
                <a:lnTo>
                  <a:pt x="1160017" y="2920"/>
                </a:lnTo>
                <a:lnTo>
                  <a:pt x="1180591" y="0"/>
                </a:lnTo>
                <a:lnTo>
                  <a:pt x="2114041" y="0"/>
                </a:lnTo>
                <a:lnTo>
                  <a:pt x="2134616" y="2920"/>
                </a:lnTo>
                <a:lnTo>
                  <a:pt x="2151507" y="11049"/>
                </a:lnTo>
                <a:lnTo>
                  <a:pt x="2162810" y="22860"/>
                </a:lnTo>
                <a:lnTo>
                  <a:pt x="2167000" y="37464"/>
                </a:lnTo>
                <a:lnTo>
                  <a:pt x="2167000" y="724153"/>
                </a:lnTo>
                <a:lnTo>
                  <a:pt x="2162810" y="738758"/>
                </a:lnTo>
                <a:lnTo>
                  <a:pt x="2151507" y="750696"/>
                </a:lnTo>
                <a:lnTo>
                  <a:pt x="2134616" y="758698"/>
                </a:lnTo>
                <a:lnTo>
                  <a:pt x="2114041" y="7617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3391" y="5707380"/>
            <a:ext cx="1047115" cy="664210"/>
          </a:xfrm>
          <a:custGeom>
            <a:avLst/>
            <a:gdLst/>
            <a:ahLst/>
            <a:cxnLst/>
            <a:rect l="l" t="t" r="r" b="b"/>
            <a:pathLst>
              <a:path w="1047115" h="664210">
                <a:moveTo>
                  <a:pt x="992505" y="663930"/>
                </a:moveTo>
                <a:lnTo>
                  <a:pt x="54356" y="663930"/>
                </a:lnTo>
                <a:lnTo>
                  <a:pt x="33274" y="661403"/>
                </a:lnTo>
                <a:lnTo>
                  <a:pt x="16002" y="654532"/>
                </a:lnTo>
                <a:lnTo>
                  <a:pt x="4318" y="644372"/>
                </a:lnTo>
                <a:lnTo>
                  <a:pt x="0" y="631952"/>
                </a:lnTo>
                <a:lnTo>
                  <a:pt x="0" y="32004"/>
                </a:lnTo>
                <a:lnTo>
                  <a:pt x="4318" y="19557"/>
                </a:lnTo>
                <a:lnTo>
                  <a:pt x="16002" y="9398"/>
                </a:lnTo>
                <a:lnTo>
                  <a:pt x="33274" y="2540"/>
                </a:lnTo>
                <a:lnTo>
                  <a:pt x="54356" y="0"/>
                </a:lnTo>
                <a:lnTo>
                  <a:pt x="992505" y="0"/>
                </a:lnTo>
                <a:lnTo>
                  <a:pt x="1013587" y="2540"/>
                </a:lnTo>
                <a:lnTo>
                  <a:pt x="1030986" y="9398"/>
                </a:lnTo>
                <a:lnTo>
                  <a:pt x="1042669" y="19557"/>
                </a:lnTo>
                <a:lnTo>
                  <a:pt x="1046988" y="32004"/>
                </a:lnTo>
                <a:lnTo>
                  <a:pt x="1046988" y="631952"/>
                </a:lnTo>
                <a:lnTo>
                  <a:pt x="1042669" y="644372"/>
                </a:lnTo>
                <a:lnTo>
                  <a:pt x="1030986" y="654532"/>
                </a:lnTo>
                <a:lnTo>
                  <a:pt x="1013587" y="661403"/>
                </a:lnTo>
                <a:lnTo>
                  <a:pt x="992505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9488" y="6443472"/>
            <a:ext cx="1029969" cy="937260"/>
          </a:xfrm>
          <a:custGeom>
            <a:avLst/>
            <a:gdLst/>
            <a:ahLst/>
            <a:cxnLst/>
            <a:rect l="l" t="t" r="r" b="b"/>
            <a:pathLst>
              <a:path w="1029970" h="937259">
                <a:moveTo>
                  <a:pt x="976376" y="937031"/>
                </a:moveTo>
                <a:lnTo>
                  <a:pt x="53594" y="937031"/>
                </a:lnTo>
                <a:lnTo>
                  <a:pt x="32765" y="933462"/>
                </a:lnTo>
                <a:lnTo>
                  <a:pt x="15748" y="923772"/>
                </a:lnTo>
                <a:lnTo>
                  <a:pt x="4190" y="909421"/>
                </a:lnTo>
                <a:lnTo>
                  <a:pt x="0" y="891908"/>
                </a:lnTo>
                <a:lnTo>
                  <a:pt x="0" y="45123"/>
                </a:lnTo>
                <a:lnTo>
                  <a:pt x="4190" y="27597"/>
                </a:lnTo>
                <a:lnTo>
                  <a:pt x="15748" y="13258"/>
                </a:lnTo>
                <a:lnTo>
                  <a:pt x="32765" y="3555"/>
                </a:lnTo>
                <a:lnTo>
                  <a:pt x="53594" y="0"/>
                </a:lnTo>
                <a:lnTo>
                  <a:pt x="976376" y="0"/>
                </a:lnTo>
                <a:lnTo>
                  <a:pt x="997204" y="3555"/>
                </a:lnTo>
                <a:lnTo>
                  <a:pt x="1014221" y="13258"/>
                </a:lnTo>
                <a:lnTo>
                  <a:pt x="1025652" y="27597"/>
                </a:lnTo>
                <a:lnTo>
                  <a:pt x="1029969" y="45123"/>
                </a:lnTo>
                <a:lnTo>
                  <a:pt x="1029969" y="891908"/>
                </a:lnTo>
                <a:lnTo>
                  <a:pt x="1025652" y="909421"/>
                </a:lnTo>
                <a:lnTo>
                  <a:pt x="1014221" y="923772"/>
                </a:lnTo>
                <a:lnTo>
                  <a:pt x="997204" y="933462"/>
                </a:lnTo>
                <a:lnTo>
                  <a:pt x="976376" y="9370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2195" y="5707380"/>
            <a:ext cx="1065530" cy="664210"/>
          </a:xfrm>
          <a:custGeom>
            <a:avLst/>
            <a:gdLst/>
            <a:ahLst/>
            <a:cxnLst/>
            <a:rect l="l" t="t" r="r" b="b"/>
            <a:pathLst>
              <a:path w="1065529" h="664210">
                <a:moveTo>
                  <a:pt x="1010793" y="663930"/>
                </a:moveTo>
                <a:lnTo>
                  <a:pt x="54228" y="663930"/>
                </a:lnTo>
                <a:lnTo>
                  <a:pt x="33147" y="661352"/>
                </a:lnTo>
                <a:lnTo>
                  <a:pt x="15875" y="654329"/>
                </a:lnTo>
                <a:lnTo>
                  <a:pt x="4318" y="643953"/>
                </a:lnTo>
                <a:lnTo>
                  <a:pt x="0" y="631266"/>
                </a:lnTo>
                <a:lnTo>
                  <a:pt x="0" y="32638"/>
                </a:lnTo>
                <a:lnTo>
                  <a:pt x="4318" y="19938"/>
                </a:lnTo>
                <a:lnTo>
                  <a:pt x="15875" y="9651"/>
                </a:lnTo>
                <a:lnTo>
                  <a:pt x="33147" y="2540"/>
                </a:lnTo>
                <a:lnTo>
                  <a:pt x="54228" y="0"/>
                </a:lnTo>
                <a:lnTo>
                  <a:pt x="1010793" y="0"/>
                </a:lnTo>
                <a:lnTo>
                  <a:pt x="1031875" y="2540"/>
                </a:lnTo>
                <a:lnTo>
                  <a:pt x="1049147" y="9651"/>
                </a:lnTo>
                <a:lnTo>
                  <a:pt x="1060703" y="19938"/>
                </a:lnTo>
                <a:lnTo>
                  <a:pt x="1065022" y="32638"/>
                </a:lnTo>
                <a:lnTo>
                  <a:pt x="1065022" y="631266"/>
                </a:lnTo>
                <a:lnTo>
                  <a:pt x="1060703" y="643953"/>
                </a:lnTo>
                <a:lnTo>
                  <a:pt x="1049147" y="654329"/>
                </a:lnTo>
                <a:lnTo>
                  <a:pt x="1031875" y="661352"/>
                </a:lnTo>
                <a:lnTo>
                  <a:pt x="1010793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0671" y="6426708"/>
            <a:ext cx="1073150" cy="935355"/>
          </a:xfrm>
          <a:custGeom>
            <a:avLst/>
            <a:gdLst/>
            <a:ahLst/>
            <a:cxnLst/>
            <a:rect l="l" t="t" r="r" b="b"/>
            <a:pathLst>
              <a:path w="1073150" h="935354">
                <a:moveTo>
                  <a:pt x="1018031" y="935253"/>
                </a:moveTo>
                <a:lnTo>
                  <a:pt x="54609" y="935253"/>
                </a:lnTo>
                <a:lnTo>
                  <a:pt x="33400" y="931621"/>
                </a:lnTo>
                <a:lnTo>
                  <a:pt x="16001" y="921727"/>
                </a:lnTo>
                <a:lnTo>
                  <a:pt x="4318" y="907110"/>
                </a:lnTo>
                <a:lnTo>
                  <a:pt x="0" y="889241"/>
                </a:lnTo>
                <a:lnTo>
                  <a:pt x="0" y="45999"/>
                </a:lnTo>
                <a:lnTo>
                  <a:pt x="4318" y="28130"/>
                </a:lnTo>
                <a:lnTo>
                  <a:pt x="16001" y="13512"/>
                </a:lnTo>
                <a:lnTo>
                  <a:pt x="33400" y="3632"/>
                </a:lnTo>
                <a:lnTo>
                  <a:pt x="54609" y="0"/>
                </a:lnTo>
                <a:lnTo>
                  <a:pt x="1018031" y="0"/>
                </a:lnTo>
                <a:lnTo>
                  <a:pt x="1039241" y="3632"/>
                </a:lnTo>
                <a:lnTo>
                  <a:pt x="1056639" y="13512"/>
                </a:lnTo>
                <a:lnTo>
                  <a:pt x="1068324" y="28130"/>
                </a:lnTo>
                <a:lnTo>
                  <a:pt x="1072642" y="45999"/>
                </a:lnTo>
                <a:lnTo>
                  <a:pt x="1072642" y="889241"/>
                </a:lnTo>
                <a:lnTo>
                  <a:pt x="1068324" y="907110"/>
                </a:lnTo>
                <a:lnTo>
                  <a:pt x="1056639" y="921727"/>
                </a:lnTo>
                <a:lnTo>
                  <a:pt x="1039241" y="931621"/>
                </a:lnTo>
                <a:lnTo>
                  <a:pt x="1018031" y="9352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7576" y="1921764"/>
            <a:ext cx="2496185" cy="740410"/>
          </a:xfrm>
          <a:custGeom>
            <a:avLst/>
            <a:gdLst/>
            <a:ahLst/>
            <a:cxnLst/>
            <a:rect l="l" t="t" r="r" b="b"/>
            <a:pathLst>
              <a:path w="2496184" h="740410">
                <a:moveTo>
                  <a:pt x="2413762" y="740155"/>
                </a:moveTo>
                <a:lnTo>
                  <a:pt x="82042" y="740155"/>
                </a:lnTo>
                <a:lnTo>
                  <a:pt x="50165" y="735711"/>
                </a:lnTo>
                <a:lnTo>
                  <a:pt x="24129" y="723518"/>
                </a:lnTo>
                <a:lnTo>
                  <a:pt x="6476" y="705612"/>
                </a:lnTo>
                <a:lnTo>
                  <a:pt x="0" y="683767"/>
                </a:lnTo>
                <a:lnTo>
                  <a:pt x="0" y="56387"/>
                </a:lnTo>
                <a:lnTo>
                  <a:pt x="6476" y="34543"/>
                </a:lnTo>
                <a:lnTo>
                  <a:pt x="24129" y="16510"/>
                </a:lnTo>
                <a:lnTo>
                  <a:pt x="50165" y="4444"/>
                </a:lnTo>
                <a:lnTo>
                  <a:pt x="82042" y="0"/>
                </a:lnTo>
                <a:lnTo>
                  <a:pt x="2413762" y="0"/>
                </a:lnTo>
                <a:lnTo>
                  <a:pt x="2445639" y="4444"/>
                </a:lnTo>
                <a:lnTo>
                  <a:pt x="2471674" y="16510"/>
                </a:lnTo>
                <a:lnTo>
                  <a:pt x="2489327" y="34543"/>
                </a:lnTo>
                <a:lnTo>
                  <a:pt x="2495804" y="56387"/>
                </a:lnTo>
                <a:lnTo>
                  <a:pt x="2495804" y="683767"/>
                </a:lnTo>
                <a:lnTo>
                  <a:pt x="2489327" y="705612"/>
                </a:lnTo>
                <a:lnTo>
                  <a:pt x="2471674" y="723518"/>
                </a:lnTo>
                <a:lnTo>
                  <a:pt x="2445639" y="735711"/>
                </a:lnTo>
                <a:lnTo>
                  <a:pt x="2413762" y="7401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7388" y="2723388"/>
            <a:ext cx="2488565" cy="603250"/>
          </a:xfrm>
          <a:custGeom>
            <a:avLst/>
            <a:gdLst/>
            <a:ahLst/>
            <a:cxnLst/>
            <a:rect l="l" t="t" r="r" b="b"/>
            <a:pathLst>
              <a:path w="2488565" h="603250">
                <a:moveTo>
                  <a:pt x="2406395" y="602995"/>
                </a:moveTo>
                <a:lnTo>
                  <a:pt x="81787" y="602995"/>
                </a:lnTo>
                <a:lnTo>
                  <a:pt x="50037" y="599313"/>
                </a:lnTo>
                <a:lnTo>
                  <a:pt x="24002" y="589533"/>
                </a:lnTo>
                <a:lnTo>
                  <a:pt x="6476" y="574928"/>
                </a:lnTo>
                <a:lnTo>
                  <a:pt x="0" y="557021"/>
                </a:lnTo>
                <a:lnTo>
                  <a:pt x="0" y="45974"/>
                </a:lnTo>
                <a:lnTo>
                  <a:pt x="6476" y="28066"/>
                </a:lnTo>
                <a:lnTo>
                  <a:pt x="24002" y="13462"/>
                </a:lnTo>
                <a:lnTo>
                  <a:pt x="50037" y="3682"/>
                </a:lnTo>
                <a:lnTo>
                  <a:pt x="81787" y="0"/>
                </a:lnTo>
                <a:lnTo>
                  <a:pt x="2406395" y="0"/>
                </a:lnTo>
                <a:lnTo>
                  <a:pt x="2438145" y="3682"/>
                </a:lnTo>
                <a:lnTo>
                  <a:pt x="2464180" y="13462"/>
                </a:lnTo>
                <a:lnTo>
                  <a:pt x="2481706" y="28066"/>
                </a:lnTo>
                <a:lnTo>
                  <a:pt x="2488183" y="45974"/>
                </a:lnTo>
                <a:lnTo>
                  <a:pt x="2488183" y="557021"/>
                </a:lnTo>
                <a:lnTo>
                  <a:pt x="2481706" y="574928"/>
                </a:lnTo>
                <a:lnTo>
                  <a:pt x="2464180" y="589533"/>
                </a:lnTo>
                <a:lnTo>
                  <a:pt x="2438145" y="599313"/>
                </a:lnTo>
                <a:lnTo>
                  <a:pt x="2406395" y="6029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5707380"/>
            <a:ext cx="2488565" cy="1623060"/>
          </a:xfrm>
          <a:custGeom>
            <a:avLst/>
            <a:gdLst/>
            <a:ahLst/>
            <a:cxnLst/>
            <a:rect l="l" t="t" r="r" b="b"/>
            <a:pathLst>
              <a:path w="2488565" h="1623059">
                <a:moveTo>
                  <a:pt x="2406904" y="664311"/>
                </a:moveTo>
                <a:lnTo>
                  <a:pt x="93472" y="664311"/>
                </a:lnTo>
                <a:lnTo>
                  <a:pt x="61975" y="660311"/>
                </a:lnTo>
                <a:lnTo>
                  <a:pt x="36068" y="649452"/>
                </a:lnTo>
                <a:lnTo>
                  <a:pt x="18542" y="633361"/>
                </a:lnTo>
                <a:lnTo>
                  <a:pt x="12192" y="613714"/>
                </a:lnTo>
                <a:lnTo>
                  <a:pt x="12192" y="50546"/>
                </a:lnTo>
                <a:lnTo>
                  <a:pt x="18542" y="30987"/>
                </a:lnTo>
                <a:lnTo>
                  <a:pt x="36068" y="14859"/>
                </a:lnTo>
                <a:lnTo>
                  <a:pt x="61975" y="3937"/>
                </a:lnTo>
                <a:lnTo>
                  <a:pt x="93472" y="0"/>
                </a:lnTo>
                <a:lnTo>
                  <a:pt x="2406904" y="0"/>
                </a:lnTo>
                <a:lnTo>
                  <a:pt x="2438527" y="3937"/>
                </a:lnTo>
                <a:lnTo>
                  <a:pt x="2464434" y="14859"/>
                </a:lnTo>
                <a:lnTo>
                  <a:pt x="2481833" y="30987"/>
                </a:lnTo>
                <a:lnTo>
                  <a:pt x="2488310" y="50546"/>
                </a:lnTo>
                <a:lnTo>
                  <a:pt x="2488310" y="613714"/>
                </a:lnTo>
                <a:lnTo>
                  <a:pt x="2481833" y="633361"/>
                </a:lnTo>
                <a:lnTo>
                  <a:pt x="2464434" y="649452"/>
                </a:lnTo>
                <a:lnTo>
                  <a:pt x="2438527" y="660311"/>
                </a:lnTo>
                <a:lnTo>
                  <a:pt x="2406904" y="664311"/>
                </a:lnTo>
                <a:close/>
              </a:path>
              <a:path w="2488565" h="1623059">
                <a:moveTo>
                  <a:pt x="2394839" y="1622831"/>
                </a:moveTo>
                <a:lnTo>
                  <a:pt x="81406" y="1622831"/>
                </a:lnTo>
                <a:lnTo>
                  <a:pt x="49783" y="1617306"/>
                </a:lnTo>
                <a:lnTo>
                  <a:pt x="23875" y="1602244"/>
                </a:lnTo>
                <a:lnTo>
                  <a:pt x="6476" y="1579956"/>
                </a:lnTo>
                <a:lnTo>
                  <a:pt x="0" y="1552752"/>
                </a:lnTo>
                <a:lnTo>
                  <a:pt x="0" y="772642"/>
                </a:lnTo>
                <a:lnTo>
                  <a:pt x="6476" y="745439"/>
                </a:lnTo>
                <a:lnTo>
                  <a:pt x="23875" y="723150"/>
                </a:lnTo>
                <a:lnTo>
                  <a:pt x="49783" y="708088"/>
                </a:lnTo>
                <a:lnTo>
                  <a:pt x="81406" y="702564"/>
                </a:lnTo>
                <a:lnTo>
                  <a:pt x="2394839" y="702564"/>
                </a:lnTo>
                <a:lnTo>
                  <a:pt x="2426334" y="708088"/>
                </a:lnTo>
                <a:lnTo>
                  <a:pt x="2452243" y="723150"/>
                </a:lnTo>
                <a:lnTo>
                  <a:pt x="2469769" y="745439"/>
                </a:lnTo>
                <a:lnTo>
                  <a:pt x="2476119" y="772642"/>
                </a:lnTo>
                <a:lnTo>
                  <a:pt x="2476119" y="1552752"/>
                </a:lnTo>
                <a:lnTo>
                  <a:pt x="2469769" y="1579956"/>
                </a:lnTo>
                <a:lnTo>
                  <a:pt x="2452243" y="1602244"/>
                </a:lnTo>
                <a:lnTo>
                  <a:pt x="2426334" y="1617306"/>
                </a:lnTo>
                <a:lnTo>
                  <a:pt x="2394839" y="162283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0167" y="1923288"/>
            <a:ext cx="2084705" cy="1409700"/>
          </a:xfrm>
          <a:custGeom>
            <a:avLst/>
            <a:gdLst/>
            <a:ahLst/>
            <a:cxnLst/>
            <a:rect l="l" t="t" r="r" b="b"/>
            <a:pathLst>
              <a:path w="2084704" h="1409700">
                <a:moveTo>
                  <a:pt x="2008632" y="740537"/>
                </a:moveTo>
                <a:lnTo>
                  <a:pt x="76073" y="740537"/>
                </a:lnTo>
                <a:lnTo>
                  <a:pt x="46482" y="736473"/>
                </a:lnTo>
                <a:lnTo>
                  <a:pt x="22352" y="725551"/>
                </a:lnTo>
                <a:lnTo>
                  <a:pt x="5969" y="709421"/>
                </a:lnTo>
                <a:lnTo>
                  <a:pt x="0" y="689610"/>
                </a:lnTo>
                <a:lnTo>
                  <a:pt x="0" y="50800"/>
                </a:lnTo>
                <a:lnTo>
                  <a:pt x="5969" y="31114"/>
                </a:lnTo>
                <a:lnTo>
                  <a:pt x="22352" y="14986"/>
                </a:lnTo>
                <a:lnTo>
                  <a:pt x="46482" y="4063"/>
                </a:lnTo>
                <a:lnTo>
                  <a:pt x="76073" y="0"/>
                </a:lnTo>
                <a:lnTo>
                  <a:pt x="2008632" y="0"/>
                </a:lnTo>
                <a:lnTo>
                  <a:pt x="2038223" y="4063"/>
                </a:lnTo>
                <a:lnTo>
                  <a:pt x="2062353" y="14986"/>
                </a:lnTo>
                <a:lnTo>
                  <a:pt x="2078736" y="31114"/>
                </a:lnTo>
                <a:lnTo>
                  <a:pt x="2084705" y="50800"/>
                </a:lnTo>
                <a:lnTo>
                  <a:pt x="2084705" y="689610"/>
                </a:lnTo>
                <a:lnTo>
                  <a:pt x="2078736" y="709421"/>
                </a:lnTo>
                <a:lnTo>
                  <a:pt x="2062353" y="725551"/>
                </a:lnTo>
                <a:lnTo>
                  <a:pt x="2038223" y="736473"/>
                </a:lnTo>
                <a:lnTo>
                  <a:pt x="2008632" y="740537"/>
                </a:lnTo>
                <a:close/>
              </a:path>
              <a:path w="2084704" h="1409700">
                <a:moveTo>
                  <a:pt x="2008632" y="1409573"/>
                </a:moveTo>
                <a:lnTo>
                  <a:pt x="76073" y="1409573"/>
                </a:lnTo>
                <a:lnTo>
                  <a:pt x="46482" y="1406143"/>
                </a:lnTo>
                <a:lnTo>
                  <a:pt x="22352" y="1397000"/>
                </a:lnTo>
                <a:lnTo>
                  <a:pt x="5969" y="1383283"/>
                </a:lnTo>
                <a:lnTo>
                  <a:pt x="0" y="1366646"/>
                </a:lnTo>
                <a:lnTo>
                  <a:pt x="0" y="827786"/>
                </a:lnTo>
                <a:lnTo>
                  <a:pt x="5969" y="811149"/>
                </a:lnTo>
                <a:lnTo>
                  <a:pt x="22352" y="797432"/>
                </a:lnTo>
                <a:lnTo>
                  <a:pt x="46482" y="788288"/>
                </a:lnTo>
                <a:lnTo>
                  <a:pt x="76073" y="784860"/>
                </a:lnTo>
                <a:lnTo>
                  <a:pt x="2008632" y="784860"/>
                </a:lnTo>
                <a:lnTo>
                  <a:pt x="2038223" y="788288"/>
                </a:lnTo>
                <a:lnTo>
                  <a:pt x="2062353" y="797432"/>
                </a:lnTo>
                <a:lnTo>
                  <a:pt x="2078736" y="811149"/>
                </a:lnTo>
                <a:lnTo>
                  <a:pt x="2084705" y="827786"/>
                </a:lnTo>
                <a:lnTo>
                  <a:pt x="2084705" y="1366646"/>
                </a:lnTo>
                <a:lnTo>
                  <a:pt x="2078736" y="1383283"/>
                </a:lnTo>
                <a:lnTo>
                  <a:pt x="2062353" y="1397000"/>
                </a:lnTo>
                <a:lnTo>
                  <a:pt x="2038223" y="1406143"/>
                </a:lnTo>
                <a:lnTo>
                  <a:pt x="2008632" y="140957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0459" y="5707380"/>
            <a:ext cx="2023745" cy="664210"/>
          </a:xfrm>
          <a:custGeom>
            <a:avLst/>
            <a:gdLst/>
            <a:ahLst/>
            <a:cxnLst/>
            <a:rect l="l" t="t" r="r" b="b"/>
            <a:pathLst>
              <a:path w="2023745" h="664210">
                <a:moveTo>
                  <a:pt x="1949957" y="663930"/>
                </a:moveTo>
                <a:lnTo>
                  <a:pt x="73787" y="663930"/>
                </a:lnTo>
                <a:lnTo>
                  <a:pt x="45212" y="660323"/>
                </a:lnTo>
                <a:lnTo>
                  <a:pt x="21716" y="650544"/>
                </a:lnTo>
                <a:lnTo>
                  <a:pt x="5841" y="636041"/>
                </a:lnTo>
                <a:lnTo>
                  <a:pt x="0" y="618337"/>
                </a:lnTo>
                <a:lnTo>
                  <a:pt x="0" y="45593"/>
                </a:lnTo>
                <a:lnTo>
                  <a:pt x="5841" y="27940"/>
                </a:lnTo>
                <a:lnTo>
                  <a:pt x="21716" y="13335"/>
                </a:lnTo>
                <a:lnTo>
                  <a:pt x="45212" y="3556"/>
                </a:lnTo>
                <a:lnTo>
                  <a:pt x="73787" y="0"/>
                </a:lnTo>
                <a:lnTo>
                  <a:pt x="1949957" y="0"/>
                </a:lnTo>
                <a:lnTo>
                  <a:pt x="1978532" y="3556"/>
                </a:lnTo>
                <a:lnTo>
                  <a:pt x="2002027" y="13335"/>
                </a:lnTo>
                <a:lnTo>
                  <a:pt x="2017902" y="27940"/>
                </a:lnTo>
                <a:lnTo>
                  <a:pt x="2023744" y="45593"/>
                </a:lnTo>
                <a:lnTo>
                  <a:pt x="2023744" y="618337"/>
                </a:lnTo>
                <a:lnTo>
                  <a:pt x="2017902" y="636041"/>
                </a:lnTo>
                <a:lnTo>
                  <a:pt x="2002027" y="650544"/>
                </a:lnTo>
                <a:lnTo>
                  <a:pt x="1978532" y="660323"/>
                </a:lnTo>
                <a:lnTo>
                  <a:pt x="1949957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7223" y="6432804"/>
            <a:ext cx="2023745" cy="929640"/>
          </a:xfrm>
          <a:custGeom>
            <a:avLst/>
            <a:gdLst/>
            <a:ahLst/>
            <a:cxnLst/>
            <a:rect l="l" t="t" r="r" b="b"/>
            <a:pathLst>
              <a:path w="2023745" h="929640">
                <a:moveTo>
                  <a:pt x="1949958" y="929411"/>
                </a:moveTo>
                <a:lnTo>
                  <a:pt x="73787" y="929411"/>
                </a:lnTo>
                <a:lnTo>
                  <a:pt x="45212" y="924369"/>
                </a:lnTo>
                <a:lnTo>
                  <a:pt x="21716" y="910666"/>
                </a:lnTo>
                <a:lnTo>
                  <a:pt x="5841" y="890371"/>
                </a:lnTo>
                <a:lnTo>
                  <a:pt x="0" y="865606"/>
                </a:lnTo>
                <a:lnTo>
                  <a:pt x="0" y="63804"/>
                </a:lnTo>
                <a:lnTo>
                  <a:pt x="5841" y="39027"/>
                </a:lnTo>
                <a:lnTo>
                  <a:pt x="21716" y="18745"/>
                </a:lnTo>
                <a:lnTo>
                  <a:pt x="45212" y="5029"/>
                </a:lnTo>
                <a:lnTo>
                  <a:pt x="73787" y="0"/>
                </a:lnTo>
                <a:lnTo>
                  <a:pt x="1949958" y="0"/>
                </a:lnTo>
                <a:lnTo>
                  <a:pt x="1978533" y="5029"/>
                </a:lnTo>
                <a:lnTo>
                  <a:pt x="2002027" y="18745"/>
                </a:lnTo>
                <a:lnTo>
                  <a:pt x="2017902" y="39027"/>
                </a:lnTo>
                <a:lnTo>
                  <a:pt x="2023745" y="63804"/>
                </a:lnTo>
                <a:lnTo>
                  <a:pt x="2023745" y="865606"/>
                </a:lnTo>
                <a:lnTo>
                  <a:pt x="2017902" y="890371"/>
                </a:lnTo>
                <a:lnTo>
                  <a:pt x="2002027" y="910666"/>
                </a:lnTo>
                <a:lnTo>
                  <a:pt x="1978533" y="924369"/>
                </a:lnTo>
                <a:lnTo>
                  <a:pt x="1949958" y="9294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0" name="object 2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6" name="object 2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0" name="object 3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4" name="object 3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9" name="object 3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3" name="object 4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7079" y="1954149"/>
            <a:ext cx="964565" cy="6229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90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97111-69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semabru@yahoo.com.br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56478" y="5745226"/>
            <a:ext cx="931544" cy="618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135" marR="57150" algn="ctr">
              <a:lnSpc>
                <a:spcPct val="103299"/>
              </a:lnSpc>
              <a:spcBef>
                <a:spcPts val="7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marL="12700" marR="5080" indent="-3175" algn="ctr">
              <a:lnSpc>
                <a:spcPct val="1042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-E-mail: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educacaoambiental@brumad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inho.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(31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9603-2301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1929" y="2185543"/>
            <a:ext cx="7664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48063" y="722977"/>
            <a:ext cx="6576059" cy="41275"/>
          </a:xfrm>
          <a:custGeom>
            <a:avLst/>
            <a:gdLst/>
            <a:ahLst/>
            <a:cxnLst/>
            <a:rect l="l" t="t" r="r" b="b"/>
            <a:pathLst>
              <a:path w="6576059" h="41275">
                <a:moveTo>
                  <a:pt x="6576059" y="0"/>
                </a:moveTo>
                <a:lnTo>
                  <a:pt x="0" y="0"/>
                </a:lnTo>
                <a:lnTo>
                  <a:pt x="0" y="40756"/>
                </a:lnTo>
                <a:lnTo>
                  <a:pt x="6576059" y="40756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645854" y="777821"/>
            <a:ext cx="74428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SECRETARIA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MUNICIPAL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MEIO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AMBIENTE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DESENVOLVIMENTO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SUSTENTÁVEL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67146" y="6586525"/>
            <a:ext cx="937894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9055" algn="ctr">
              <a:lnSpc>
                <a:spcPct val="1117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  <a:spcBef>
                <a:spcPts val="11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duc</a:t>
            </a:r>
            <a:r>
              <a:rPr sz="600" dirty="0">
                <a:latin typeface="Calibri"/>
                <a:cs typeface="Calibri"/>
              </a:rPr>
              <a:t>ac</a:t>
            </a:r>
            <a:r>
              <a:rPr sz="600" spc="-5" dirty="0">
                <a:latin typeface="Calibri"/>
                <a:cs typeface="Calibri"/>
              </a:rPr>
              <a:t>ao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@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mad  </a:t>
            </a:r>
            <a:r>
              <a:rPr sz="600" spc="-10" dirty="0">
                <a:latin typeface="Calibri"/>
                <a:cs typeface="Calibri"/>
              </a:rPr>
              <a:t>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960</a:t>
            </a:r>
            <a:r>
              <a:rPr sz="600" spc="-15" dirty="0">
                <a:latin typeface="Calibri"/>
                <a:cs typeface="Calibri"/>
              </a:rPr>
              <a:t>3</a:t>
            </a:r>
            <a:r>
              <a:rPr sz="600" spc="-20" dirty="0">
                <a:latin typeface="Calibri"/>
                <a:cs typeface="Calibri"/>
              </a:rPr>
              <a:t>-2301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14115" y="1957171"/>
            <a:ext cx="1964689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100"/>
              </a:spcBef>
            </a:pPr>
            <a:r>
              <a:rPr sz="500" dirty="0">
                <a:latin typeface="Calibri"/>
                <a:cs typeface="Calibri"/>
              </a:rPr>
              <a:t>Atendimento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preferencial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para</a:t>
            </a:r>
            <a:r>
              <a:rPr sz="500" dirty="0">
                <a:latin typeface="Calibri"/>
                <a:cs typeface="Calibri"/>
              </a:rPr>
              <a:t> gestante,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lactantes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ou</a:t>
            </a:r>
            <a:r>
              <a:rPr sz="500" dirty="0">
                <a:latin typeface="Calibri"/>
                <a:cs typeface="Calibri"/>
              </a:rPr>
              <a:t> pessoas</a:t>
            </a:r>
            <a:r>
              <a:rPr sz="500" spc="11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com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crianças</a:t>
            </a:r>
            <a:r>
              <a:rPr sz="500" spc="50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de</a:t>
            </a:r>
            <a:r>
              <a:rPr sz="500" spc="6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colo;</a:t>
            </a:r>
            <a:r>
              <a:rPr sz="500" spc="7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pessoa</a:t>
            </a:r>
            <a:r>
              <a:rPr sz="500" spc="5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idosa</a:t>
            </a:r>
            <a:r>
              <a:rPr sz="500" spc="6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(acima 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60</a:t>
            </a:r>
            <a:r>
              <a:rPr sz="500" spc="7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anos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</a:t>
            </a:r>
            <a:r>
              <a:rPr sz="500" spc="11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acima</a:t>
            </a:r>
            <a:r>
              <a:rPr sz="500" spc="9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de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80</a:t>
            </a:r>
            <a:r>
              <a:rPr sz="500" spc="90" dirty="0">
                <a:latin typeface="Calibri"/>
                <a:cs typeface="Calibri"/>
              </a:rPr>
              <a:t> </a:t>
            </a:r>
            <a:r>
              <a:rPr sz="500" spc="-15" dirty="0">
                <a:latin typeface="Calibri"/>
                <a:cs typeface="Calibri"/>
              </a:rPr>
              <a:t>anos); </a:t>
            </a:r>
            <a:r>
              <a:rPr sz="500" spc="-1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portadores</a:t>
            </a:r>
            <a:r>
              <a:rPr sz="500" dirty="0">
                <a:latin typeface="Calibri"/>
                <a:cs typeface="Calibri"/>
              </a:rPr>
              <a:t> de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necessidades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especiais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(Lei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nº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10.048/2000,</a:t>
            </a:r>
            <a:r>
              <a:rPr sz="500" dirty="0">
                <a:latin typeface="Calibri"/>
                <a:cs typeface="Calibri"/>
              </a:rPr>
              <a:t> Lei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nº10.741/2003</a:t>
            </a:r>
            <a:r>
              <a:rPr sz="500" dirty="0">
                <a:latin typeface="Calibri"/>
                <a:cs typeface="Calibri"/>
              </a:rPr>
              <a:t> e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Lei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nº13.446/2017);</a:t>
            </a:r>
            <a:endParaRPr sz="5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500" spc="-5" dirty="0">
                <a:latin typeface="Calibri"/>
                <a:cs typeface="Calibri"/>
              </a:rPr>
              <a:t>A</a:t>
            </a:r>
            <a:r>
              <a:rPr sz="500" dirty="0">
                <a:latin typeface="Calibri"/>
                <a:cs typeface="Calibri"/>
              </a:rPr>
              <a:t>tendi</a:t>
            </a:r>
            <a:r>
              <a:rPr sz="500" spc="5" dirty="0">
                <a:latin typeface="Calibri"/>
                <a:cs typeface="Calibri"/>
              </a:rPr>
              <a:t>m</a:t>
            </a:r>
            <a:r>
              <a:rPr sz="500" dirty="0">
                <a:latin typeface="Calibri"/>
                <a:cs typeface="Calibri"/>
              </a:rPr>
              <a:t>ento</a:t>
            </a:r>
            <a:r>
              <a:rPr sz="500" spc="-5" dirty="0">
                <a:latin typeface="Calibri"/>
                <a:cs typeface="Calibri"/>
              </a:rPr>
              <a:t> po</a:t>
            </a:r>
            <a:r>
              <a:rPr sz="500" dirty="0">
                <a:latin typeface="Calibri"/>
                <a:cs typeface="Calibri"/>
              </a:rPr>
              <a:t>r</a:t>
            </a:r>
            <a:r>
              <a:rPr sz="500" spc="10" dirty="0">
                <a:latin typeface="Calibri"/>
                <a:cs typeface="Calibri"/>
              </a:rPr>
              <a:t> equ</a:t>
            </a:r>
            <a:r>
              <a:rPr sz="500" spc="15" dirty="0">
                <a:latin typeface="Calibri"/>
                <a:cs typeface="Calibri"/>
              </a:rPr>
              <a:t>i</a:t>
            </a:r>
            <a:r>
              <a:rPr sz="500" spc="10" dirty="0">
                <a:latin typeface="Calibri"/>
                <a:cs typeface="Calibri"/>
              </a:rPr>
              <a:t>p</a:t>
            </a:r>
            <a:r>
              <a:rPr sz="500" dirty="0">
                <a:latin typeface="Calibri"/>
                <a:cs typeface="Calibri"/>
              </a:rPr>
              <a:t>e</a:t>
            </a:r>
            <a:r>
              <a:rPr sz="500" spc="-3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t</a:t>
            </a:r>
            <a:r>
              <a:rPr sz="500" spc="15" dirty="0">
                <a:latin typeface="Calibri"/>
                <a:cs typeface="Calibri"/>
              </a:rPr>
              <a:t>r</a:t>
            </a:r>
            <a:r>
              <a:rPr sz="500" spc="10" dirty="0">
                <a:latin typeface="Calibri"/>
                <a:cs typeface="Calibri"/>
              </a:rPr>
              <a:t>e</a:t>
            </a:r>
            <a:r>
              <a:rPr sz="500" spc="15" dirty="0">
                <a:latin typeface="Calibri"/>
                <a:cs typeface="Calibri"/>
              </a:rPr>
              <a:t>i</a:t>
            </a:r>
            <a:r>
              <a:rPr sz="500" spc="10" dirty="0">
                <a:latin typeface="Calibri"/>
                <a:cs typeface="Calibri"/>
              </a:rPr>
              <a:t>nada</a:t>
            </a:r>
            <a:r>
              <a:rPr sz="500" dirty="0">
                <a:latin typeface="Calibri"/>
                <a:cs typeface="Calibri"/>
              </a:rPr>
              <a:t>;</a:t>
            </a:r>
          </a:p>
          <a:p>
            <a:pPr marL="12700" marR="6350" algn="just">
              <a:lnSpc>
                <a:spcPct val="108000"/>
              </a:lnSpc>
              <a:spcBef>
                <a:spcPts val="75"/>
              </a:spcBef>
            </a:pPr>
            <a:r>
              <a:rPr sz="500" dirty="0">
                <a:latin typeface="Calibri"/>
                <a:cs typeface="Calibri"/>
              </a:rPr>
              <a:t>Comunicação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por</a:t>
            </a:r>
            <a:r>
              <a:rPr sz="500" dirty="0">
                <a:latin typeface="Calibri"/>
                <a:cs typeface="Calibri"/>
              </a:rPr>
              <a:t> telefone,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e-mail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ou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correspondência</a:t>
            </a:r>
            <a:r>
              <a:rPr sz="500" spc="114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sobre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o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andamento</a:t>
            </a:r>
            <a:r>
              <a:rPr sz="500" spc="-7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da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solicitação.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22370" y="2779268"/>
            <a:ext cx="174307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784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 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 telefone,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 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14115" y="5717540"/>
            <a:ext cx="1924050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As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s,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sta</a:t>
            </a:r>
            <a:r>
              <a:rPr sz="600" spc="-5" dirty="0">
                <a:latin typeface="Calibri"/>
                <a:cs typeface="Calibri"/>
              </a:rPr>
              <a:t>du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spc="-20" dirty="0">
                <a:latin typeface="Calibri"/>
                <a:cs typeface="Calibri"/>
              </a:rPr>
              <a:t>uni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ípi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sar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711835">
              <a:lnSpc>
                <a:spcPts val="860"/>
              </a:lnSpc>
              <a:spcBef>
                <a:spcPts val="30"/>
              </a:spcBef>
            </a:pPr>
            <a:r>
              <a:rPr sz="600" dirty="0">
                <a:latin typeface="Calibri"/>
                <a:cs typeface="Calibri"/>
              </a:rPr>
              <a:t>Ate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liz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;  Rest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is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85"/>
              </a:spcBef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te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pond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09491" y="6624625"/>
            <a:ext cx="141287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Escolas Municipais,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Estaduais</a:t>
            </a:r>
            <a:r>
              <a:rPr sz="600" dirty="0">
                <a:latin typeface="Calibri"/>
                <a:cs typeface="Calibri"/>
              </a:rPr>
              <a:t> e </a:t>
            </a:r>
            <a:r>
              <a:rPr sz="600" spc="-5" dirty="0">
                <a:latin typeface="Calibri"/>
                <a:cs typeface="Calibri"/>
              </a:rPr>
              <a:t>Particulares;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Empresas;</a:t>
            </a:r>
            <a:endParaRPr sz="600">
              <a:latin typeface="Calibri"/>
              <a:cs typeface="Calibri"/>
            </a:endParaRPr>
          </a:p>
          <a:p>
            <a:pPr marL="12700" marR="865505">
              <a:lnSpc>
                <a:spcPct val="115799"/>
              </a:lnSpc>
              <a:spcBef>
                <a:spcPts val="50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Pú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s;  </a:t>
            </a:r>
            <a:r>
              <a:rPr sz="600" spc="-5" dirty="0">
                <a:latin typeface="Calibri"/>
                <a:cs typeface="Calibri"/>
              </a:rPr>
              <a:t>Comércio; </a:t>
            </a:r>
            <a:r>
              <a:rPr sz="600" dirty="0">
                <a:latin typeface="Calibri"/>
                <a:cs typeface="Calibri"/>
              </a:rPr>
              <a:t> Comunidade.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08389" y="2950591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775954" y="5956173"/>
            <a:ext cx="1033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rono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pro</a:t>
            </a:r>
            <a:r>
              <a:rPr sz="600" spc="-15" dirty="0">
                <a:latin typeface="Calibri"/>
                <a:cs typeface="Calibri"/>
              </a:rPr>
              <a:t>je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37958" y="2923794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65391" y="5943092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7828" y="1930908"/>
            <a:ext cx="886460" cy="1346200"/>
          </a:xfrm>
          <a:custGeom>
            <a:avLst/>
            <a:gdLst/>
            <a:ahLst/>
            <a:cxnLst/>
            <a:rect l="l" t="t" r="r" b="b"/>
            <a:pathLst>
              <a:path w="886460" h="1346200">
                <a:moveTo>
                  <a:pt x="837526" y="690372"/>
                </a:moveTo>
                <a:lnTo>
                  <a:pt x="48844" y="690372"/>
                </a:lnTo>
                <a:lnTo>
                  <a:pt x="29883" y="687832"/>
                </a:lnTo>
                <a:lnTo>
                  <a:pt x="14350" y="681101"/>
                </a:lnTo>
                <a:lnTo>
                  <a:pt x="3848" y="671068"/>
                </a:lnTo>
                <a:lnTo>
                  <a:pt x="0" y="658876"/>
                </a:lnTo>
                <a:lnTo>
                  <a:pt x="0" y="31369"/>
                </a:lnTo>
                <a:lnTo>
                  <a:pt x="3848" y="19176"/>
                </a:lnTo>
                <a:lnTo>
                  <a:pt x="14350" y="9271"/>
                </a:lnTo>
                <a:lnTo>
                  <a:pt x="29883" y="2412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412"/>
                </a:lnTo>
                <a:lnTo>
                  <a:pt x="872020" y="9271"/>
                </a:lnTo>
                <a:lnTo>
                  <a:pt x="882510" y="19176"/>
                </a:lnTo>
                <a:lnTo>
                  <a:pt x="886371" y="31369"/>
                </a:lnTo>
                <a:lnTo>
                  <a:pt x="886371" y="658876"/>
                </a:lnTo>
                <a:lnTo>
                  <a:pt x="882510" y="671068"/>
                </a:lnTo>
                <a:lnTo>
                  <a:pt x="872020" y="681101"/>
                </a:lnTo>
                <a:lnTo>
                  <a:pt x="856488" y="687832"/>
                </a:lnTo>
                <a:lnTo>
                  <a:pt x="837526" y="690372"/>
                </a:lnTo>
                <a:close/>
              </a:path>
              <a:path w="886460" h="1346200">
                <a:moveTo>
                  <a:pt x="837526" y="1345692"/>
                </a:moveTo>
                <a:lnTo>
                  <a:pt x="48844" y="1345692"/>
                </a:lnTo>
                <a:lnTo>
                  <a:pt x="29883" y="1343406"/>
                </a:lnTo>
                <a:lnTo>
                  <a:pt x="14350" y="1337310"/>
                </a:lnTo>
                <a:lnTo>
                  <a:pt x="3848" y="1328420"/>
                </a:lnTo>
                <a:lnTo>
                  <a:pt x="0" y="1317371"/>
                </a:lnTo>
                <a:lnTo>
                  <a:pt x="0" y="752221"/>
                </a:lnTo>
                <a:lnTo>
                  <a:pt x="3848" y="741299"/>
                </a:lnTo>
                <a:lnTo>
                  <a:pt x="14350" y="732282"/>
                </a:lnTo>
                <a:lnTo>
                  <a:pt x="29883" y="726313"/>
                </a:lnTo>
                <a:lnTo>
                  <a:pt x="48844" y="724026"/>
                </a:lnTo>
                <a:lnTo>
                  <a:pt x="837526" y="724026"/>
                </a:lnTo>
                <a:lnTo>
                  <a:pt x="856488" y="726313"/>
                </a:lnTo>
                <a:lnTo>
                  <a:pt x="872020" y="732282"/>
                </a:lnTo>
                <a:lnTo>
                  <a:pt x="882510" y="741299"/>
                </a:lnTo>
                <a:lnTo>
                  <a:pt x="886371" y="752221"/>
                </a:lnTo>
                <a:lnTo>
                  <a:pt x="886371" y="1317371"/>
                </a:lnTo>
                <a:lnTo>
                  <a:pt x="882510" y="1328420"/>
                </a:lnTo>
                <a:lnTo>
                  <a:pt x="872020" y="1337310"/>
                </a:lnTo>
                <a:lnTo>
                  <a:pt x="856488" y="1343406"/>
                </a:lnTo>
                <a:lnTo>
                  <a:pt x="837526" y="134569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12925" y="2180971"/>
            <a:ext cx="10598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</a:t>
            </a:r>
            <a:r>
              <a:rPr sz="600" dirty="0">
                <a:latin typeface="Calibri"/>
                <a:cs typeface="Calibri"/>
              </a:rPr>
              <a:t>menta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3548" y="2790571"/>
            <a:ext cx="782320" cy="3505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89660" y="1930908"/>
            <a:ext cx="1550035" cy="1350010"/>
          </a:xfrm>
          <a:custGeom>
            <a:avLst/>
            <a:gdLst/>
            <a:ahLst/>
            <a:cxnLst/>
            <a:rect l="l" t="t" r="r" b="b"/>
            <a:pathLst>
              <a:path w="1550035" h="1350010">
                <a:moveTo>
                  <a:pt x="1444117" y="689991"/>
                </a:moveTo>
                <a:lnTo>
                  <a:pt x="84226" y="689991"/>
                </a:lnTo>
                <a:lnTo>
                  <a:pt x="51511" y="687451"/>
                </a:lnTo>
                <a:lnTo>
                  <a:pt x="24739" y="680720"/>
                </a:lnTo>
                <a:lnTo>
                  <a:pt x="6642" y="670813"/>
                </a:lnTo>
                <a:lnTo>
                  <a:pt x="0" y="658749"/>
                </a:lnTo>
                <a:lnTo>
                  <a:pt x="0" y="31369"/>
                </a:lnTo>
                <a:lnTo>
                  <a:pt x="6642" y="19176"/>
                </a:lnTo>
                <a:lnTo>
                  <a:pt x="24739" y="9271"/>
                </a:lnTo>
                <a:lnTo>
                  <a:pt x="51511" y="2412"/>
                </a:lnTo>
                <a:lnTo>
                  <a:pt x="84226" y="0"/>
                </a:lnTo>
                <a:lnTo>
                  <a:pt x="1444117" y="0"/>
                </a:lnTo>
                <a:lnTo>
                  <a:pt x="1476756" y="2412"/>
                </a:lnTo>
                <a:lnTo>
                  <a:pt x="1503553" y="9271"/>
                </a:lnTo>
                <a:lnTo>
                  <a:pt x="1521587" y="19176"/>
                </a:lnTo>
                <a:lnTo>
                  <a:pt x="1528317" y="31369"/>
                </a:lnTo>
                <a:lnTo>
                  <a:pt x="1528317" y="658749"/>
                </a:lnTo>
                <a:lnTo>
                  <a:pt x="1521587" y="670813"/>
                </a:lnTo>
                <a:lnTo>
                  <a:pt x="1503553" y="680720"/>
                </a:lnTo>
                <a:lnTo>
                  <a:pt x="1476756" y="687451"/>
                </a:lnTo>
                <a:lnTo>
                  <a:pt x="1444117" y="689991"/>
                </a:lnTo>
                <a:close/>
              </a:path>
              <a:path w="1550035" h="1350010">
                <a:moveTo>
                  <a:pt x="1465453" y="1349756"/>
                </a:moveTo>
                <a:lnTo>
                  <a:pt x="107010" y="1349756"/>
                </a:lnTo>
                <a:lnTo>
                  <a:pt x="74333" y="1347470"/>
                </a:lnTo>
                <a:lnTo>
                  <a:pt x="47574" y="1341501"/>
                </a:lnTo>
                <a:lnTo>
                  <a:pt x="29502" y="1332484"/>
                </a:lnTo>
                <a:lnTo>
                  <a:pt x="22872" y="1321562"/>
                </a:lnTo>
                <a:lnTo>
                  <a:pt x="22872" y="759333"/>
                </a:lnTo>
                <a:lnTo>
                  <a:pt x="29502" y="748411"/>
                </a:lnTo>
                <a:lnTo>
                  <a:pt x="47574" y="739521"/>
                </a:lnTo>
                <a:lnTo>
                  <a:pt x="74333" y="733425"/>
                </a:lnTo>
                <a:lnTo>
                  <a:pt x="107010" y="731266"/>
                </a:lnTo>
                <a:lnTo>
                  <a:pt x="1465453" y="731266"/>
                </a:lnTo>
                <a:lnTo>
                  <a:pt x="1498092" y="733425"/>
                </a:lnTo>
                <a:lnTo>
                  <a:pt x="1524889" y="739521"/>
                </a:lnTo>
                <a:lnTo>
                  <a:pt x="1542923" y="748411"/>
                </a:lnTo>
                <a:lnTo>
                  <a:pt x="1549654" y="759333"/>
                </a:lnTo>
                <a:lnTo>
                  <a:pt x="1549654" y="1321562"/>
                </a:lnTo>
                <a:lnTo>
                  <a:pt x="1542923" y="1332484"/>
                </a:lnTo>
                <a:lnTo>
                  <a:pt x="1524889" y="1341501"/>
                </a:lnTo>
                <a:lnTo>
                  <a:pt x="1498092" y="1347470"/>
                </a:lnTo>
                <a:lnTo>
                  <a:pt x="1465453" y="13497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923" y="5704332"/>
            <a:ext cx="2451735" cy="1661160"/>
          </a:xfrm>
          <a:custGeom>
            <a:avLst/>
            <a:gdLst/>
            <a:ahLst/>
            <a:cxnLst/>
            <a:rect l="l" t="t" r="r" b="b"/>
            <a:pathLst>
              <a:path w="2451735" h="1661159">
                <a:moveTo>
                  <a:pt x="2367534" y="667346"/>
                </a:moveTo>
                <a:lnTo>
                  <a:pt x="1009332" y="667346"/>
                </a:lnTo>
                <a:lnTo>
                  <a:pt x="976668" y="664959"/>
                </a:lnTo>
                <a:lnTo>
                  <a:pt x="949921" y="658444"/>
                </a:lnTo>
                <a:lnTo>
                  <a:pt x="931837" y="648804"/>
                </a:lnTo>
                <a:lnTo>
                  <a:pt x="925207" y="637019"/>
                </a:lnTo>
                <a:lnTo>
                  <a:pt x="925207" y="30353"/>
                </a:lnTo>
                <a:lnTo>
                  <a:pt x="931837" y="18542"/>
                </a:lnTo>
                <a:lnTo>
                  <a:pt x="949921" y="8890"/>
                </a:lnTo>
                <a:lnTo>
                  <a:pt x="976668" y="2413"/>
                </a:lnTo>
                <a:lnTo>
                  <a:pt x="1009332" y="0"/>
                </a:lnTo>
                <a:lnTo>
                  <a:pt x="2367534" y="0"/>
                </a:lnTo>
                <a:lnTo>
                  <a:pt x="2400173" y="2413"/>
                </a:lnTo>
                <a:lnTo>
                  <a:pt x="2426970" y="8890"/>
                </a:lnTo>
                <a:lnTo>
                  <a:pt x="2445004" y="18542"/>
                </a:lnTo>
                <a:lnTo>
                  <a:pt x="2451735" y="30353"/>
                </a:lnTo>
                <a:lnTo>
                  <a:pt x="2451735" y="637019"/>
                </a:lnTo>
                <a:lnTo>
                  <a:pt x="2445004" y="648804"/>
                </a:lnTo>
                <a:lnTo>
                  <a:pt x="2426970" y="658444"/>
                </a:lnTo>
                <a:lnTo>
                  <a:pt x="2400173" y="664959"/>
                </a:lnTo>
                <a:lnTo>
                  <a:pt x="2367534" y="667346"/>
                </a:lnTo>
                <a:close/>
              </a:path>
              <a:path w="2451735" h="1661159">
                <a:moveTo>
                  <a:pt x="837768" y="667346"/>
                </a:moveTo>
                <a:lnTo>
                  <a:pt x="48869" y="667346"/>
                </a:lnTo>
                <a:lnTo>
                  <a:pt x="29883" y="664959"/>
                </a:lnTo>
                <a:lnTo>
                  <a:pt x="14351" y="658444"/>
                </a:lnTo>
                <a:lnTo>
                  <a:pt x="3848" y="648804"/>
                </a:lnTo>
                <a:lnTo>
                  <a:pt x="0" y="637019"/>
                </a:lnTo>
                <a:lnTo>
                  <a:pt x="0" y="30353"/>
                </a:lnTo>
                <a:lnTo>
                  <a:pt x="3848" y="18542"/>
                </a:lnTo>
                <a:lnTo>
                  <a:pt x="14351" y="8890"/>
                </a:lnTo>
                <a:lnTo>
                  <a:pt x="29883" y="2413"/>
                </a:lnTo>
                <a:lnTo>
                  <a:pt x="48869" y="0"/>
                </a:lnTo>
                <a:lnTo>
                  <a:pt x="837768" y="0"/>
                </a:lnTo>
                <a:lnTo>
                  <a:pt x="856741" y="2413"/>
                </a:lnTo>
                <a:lnTo>
                  <a:pt x="872286" y="8890"/>
                </a:lnTo>
                <a:lnTo>
                  <a:pt x="882776" y="18542"/>
                </a:lnTo>
                <a:lnTo>
                  <a:pt x="886637" y="30353"/>
                </a:lnTo>
                <a:lnTo>
                  <a:pt x="886637" y="637019"/>
                </a:lnTo>
                <a:lnTo>
                  <a:pt x="882776" y="648804"/>
                </a:lnTo>
                <a:lnTo>
                  <a:pt x="872286" y="658444"/>
                </a:lnTo>
                <a:lnTo>
                  <a:pt x="856741" y="664959"/>
                </a:lnTo>
                <a:lnTo>
                  <a:pt x="837768" y="667346"/>
                </a:lnTo>
                <a:close/>
              </a:path>
              <a:path w="2451735" h="1661159">
                <a:moveTo>
                  <a:pt x="839292" y="1660918"/>
                </a:moveTo>
                <a:lnTo>
                  <a:pt x="50393" y="1660918"/>
                </a:lnTo>
                <a:lnTo>
                  <a:pt x="31407" y="1657515"/>
                </a:lnTo>
                <a:lnTo>
                  <a:pt x="15875" y="1648256"/>
                </a:lnTo>
                <a:lnTo>
                  <a:pt x="5372" y="1634540"/>
                </a:lnTo>
                <a:lnTo>
                  <a:pt x="1524" y="1617802"/>
                </a:lnTo>
                <a:lnTo>
                  <a:pt x="1524" y="754837"/>
                </a:lnTo>
                <a:lnTo>
                  <a:pt x="5372" y="738085"/>
                </a:lnTo>
                <a:lnTo>
                  <a:pt x="15875" y="724369"/>
                </a:lnTo>
                <a:lnTo>
                  <a:pt x="31407" y="715111"/>
                </a:lnTo>
                <a:lnTo>
                  <a:pt x="50393" y="711708"/>
                </a:lnTo>
                <a:lnTo>
                  <a:pt x="839292" y="711708"/>
                </a:lnTo>
                <a:lnTo>
                  <a:pt x="858266" y="715111"/>
                </a:lnTo>
                <a:lnTo>
                  <a:pt x="873810" y="724369"/>
                </a:lnTo>
                <a:lnTo>
                  <a:pt x="884301" y="738085"/>
                </a:lnTo>
                <a:lnTo>
                  <a:pt x="888161" y="754837"/>
                </a:lnTo>
                <a:lnTo>
                  <a:pt x="888161" y="1617802"/>
                </a:lnTo>
                <a:lnTo>
                  <a:pt x="884301" y="1634540"/>
                </a:lnTo>
                <a:lnTo>
                  <a:pt x="873810" y="1648256"/>
                </a:lnTo>
                <a:lnTo>
                  <a:pt x="858266" y="1657515"/>
                </a:lnTo>
                <a:lnTo>
                  <a:pt x="839292" y="1660918"/>
                </a:lnTo>
                <a:close/>
              </a:path>
              <a:path w="2451735" h="1661159">
                <a:moveTo>
                  <a:pt x="2364486" y="1651787"/>
                </a:moveTo>
                <a:lnTo>
                  <a:pt x="1006284" y="1651787"/>
                </a:lnTo>
                <a:lnTo>
                  <a:pt x="973620" y="1648434"/>
                </a:lnTo>
                <a:lnTo>
                  <a:pt x="946873" y="1639303"/>
                </a:lnTo>
                <a:lnTo>
                  <a:pt x="928789" y="1625790"/>
                </a:lnTo>
                <a:lnTo>
                  <a:pt x="922159" y="1609280"/>
                </a:lnTo>
                <a:lnTo>
                  <a:pt x="922159" y="758786"/>
                </a:lnTo>
                <a:lnTo>
                  <a:pt x="928789" y="742276"/>
                </a:lnTo>
                <a:lnTo>
                  <a:pt x="946873" y="728764"/>
                </a:lnTo>
                <a:lnTo>
                  <a:pt x="973620" y="719632"/>
                </a:lnTo>
                <a:lnTo>
                  <a:pt x="1006284" y="716280"/>
                </a:lnTo>
                <a:lnTo>
                  <a:pt x="2364486" y="716280"/>
                </a:lnTo>
                <a:lnTo>
                  <a:pt x="2397125" y="719632"/>
                </a:lnTo>
                <a:lnTo>
                  <a:pt x="2423922" y="728764"/>
                </a:lnTo>
                <a:lnTo>
                  <a:pt x="2441956" y="742276"/>
                </a:lnTo>
                <a:lnTo>
                  <a:pt x="2448687" y="758786"/>
                </a:lnTo>
                <a:lnTo>
                  <a:pt x="2448687" y="1609280"/>
                </a:lnTo>
                <a:lnTo>
                  <a:pt x="2441956" y="1625790"/>
                </a:lnTo>
                <a:lnTo>
                  <a:pt x="2423922" y="1639303"/>
                </a:lnTo>
                <a:lnTo>
                  <a:pt x="2397125" y="1648434"/>
                </a:lnTo>
                <a:lnTo>
                  <a:pt x="2364486" y="16517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62255" y="2682088"/>
            <a:ext cx="836294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marR="9525" indent="-153035">
              <a:lnSpc>
                <a:spcPct val="108000"/>
              </a:lnSpc>
              <a:spcBef>
                <a:spcPts val="100"/>
              </a:spcBef>
            </a:pPr>
            <a:r>
              <a:rPr sz="500" b="1" spc="-20" dirty="0">
                <a:latin typeface="Calibri"/>
                <a:cs typeface="Calibri"/>
              </a:rPr>
              <a:t>DE</a:t>
            </a:r>
            <a:r>
              <a:rPr sz="500" b="1" spc="-5" dirty="0">
                <a:latin typeface="Calibri"/>
                <a:cs typeface="Calibri"/>
              </a:rPr>
              <a:t>P</a:t>
            </a:r>
            <a:r>
              <a:rPr sz="500" b="1" spc="-2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RT</a:t>
            </a:r>
            <a:r>
              <a:rPr sz="500" b="1" spc="-2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M</a:t>
            </a:r>
            <a:r>
              <a:rPr sz="500" b="1" spc="-20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NTO</a:t>
            </a:r>
            <a:r>
              <a:rPr sz="500" b="1" spc="-10" dirty="0">
                <a:latin typeface="Calibri"/>
                <a:cs typeface="Calibri"/>
              </a:rPr>
              <a:t> </a:t>
            </a:r>
            <a:r>
              <a:rPr sz="500" b="1" spc="-20" dirty="0">
                <a:latin typeface="Calibri"/>
                <a:cs typeface="Calibri"/>
              </a:rPr>
              <a:t>D</a:t>
            </a:r>
            <a:r>
              <a:rPr sz="500" b="1" dirty="0">
                <a:latin typeface="Calibri"/>
                <a:cs typeface="Calibri"/>
              </a:rPr>
              <a:t>E V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ST</a:t>
            </a:r>
            <a:r>
              <a:rPr sz="500" b="1" spc="-5" dirty="0">
                <a:latin typeface="Calibri"/>
                <a:cs typeface="Calibri"/>
              </a:rPr>
              <a:t>O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A  E</a:t>
            </a:r>
            <a:r>
              <a:rPr sz="500" b="1" spc="-1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REGULARIZAÇÃO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ct val="112000"/>
              </a:lnSpc>
              <a:spcBef>
                <a:spcPts val="70"/>
              </a:spcBef>
            </a:pPr>
            <a:r>
              <a:rPr sz="500" b="1" spc="-10" dirty="0">
                <a:latin typeface="Calibri"/>
                <a:cs typeface="Calibri"/>
              </a:rPr>
              <a:t>D</a:t>
            </a:r>
            <a:r>
              <a:rPr sz="500" b="1" dirty="0">
                <a:latin typeface="Calibri"/>
                <a:cs typeface="Calibri"/>
              </a:rPr>
              <a:t>oc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spc="-5" dirty="0">
                <a:latin typeface="Calibri"/>
                <a:cs typeface="Calibri"/>
              </a:rPr>
              <a:t>m</a:t>
            </a:r>
            <a:r>
              <a:rPr sz="500" b="1" spc="-15" dirty="0">
                <a:latin typeface="Calibri"/>
                <a:cs typeface="Calibri"/>
              </a:rPr>
              <a:t>e</a:t>
            </a:r>
            <a:r>
              <a:rPr sz="500" b="1" spc="-10" dirty="0">
                <a:latin typeface="Calibri"/>
                <a:cs typeface="Calibri"/>
              </a:rPr>
              <a:t>nt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35" dirty="0">
                <a:latin typeface="Calibri"/>
                <a:cs typeface="Calibri"/>
              </a:rPr>
              <a:t> </a:t>
            </a:r>
            <a:r>
              <a:rPr sz="500" b="1" spc="-10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10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ri</a:t>
            </a:r>
            <a:r>
              <a:rPr sz="500" b="1" spc="-10" dirty="0">
                <a:latin typeface="Calibri"/>
                <a:cs typeface="Calibri"/>
              </a:rPr>
              <a:t>zat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vo</a:t>
            </a:r>
            <a:r>
              <a:rPr sz="500" b="1" spc="-35" dirty="0">
                <a:latin typeface="Calibri"/>
                <a:cs typeface="Calibri"/>
              </a:rPr>
              <a:t> </a:t>
            </a:r>
            <a:r>
              <a:rPr sz="500" b="1" spc="-10" dirty="0">
                <a:latin typeface="Calibri"/>
                <a:cs typeface="Calibri"/>
              </a:rPr>
              <a:t>d</a:t>
            </a:r>
            <a:r>
              <a:rPr sz="500" b="1" dirty="0">
                <a:latin typeface="Calibri"/>
                <a:cs typeface="Calibri"/>
              </a:rPr>
              <a:t>e 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5" dirty="0">
                <a:latin typeface="Calibri"/>
                <a:cs typeface="Calibri"/>
              </a:rPr>
              <a:t>nt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rv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spc="-10" dirty="0">
                <a:latin typeface="Calibri"/>
                <a:cs typeface="Calibri"/>
              </a:rPr>
              <a:t>n</a:t>
            </a:r>
            <a:r>
              <a:rPr sz="500" b="1" spc="5" dirty="0">
                <a:latin typeface="Calibri"/>
                <a:cs typeface="Calibri"/>
              </a:rPr>
              <a:t>ç</a:t>
            </a:r>
            <a:r>
              <a:rPr sz="500" b="1" spc="-10" dirty="0">
                <a:latin typeface="Calibri"/>
                <a:cs typeface="Calibri"/>
              </a:rPr>
              <a:t>ã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0" dirty="0">
                <a:latin typeface="Calibri"/>
                <a:cs typeface="Calibri"/>
              </a:rPr>
              <a:t> </a:t>
            </a:r>
            <a:r>
              <a:rPr sz="500" b="1" spc="-20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m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spc="-5" dirty="0">
                <a:latin typeface="Calibri"/>
                <a:cs typeface="Calibri"/>
              </a:rPr>
              <a:t>ie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1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l</a:t>
            </a:r>
            <a:r>
              <a:rPr sz="500" b="1" spc="-7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–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spc="-20" dirty="0">
                <a:latin typeface="Calibri"/>
                <a:cs typeface="Calibri"/>
              </a:rPr>
              <a:t>DA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-2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:  </a:t>
            </a:r>
            <a:r>
              <a:rPr sz="500" b="1" spc="-5" dirty="0">
                <a:latin typeface="Calibri"/>
                <a:cs typeface="Calibri"/>
              </a:rPr>
              <a:t>Manejo </a:t>
            </a:r>
            <a:r>
              <a:rPr sz="500" b="1" dirty="0">
                <a:latin typeface="Calibri"/>
                <a:cs typeface="Calibri"/>
              </a:rPr>
              <a:t>de </a:t>
            </a:r>
            <a:r>
              <a:rPr sz="500" b="1" spc="-5" dirty="0">
                <a:latin typeface="Calibri"/>
                <a:cs typeface="Calibri"/>
              </a:rPr>
              <a:t>Vegetação (Plantio, </a:t>
            </a:r>
            <a:r>
              <a:rPr sz="500" b="1" spc="-10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P</a:t>
            </a:r>
            <a:r>
              <a:rPr sz="500" b="1" spc="5" dirty="0">
                <a:latin typeface="Calibri"/>
                <a:cs typeface="Calibri"/>
              </a:rPr>
              <a:t>od</a:t>
            </a:r>
            <a:r>
              <a:rPr sz="500" b="1" dirty="0">
                <a:latin typeface="Calibri"/>
                <a:cs typeface="Calibri"/>
              </a:rPr>
              <a:t>a,</a:t>
            </a:r>
            <a:r>
              <a:rPr sz="500" b="1" spc="-5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5" dirty="0">
                <a:latin typeface="Calibri"/>
                <a:cs typeface="Calibri"/>
              </a:rPr>
              <a:t>up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spc="-10" dirty="0">
                <a:latin typeface="Calibri"/>
                <a:cs typeface="Calibri"/>
              </a:rPr>
              <a:t>s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10" dirty="0">
                <a:latin typeface="Calibri"/>
                <a:cs typeface="Calibri"/>
              </a:rPr>
              <a:t>ã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0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d</a:t>
            </a:r>
            <a:r>
              <a:rPr sz="500" b="1" dirty="0">
                <a:latin typeface="Calibri"/>
                <a:cs typeface="Calibri"/>
              </a:rPr>
              <a:t>e</a:t>
            </a:r>
            <a:r>
              <a:rPr sz="500" b="1" spc="-4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árv</a:t>
            </a:r>
            <a:r>
              <a:rPr sz="500" b="1" spc="5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re)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4813" y="2716529"/>
            <a:ext cx="151193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Inicial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apenas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complementação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documentação</a:t>
            </a:r>
            <a:r>
              <a:rPr sz="600" spc="-5" dirty="0">
                <a:latin typeface="Calibri"/>
                <a:cs typeface="Calibri"/>
              </a:rPr>
              <a:t> ou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-5" dirty="0">
                <a:latin typeface="Calibri"/>
                <a:cs typeface="Calibri"/>
              </a:rPr>
              <a:t> via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requerimento </a:t>
            </a:r>
            <a:r>
              <a:rPr sz="600" spc="-5" dirty="0">
                <a:latin typeface="Calibri"/>
                <a:cs typeface="Calibri"/>
              </a:rPr>
              <a:t> 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33364" y="2727452"/>
            <a:ext cx="964565" cy="5194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1587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marR="13335"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marR="13335"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99738-32</a:t>
            </a:r>
            <a:r>
              <a:rPr sz="600" spc="-2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7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82817" y="3233674"/>
            <a:ext cx="21748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0450" algn="l"/>
                <a:tab pos="2161540" algn="l"/>
              </a:tabLst>
            </a:pPr>
            <a:r>
              <a:rPr sz="600" u="sng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      </a:t>
            </a:r>
            <a:r>
              <a:rPr sz="600" u="sng" spc="-5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-10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  <a:hlinkClick r:id="rId2"/>
              </a:rPr>
              <a:t>semabru@yahoo.com.br</a:t>
            </a:r>
            <a:r>
              <a:rPr sz="600" u="sng" spc="-10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	</a:t>
            </a:r>
            <a:r>
              <a:rPr sz="600" spc="-10" dirty="0">
                <a:latin typeface="Calibri"/>
                <a:cs typeface="Calibri"/>
              </a:rPr>
              <a:t>    </a:t>
            </a:r>
            <a:r>
              <a:rPr sz="600" spc="-65" dirty="0">
                <a:latin typeface="Calibri"/>
                <a:cs typeface="Calibri"/>
              </a:rPr>
              <a:t> </a:t>
            </a:r>
            <a:r>
              <a:rPr sz="600" u="sng" dirty="0">
                <a:uFill>
                  <a:solidFill>
                    <a:srgbClr val="1B1F2D"/>
                  </a:solidFill>
                </a:uFill>
                <a:latin typeface="Calibri"/>
                <a:cs typeface="Calibri"/>
              </a:rPr>
              <a:t> 	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2534" y="5754370"/>
            <a:ext cx="671195" cy="54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14199"/>
              </a:lnSpc>
              <a:spcBef>
                <a:spcPts val="105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ducação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mb</a:t>
            </a:r>
            <a:r>
              <a:rPr sz="600" b="1" spc="-5" dirty="0">
                <a:latin typeface="Calibri"/>
                <a:cs typeface="Calibri"/>
              </a:rPr>
              <a:t>ie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al  </a:t>
            </a:r>
            <a:r>
              <a:rPr sz="600" b="1" spc="-5" dirty="0">
                <a:latin typeface="Calibri"/>
                <a:cs typeface="Calibri"/>
              </a:rPr>
              <a:t>Gincana Social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Ambiental </a:t>
            </a:r>
            <a:r>
              <a:rPr sz="600" b="1" spc="10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ducação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mb</a:t>
            </a:r>
            <a:r>
              <a:rPr sz="600" b="1" spc="-5" dirty="0">
                <a:latin typeface="Calibri"/>
                <a:cs typeface="Calibri"/>
              </a:rPr>
              <a:t>ie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4395" y="6788607"/>
            <a:ext cx="4597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6700"/>
              </a:lnSpc>
              <a:spcBef>
                <a:spcPts val="100"/>
              </a:spcBef>
            </a:pPr>
            <a:r>
              <a:rPr sz="600" b="1" spc="-2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ampanha da  </a:t>
            </a:r>
            <a:r>
              <a:rPr sz="600" b="1" spc="-5" dirty="0">
                <a:latin typeface="Calibri"/>
                <a:cs typeface="Calibri"/>
              </a:rPr>
              <a:t>Citronela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16583" y="5768721"/>
            <a:ext cx="14573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projeto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abrange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várias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temáticas,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inserido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16583" y="5855589"/>
            <a:ext cx="4806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em    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sas  </a:t>
            </a:r>
            <a:r>
              <a:rPr sz="600" spc="-5" dirty="0">
                <a:latin typeface="Calibri"/>
                <a:cs typeface="Calibri"/>
              </a:rPr>
              <a:t>desenvolvidos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53032" y="5855589"/>
            <a:ext cx="3663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propostas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o     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69719" y="5855589"/>
            <a:ext cx="5245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     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ho</a:t>
            </a:r>
            <a:r>
              <a:rPr sz="600" dirty="0">
                <a:latin typeface="Calibri"/>
                <a:cs typeface="Calibri"/>
              </a:rPr>
              <a:t>s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   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Educ</a:t>
            </a:r>
            <a:r>
              <a:rPr sz="600" dirty="0">
                <a:latin typeface="Calibri"/>
                <a:cs typeface="Calibri"/>
              </a:rPr>
              <a:t>ação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16583" y="6052513"/>
            <a:ext cx="148590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700"/>
              </a:lnSpc>
              <a:spcBef>
                <a:spcPts val="90"/>
              </a:spcBef>
            </a:pPr>
            <a:r>
              <a:rPr sz="600" spc="-5" dirty="0">
                <a:latin typeface="Calibri"/>
                <a:cs typeface="Calibri"/>
              </a:rPr>
              <a:t>Ambiental,</a:t>
            </a:r>
            <a:r>
              <a:rPr sz="600" dirty="0">
                <a:latin typeface="Calibri"/>
                <a:cs typeface="Calibri"/>
              </a:rPr>
              <a:t> se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trata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uma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matriz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diversas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ramificações,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voltadas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sempre </a:t>
            </a:r>
            <a:r>
              <a:rPr sz="600" spc="-5" dirty="0">
                <a:latin typeface="Calibri"/>
                <a:cs typeface="Calibri"/>
              </a:rPr>
              <a:t> voltadas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conscientização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ambiental.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40358" y="6499387"/>
            <a:ext cx="1422400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campanha</a:t>
            </a:r>
            <a:r>
              <a:rPr sz="600" dirty="0">
                <a:latin typeface="Calibri"/>
                <a:cs typeface="Calibri"/>
              </a:rPr>
              <a:t> é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realizada</a:t>
            </a:r>
            <a:r>
              <a:rPr sz="600" spc="-5" dirty="0">
                <a:latin typeface="Calibri"/>
                <a:cs typeface="Calibri"/>
              </a:rPr>
              <a:t> nas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comunidades,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setores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públicos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empresas</a:t>
            </a:r>
            <a:r>
              <a:rPr sz="600" spc="-5" dirty="0">
                <a:latin typeface="Calibri"/>
                <a:cs typeface="Calibri"/>
              </a:rPr>
              <a:t> 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município,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oficinas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desenvolvem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trabalho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espécie,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tais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como: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doações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de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mudas, abordagem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5" dirty="0">
                <a:latin typeface="Calibri"/>
                <a:cs typeface="Calibri"/>
              </a:rPr>
              <a:t>todas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propriedades,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o </a:t>
            </a:r>
            <a:r>
              <a:rPr sz="600" spc="-10" dirty="0">
                <a:latin typeface="Calibri"/>
                <a:cs typeface="Calibri"/>
              </a:rPr>
              <a:t>ensinamento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formas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para </a:t>
            </a:r>
            <a:r>
              <a:rPr sz="600" spc="-10" dirty="0">
                <a:latin typeface="Calibri"/>
                <a:cs typeface="Calibri"/>
              </a:rPr>
              <a:t>produção 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repelentes,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desinfetantes,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sabão</a:t>
            </a:r>
            <a:r>
              <a:rPr sz="600" spc="2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liquido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aromatizantes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base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 planta.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89047" y="6503619"/>
            <a:ext cx="720090" cy="756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4199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efe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</a:t>
            </a:r>
            <a:r>
              <a:rPr sz="600" spc="-5" dirty="0">
                <a:latin typeface="Calibri"/>
                <a:cs typeface="Calibri"/>
              </a:rPr>
              <a:t>meio de divulgação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virtual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5" dirty="0">
                <a:latin typeface="Calibri"/>
                <a:cs typeface="Calibri"/>
              </a:rPr>
              <a:t>presencial.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)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55611" y="677915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577198" y="6795008"/>
            <a:ext cx="1476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2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crono</a:t>
            </a:r>
            <a:r>
              <a:rPr sz="600" spc="-2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cam</a:t>
            </a:r>
            <a:r>
              <a:rPr sz="600" spc="-2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25" dirty="0">
                <a:latin typeface="Calibri"/>
                <a:cs typeface="Calibri"/>
              </a:rPr>
              <a:t>é</a:t>
            </a:r>
            <a:r>
              <a:rPr sz="600" spc="-30" dirty="0">
                <a:latin typeface="Calibri"/>
                <a:cs typeface="Calibri"/>
              </a:rPr>
              <a:t>-d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fi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081771" y="3371088"/>
            <a:ext cx="2488565" cy="626110"/>
          </a:xfrm>
          <a:custGeom>
            <a:avLst/>
            <a:gdLst/>
            <a:ahLst/>
            <a:cxnLst/>
            <a:rect l="l" t="t" r="r" b="b"/>
            <a:pathLst>
              <a:path w="2488565" h="626110">
                <a:moveTo>
                  <a:pt x="2406396" y="625855"/>
                </a:moveTo>
                <a:lnTo>
                  <a:pt x="81787" y="625855"/>
                </a:lnTo>
                <a:lnTo>
                  <a:pt x="50037" y="622045"/>
                </a:lnTo>
                <a:lnTo>
                  <a:pt x="24002" y="611886"/>
                </a:lnTo>
                <a:lnTo>
                  <a:pt x="6476" y="596645"/>
                </a:lnTo>
                <a:lnTo>
                  <a:pt x="0" y="578103"/>
                </a:lnTo>
                <a:lnTo>
                  <a:pt x="0" y="47751"/>
                </a:lnTo>
                <a:lnTo>
                  <a:pt x="6476" y="29210"/>
                </a:lnTo>
                <a:lnTo>
                  <a:pt x="24002" y="13969"/>
                </a:lnTo>
                <a:lnTo>
                  <a:pt x="50037" y="3810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3810"/>
                </a:lnTo>
                <a:lnTo>
                  <a:pt x="2464180" y="13969"/>
                </a:lnTo>
                <a:lnTo>
                  <a:pt x="2481706" y="29210"/>
                </a:lnTo>
                <a:lnTo>
                  <a:pt x="2488183" y="47751"/>
                </a:lnTo>
                <a:lnTo>
                  <a:pt x="2488183" y="578103"/>
                </a:lnTo>
                <a:lnTo>
                  <a:pt x="2481706" y="596645"/>
                </a:lnTo>
                <a:lnTo>
                  <a:pt x="2464180" y="611886"/>
                </a:lnTo>
                <a:lnTo>
                  <a:pt x="2438146" y="622045"/>
                </a:lnTo>
                <a:lnTo>
                  <a:pt x="2406396" y="6258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9173718" y="3656457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6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12051" y="3600069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80532" y="3383280"/>
            <a:ext cx="1083310" cy="624840"/>
          </a:xfrm>
          <a:custGeom>
            <a:avLst/>
            <a:gdLst/>
            <a:ahLst/>
            <a:cxnLst/>
            <a:rect l="l" t="t" r="r" b="b"/>
            <a:pathLst>
              <a:path w="1083309" h="624839">
                <a:moveTo>
                  <a:pt x="1027175" y="624459"/>
                </a:moveTo>
                <a:lnTo>
                  <a:pt x="56387" y="624459"/>
                </a:lnTo>
                <a:lnTo>
                  <a:pt x="34543" y="622046"/>
                </a:lnTo>
                <a:lnTo>
                  <a:pt x="16637" y="615569"/>
                </a:lnTo>
                <a:lnTo>
                  <a:pt x="4444" y="606044"/>
                </a:lnTo>
                <a:lnTo>
                  <a:pt x="0" y="594360"/>
                </a:lnTo>
                <a:lnTo>
                  <a:pt x="0" y="30099"/>
                </a:lnTo>
                <a:lnTo>
                  <a:pt x="4444" y="18414"/>
                </a:lnTo>
                <a:lnTo>
                  <a:pt x="16637" y="8889"/>
                </a:lnTo>
                <a:lnTo>
                  <a:pt x="34543" y="2412"/>
                </a:lnTo>
                <a:lnTo>
                  <a:pt x="56387" y="0"/>
                </a:lnTo>
                <a:lnTo>
                  <a:pt x="1027175" y="0"/>
                </a:lnTo>
                <a:lnTo>
                  <a:pt x="1049019" y="2412"/>
                </a:lnTo>
                <a:lnTo>
                  <a:pt x="1066926" y="8889"/>
                </a:lnTo>
                <a:lnTo>
                  <a:pt x="1078991" y="18414"/>
                </a:lnTo>
                <a:lnTo>
                  <a:pt x="1083310" y="30099"/>
                </a:lnTo>
                <a:lnTo>
                  <a:pt x="1083310" y="594360"/>
                </a:lnTo>
                <a:lnTo>
                  <a:pt x="1078991" y="606044"/>
                </a:lnTo>
                <a:lnTo>
                  <a:pt x="1066926" y="615569"/>
                </a:lnTo>
                <a:lnTo>
                  <a:pt x="1049019" y="622046"/>
                </a:lnTo>
                <a:lnTo>
                  <a:pt x="1027175" y="6244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15531" y="3412236"/>
            <a:ext cx="1051560" cy="1281430"/>
          </a:xfrm>
          <a:custGeom>
            <a:avLst/>
            <a:gdLst/>
            <a:ahLst/>
            <a:cxnLst/>
            <a:rect l="l" t="t" r="r" b="b"/>
            <a:pathLst>
              <a:path w="1051559" h="1281429">
                <a:moveTo>
                  <a:pt x="997966" y="624458"/>
                </a:moveTo>
                <a:lnTo>
                  <a:pt x="53467" y="624458"/>
                </a:lnTo>
                <a:lnTo>
                  <a:pt x="32766" y="622045"/>
                </a:lnTo>
                <a:lnTo>
                  <a:pt x="15621" y="615441"/>
                </a:lnTo>
                <a:lnTo>
                  <a:pt x="4191" y="605663"/>
                </a:lnTo>
                <a:lnTo>
                  <a:pt x="0" y="593725"/>
                </a:lnTo>
                <a:lnTo>
                  <a:pt x="0" y="30733"/>
                </a:lnTo>
                <a:lnTo>
                  <a:pt x="4191" y="18795"/>
                </a:lnTo>
                <a:lnTo>
                  <a:pt x="15621" y="9016"/>
                </a:lnTo>
                <a:lnTo>
                  <a:pt x="32766" y="2412"/>
                </a:lnTo>
                <a:lnTo>
                  <a:pt x="53467" y="0"/>
                </a:lnTo>
                <a:lnTo>
                  <a:pt x="997966" y="0"/>
                </a:lnTo>
                <a:lnTo>
                  <a:pt x="1018794" y="2412"/>
                </a:lnTo>
                <a:lnTo>
                  <a:pt x="1035812" y="9016"/>
                </a:lnTo>
                <a:lnTo>
                  <a:pt x="1047369" y="18795"/>
                </a:lnTo>
                <a:lnTo>
                  <a:pt x="1051560" y="30733"/>
                </a:lnTo>
                <a:lnTo>
                  <a:pt x="1051560" y="593725"/>
                </a:lnTo>
                <a:lnTo>
                  <a:pt x="1047369" y="605663"/>
                </a:lnTo>
                <a:lnTo>
                  <a:pt x="1035812" y="615441"/>
                </a:lnTo>
                <a:lnTo>
                  <a:pt x="1018794" y="622045"/>
                </a:lnTo>
                <a:lnTo>
                  <a:pt x="997966" y="624458"/>
                </a:lnTo>
                <a:close/>
              </a:path>
              <a:path w="1051559" h="1281429">
                <a:moveTo>
                  <a:pt x="986663" y="1281302"/>
                </a:moveTo>
                <a:lnTo>
                  <a:pt x="53340" y="1281302"/>
                </a:lnTo>
                <a:lnTo>
                  <a:pt x="32766" y="1278889"/>
                </a:lnTo>
                <a:lnTo>
                  <a:pt x="15875" y="1272285"/>
                </a:lnTo>
                <a:lnTo>
                  <a:pt x="4572" y="1262506"/>
                </a:lnTo>
                <a:lnTo>
                  <a:pt x="380" y="1250568"/>
                </a:lnTo>
                <a:lnTo>
                  <a:pt x="380" y="688975"/>
                </a:lnTo>
                <a:lnTo>
                  <a:pt x="4572" y="677163"/>
                </a:lnTo>
                <a:lnTo>
                  <a:pt x="15875" y="667384"/>
                </a:lnTo>
                <a:lnTo>
                  <a:pt x="32766" y="660780"/>
                </a:lnTo>
                <a:lnTo>
                  <a:pt x="53340" y="658367"/>
                </a:lnTo>
                <a:lnTo>
                  <a:pt x="986663" y="658367"/>
                </a:lnTo>
                <a:lnTo>
                  <a:pt x="1007237" y="660780"/>
                </a:lnTo>
                <a:lnTo>
                  <a:pt x="1024127" y="667384"/>
                </a:lnTo>
                <a:lnTo>
                  <a:pt x="1035430" y="677163"/>
                </a:lnTo>
                <a:lnTo>
                  <a:pt x="1039622" y="688975"/>
                </a:lnTo>
                <a:lnTo>
                  <a:pt x="1039622" y="1250568"/>
                </a:lnTo>
                <a:lnTo>
                  <a:pt x="1035430" y="1262506"/>
                </a:lnTo>
                <a:lnTo>
                  <a:pt x="1024127" y="1272285"/>
                </a:lnTo>
                <a:lnTo>
                  <a:pt x="1007237" y="1278889"/>
                </a:lnTo>
                <a:lnTo>
                  <a:pt x="986663" y="128130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814821" y="3375406"/>
            <a:ext cx="964565" cy="6229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99738-32</a:t>
            </a:r>
            <a:r>
              <a:rPr sz="600" spc="-2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7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semabru@yahoo.com.br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16452" y="3369564"/>
            <a:ext cx="2105025" cy="622935"/>
          </a:xfrm>
          <a:custGeom>
            <a:avLst/>
            <a:gdLst/>
            <a:ahLst/>
            <a:cxnLst/>
            <a:rect l="l" t="t" r="r" b="b"/>
            <a:pathLst>
              <a:path w="2105025" h="622935">
                <a:moveTo>
                  <a:pt x="2027809" y="622935"/>
                </a:moveTo>
                <a:lnTo>
                  <a:pt x="76708" y="622935"/>
                </a:lnTo>
                <a:lnTo>
                  <a:pt x="46989" y="619505"/>
                </a:lnTo>
                <a:lnTo>
                  <a:pt x="22606" y="610362"/>
                </a:lnTo>
                <a:lnTo>
                  <a:pt x="6096" y="596773"/>
                </a:lnTo>
                <a:lnTo>
                  <a:pt x="0" y="580136"/>
                </a:lnTo>
                <a:lnTo>
                  <a:pt x="0" y="42799"/>
                </a:lnTo>
                <a:lnTo>
                  <a:pt x="6096" y="26162"/>
                </a:lnTo>
                <a:lnTo>
                  <a:pt x="22606" y="12573"/>
                </a:lnTo>
                <a:lnTo>
                  <a:pt x="46989" y="3428"/>
                </a:lnTo>
                <a:lnTo>
                  <a:pt x="76708" y="0"/>
                </a:lnTo>
                <a:lnTo>
                  <a:pt x="2027809" y="0"/>
                </a:lnTo>
                <a:lnTo>
                  <a:pt x="2057653" y="3428"/>
                </a:lnTo>
                <a:lnTo>
                  <a:pt x="2082038" y="12573"/>
                </a:lnTo>
                <a:lnTo>
                  <a:pt x="2098548" y="26162"/>
                </a:lnTo>
                <a:lnTo>
                  <a:pt x="2104644" y="42799"/>
                </a:lnTo>
                <a:lnTo>
                  <a:pt x="2104644" y="580136"/>
                </a:lnTo>
                <a:lnTo>
                  <a:pt x="2098548" y="596773"/>
                </a:lnTo>
                <a:lnTo>
                  <a:pt x="2082038" y="610362"/>
                </a:lnTo>
                <a:lnTo>
                  <a:pt x="2057653" y="619505"/>
                </a:lnTo>
                <a:lnTo>
                  <a:pt x="2027809" y="6229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837559" y="3412363"/>
            <a:ext cx="1460500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  <a:tabLst>
                <a:tab pos="577850" algn="l"/>
                <a:tab pos="823594" algn="l"/>
                <a:tab pos="1250315" algn="l"/>
              </a:tabLst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ca</a:t>
            </a:r>
            <a:r>
              <a:rPr sz="600" spc="10" dirty="0">
                <a:latin typeface="Calibri"/>
                <a:cs typeface="Calibri"/>
              </a:rPr>
              <a:t>çã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	</a:t>
            </a:r>
            <a:r>
              <a:rPr sz="600" spc="15" dirty="0">
                <a:latin typeface="Calibri"/>
                <a:cs typeface="Calibri"/>
              </a:rPr>
              <a:t>t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fon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,	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1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14009" y="3661664"/>
            <a:ext cx="1047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ou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37559" y="3759200"/>
            <a:ext cx="1642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correspondência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685288" y="3355848"/>
            <a:ext cx="885190" cy="622935"/>
          </a:xfrm>
          <a:custGeom>
            <a:avLst/>
            <a:gdLst/>
            <a:ahLst/>
            <a:cxnLst/>
            <a:rect l="l" t="t" r="r" b="b"/>
            <a:pathLst>
              <a:path w="885189" h="622935">
                <a:moveTo>
                  <a:pt x="836422" y="622934"/>
                </a:moveTo>
                <a:lnTo>
                  <a:pt x="48768" y="622934"/>
                </a:lnTo>
                <a:lnTo>
                  <a:pt x="29844" y="620648"/>
                </a:lnTo>
                <a:lnTo>
                  <a:pt x="14350" y="614552"/>
                </a:lnTo>
                <a:lnTo>
                  <a:pt x="3810" y="605535"/>
                </a:lnTo>
                <a:lnTo>
                  <a:pt x="0" y="594613"/>
                </a:lnTo>
                <a:lnTo>
                  <a:pt x="0" y="28320"/>
                </a:lnTo>
                <a:lnTo>
                  <a:pt x="3810" y="17271"/>
                </a:lnTo>
                <a:lnTo>
                  <a:pt x="14350" y="8254"/>
                </a:lnTo>
                <a:lnTo>
                  <a:pt x="29844" y="2285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2285"/>
                </a:lnTo>
                <a:lnTo>
                  <a:pt x="870838" y="8254"/>
                </a:lnTo>
                <a:lnTo>
                  <a:pt x="881379" y="17271"/>
                </a:lnTo>
                <a:lnTo>
                  <a:pt x="885189" y="28320"/>
                </a:lnTo>
                <a:lnTo>
                  <a:pt x="885189" y="594613"/>
                </a:lnTo>
                <a:lnTo>
                  <a:pt x="881379" y="605535"/>
                </a:lnTo>
                <a:lnTo>
                  <a:pt x="870838" y="614552"/>
                </a:lnTo>
                <a:lnTo>
                  <a:pt x="855345" y="620648"/>
                </a:lnTo>
                <a:lnTo>
                  <a:pt x="836422" y="6229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733548" y="3461766"/>
            <a:ext cx="782320" cy="3505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40207" y="3334512"/>
            <a:ext cx="886460" cy="622935"/>
          </a:xfrm>
          <a:custGeom>
            <a:avLst/>
            <a:gdLst/>
            <a:ahLst/>
            <a:cxnLst/>
            <a:rect l="l" t="t" r="r" b="b"/>
            <a:pathLst>
              <a:path w="886460" h="622935">
                <a:moveTo>
                  <a:pt x="837526" y="622934"/>
                </a:moveTo>
                <a:lnTo>
                  <a:pt x="48844" y="622934"/>
                </a:lnTo>
                <a:lnTo>
                  <a:pt x="29883" y="620649"/>
                </a:lnTo>
                <a:lnTo>
                  <a:pt x="14351" y="614552"/>
                </a:lnTo>
                <a:lnTo>
                  <a:pt x="3848" y="605536"/>
                </a:lnTo>
                <a:lnTo>
                  <a:pt x="0" y="594613"/>
                </a:lnTo>
                <a:lnTo>
                  <a:pt x="0" y="28320"/>
                </a:lnTo>
                <a:lnTo>
                  <a:pt x="3848" y="17271"/>
                </a:lnTo>
                <a:lnTo>
                  <a:pt x="14351" y="8254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254"/>
                </a:lnTo>
                <a:lnTo>
                  <a:pt x="882510" y="17271"/>
                </a:lnTo>
                <a:lnTo>
                  <a:pt x="886371" y="28320"/>
                </a:lnTo>
                <a:lnTo>
                  <a:pt x="886371" y="594613"/>
                </a:lnTo>
                <a:lnTo>
                  <a:pt x="882510" y="605536"/>
                </a:lnTo>
                <a:lnTo>
                  <a:pt x="872020" y="614552"/>
                </a:lnTo>
                <a:lnTo>
                  <a:pt x="856488" y="620649"/>
                </a:lnTo>
                <a:lnTo>
                  <a:pt x="837526" y="6229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91820" y="3295650"/>
            <a:ext cx="797560" cy="642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2700"/>
              </a:lnSpc>
              <a:spcBef>
                <a:spcPts val="9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ocum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u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or</a:t>
            </a:r>
            <a:r>
              <a:rPr sz="600" b="1" spc="-5" dirty="0">
                <a:latin typeface="Calibri"/>
                <a:cs typeface="Calibri"/>
              </a:rPr>
              <a:t>iz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ti</a:t>
            </a:r>
            <a:r>
              <a:rPr sz="600" b="1" dirty="0">
                <a:latin typeface="Calibri"/>
                <a:cs typeface="Calibri"/>
              </a:rPr>
              <a:t>vo  de </a:t>
            </a:r>
            <a:r>
              <a:rPr sz="600" b="1" spc="-5" dirty="0">
                <a:latin typeface="Calibri"/>
                <a:cs typeface="Calibri"/>
              </a:rPr>
              <a:t>Intervenção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Ambiental </a:t>
            </a:r>
            <a:r>
              <a:rPr sz="600" b="1" dirty="0">
                <a:latin typeface="Calibri"/>
                <a:cs typeface="Calibri"/>
              </a:rPr>
              <a:t>– </a:t>
            </a:r>
            <a:r>
              <a:rPr sz="600" b="1" spc="-5" dirty="0">
                <a:latin typeface="Calibri"/>
                <a:cs typeface="Calibri"/>
              </a:rPr>
              <a:t>DAIA: </a:t>
            </a:r>
            <a:r>
              <a:rPr sz="600" b="1" dirty="0">
                <a:latin typeface="Calibri"/>
                <a:cs typeface="Calibri"/>
              </a:rPr>
              <a:t> Mo</a:t>
            </a:r>
            <a:r>
              <a:rPr sz="600" b="1" spc="5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te</a:t>
            </a:r>
            <a:r>
              <a:rPr sz="600" b="1" dirty="0">
                <a:latin typeface="Calibri"/>
                <a:cs typeface="Calibri"/>
              </a:rPr>
              <a:t>rra  </a:t>
            </a:r>
            <a:r>
              <a:rPr sz="600" b="1" spc="-5" dirty="0">
                <a:latin typeface="Calibri"/>
                <a:cs typeface="Calibri"/>
              </a:rPr>
              <a:t>(Terraplanagem </a:t>
            </a:r>
            <a:r>
              <a:rPr sz="600" b="1" dirty="0">
                <a:latin typeface="Calibri"/>
                <a:cs typeface="Calibri"/>
              </a:rPr>
              <a:t>e </a:t>
            </a:r>
            <a:r>
              <a:rPr sz="600" b="1" spc="5" dirty="0">
                <a:latin typeface="Calibri"/>
                <a:cs typeface="Calibri"/>
              </a:rPr>
              <a:t> D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nag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o)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107947" y="3340608"/>
            <a:ext cx="1527175" cy="617220"/>
          </a:xfrm>
          <a:custGeom>
            <a:avLst/>
            <a:gdLst/>
            <a:ahLst/>
            <a:cxnLst/>
            <a:rect l="l" t="t" r="r" b="b"/>
            <a:pathLst>
              <a:path w="1527175" h="617220">
                <a:moveTo>
                  <a:pt x="1442847" y="617093"/>
                </a:moveTo>
                <a:lnTo>
                  <a:pt x="84162" y="617093"/>
                </a:lnTo>
                <a:lnTo>
                  <a:pt x="51473" y="614807"/>
                </a:lnTo>
                <a:lnTo>
                  <a:pt x="24714" y="608838"/>
                </a:lnTo>
                <a:lnTo>
                  <a:pt x="6642" y="599948"/>
                </a:lnTo>
                <a:lnTo>
                  <a:pt x="0" y="589026"/>
                </a:lnTo>
                <a:lnTo>
                  <a:pt x="0" y="28067"/>
                </a:lnTo>
                <a:lnTo>
                  <a:pt x="6642" y="17145"/>
                </a:lnTo>
                <a:lnTo>
                  <a:pt x="24714" y="8255"/>
                </a:lnTo>
                <a:lnTo>
                  <a:pt x="51473" y="2159"/>
                </a:lnTo>
                <a:lnTo>
                  <a:pt x="84162" y="0"/>
                </a:lnTo>
                <a:lnTo>
                  <a:pt x="1442847" y="0"/>
                </a:lnTo>
                <a:lnTo>
                  <a:pt x="1475486" y="2159"/>
                </a:lnTo>
                <a:lnTo>
                  <a:pt x="1502283" y="8255"/>
                </a:lnTo>
                <a:lnTo>
                  <a:pt x="1520317" y="17145"/>
                </a:lnTo>
                <a:lnTo>
                  <a:pt x="1527048" y="28067"/>
                </a:lnTo>
                <a:lnTo>
                  <a:pt x="1527048" y="589026"/>
                </a:lnTo>
                <a:lnTo>
                  <a:pt x="1520317" y="599948"/>
                </a:lnTo>
                <a:lnTo>
                  <a:pt x="1502283" y="608838"/>
                </a:lnTo>
                <a:lnTo>
                  <a:pt x="1475486" y="614807"/>
                </a:lnTo>
                <a:lnTo>
                  <a:pt x="1442847" y="6170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151940" y="3410839"/>
            <a:ext cx="146812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Inicial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apenas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complementação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documentação</a:t>
            </a:r>
            <a:r>
              <a:rPr sz="600" spc="-5" dirty="0">
                <a:latin typeface="Calibri"/>
                <a:cs typeface="Calibri"/>
              </a:rPr>
              <a:t> ou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-5" dirty="0">
                <a:latin typeface="Calibri"/>
                <a:cs typeface="Calibri"/>
              </a:rPr>
              <a:t> via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requerimento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190481" y="2089861"/>
            <a:ext cx="2476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47828" y="4015740"/>
            <a:ext cx="886460" cy="648970"/>
          </a:xfrm>
          <a:custGeom>
            <a:avLst/>
            <a:gdLst/>
            <a:ahLst/>
            <a:cxnLst/>
            <a:rect l="l" t="t" r="r" b="b"/>
            <a:pathLst>
              <a:path w="886460" h="648970">
                <a:moveTo>
                  <a:pt x="837526" y="648715"/>
                </a:moveTo>
                <a:lnTo>
                  <a:pt x="48844" y="648715"/>
                </a:lnTo>
                <a:lnTo>
                  <a:pt x="29883" y="646302"/>
                </a:lnTo>
                <a:lnTo>
                  <a:pt x="14350" y="640080"/>
                </a:lnTo>
                <a:lnTo>
                  <a:pt x="3848" y="630682"/>
                </a:lnTo>
                <a:lnTo>
                  <a:pt x="0" y="619251"/>
                </a:lnTo>
                <a:lnTo>
                  <a:pt x="0" y="29463"/>
                </a:lnTo>
                <a:lnTo>
                  <a:pt x="3848" y="18034"/>
                </a:lnTo>
                <a:lnTo>
                  <a:pt x="14350" y="8636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636"/>
                </a:lnTo>
                <a:lnTo>
                  <a:pt x="882510" y="18034"/>
                </a:lnTo>
                <a:lnTo>
                  <a:pt x="886371" y="29463"/>
                </a:lnTo>
                <a:lnTo>
                  <a:pt x="886371" y="619251"/>
                </a:lnTo>
                <a:lnTo>
                  <a:pt x="882510" y="630682"/>
                </a:lnTo>
                <a:lnTo>
                  <a:pt x="872020" y="640080"/>
                </a:lnTo>
                <a:lnTo>
                  <a:pt x="856488" y="646302"/>
                </a:lnTo>
                <a:lnTo>
                  <a:pt x="837526" y="64871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12519" y="4021836"/>
            <a:ext cx="2453640" cy="643255"/>
          </a:xfrm>
          <a:custGeom>
            <a:avLst/>
            <a:gdLst/>
            <a:ahLst/>
            <a:cxnLst/>
            <a:rect l="l" t="t" r="r" b="b"/>
            <a:pathLst>
              <a:path w="2453640" h="643254">
                <a:moveTo>
                  <a:pt x="1442085" y="642873"/>
                </a:moveTo>
                <a:lnTo>
                  <a:pt x="84112" y="642873"/>
                </a:lnTo>
                <a:lnTo>
                  <a:pt x="51447" y="640587"/>
                </a:lnTo>
                <a:lnTo>
                  <a:pt x="24701" y="634237"/>
                </a:lnTo>
                <a:lnTo>
                  <a:pt x="6629" y="624966"/>
                </a:lnTo>
                <a:lnTo>
                  <a:pt x="0" y="613663"/>
                </a:lnTo>
                <a:lnTo>
                  <a:pt x="0" y="29209"/>
                </a:lnTo>
                <a:lnTo>
                  <a:pt x="6629" y="17906"/>
                </a:lnTo>
                <a:lnTo>
                  <a:pt x="24701" y="8635"/>
                </a:lnTo>
                <a:lnTo>
                  <a:pt x="51447" y="2285"/>
                </a:lnTo>
                <a:lnTo>
                  <a:pt x="84112" y="0"/>
                </a:lnTo>
                <a:lnTo>
                  <a:pt x="1442085" y="0"/>
                </a:lnTo>
                <a:lnTo>
                  <a:pt x="1474724" y="2285"/>
                </a:lnTo>
                <a:lnTo>
                  <a:pt x="1501521" y="8635"/>
                </a:lnTo>
                <a:lnTo>
                  <a:pt x="1519555" y="17906"/>
                </a:lnTo>
                <a:lnTo>
                  <a:pt x="1526286" y="29209"/>
                </a:lnTo>
                <a:lnTo>
                  <a:pt x="1526286" y="613663"/>
                </a:lnTo>
                <a:lnTo>
                  <a:pt x="1519555" y="624966"/>
                </a:lnTo>
                <a:lnTo>
                  <a:pt x="1501521" y="634237"/>
                </a:lnTo>
                <a:lnTo>
                  <a:pt x="1474724" y="640587"/>
                </a:lnTo>
                <a:lnTo>
                  <a:pt x="1442085" y="642873"/>
                </a:lnTo>
                <a:close/>
              </a:path>
              <a:path w="2453640" h="643254">
                <a:moveTo>
                  <a:pt x="2404364" y="642873"/>
                </a:moveTo>
                <a:lnTo>
                  <a:pt x="1615567" y="642873"/>
                </a:lnTo>
                <a:lnTo>
                  <a:pt x="1596517" y="640587"/>
                </a:lnTo>
                <a:lnTo>
                  <a:pt x="1581023" y="634364"/>
                </a:lnTo>
                <a:lnTo>
                  <a:pt x="1570482" y="625220"/>
                </a:lnTo>
                <a:lnTo>
                  <a:pt x="1566672" y="614171"/>
                </a:lnTo>
                <a:lnTo>
                  <a:pt x="1566672" y="39369"/>
                </a:lnTo>
                <a:lnTo>
                  <a:pt x="1570482" y="28193"/>
                </a:lnTo>
                <a:lnTo>
                  <a:pt x="1581023" y="19050"/>
                </a:lnTo>
                <a:lnTo>
                  <a:pt x="1596517" y="12953"/>
                </a:lnTo>
                <a:lnTo>
                  <a:pt x="1615567" y="10667"/>
                </a:lnTo>
                <a:lnTo>
                  <a:pt x="2404364" y="10667"/>
                </a:lnTo>
                <a:lnTo>
                  <a:pt x="2423287" y="12953"/>
                </a:lnTo>
                <a:lnTo>
                  <a:pt x="2438781" y="19050"/>
                </a:lnTo>
                <a:lnTo>
                  <a:pt x="2449322" y="28193"/>
                </a:lnTo>
                <a:lnTo>
                  <a:pt x="2453132" y="39369"/>
                </a:lnTo>
                <a:lnTo>
                  <a:pt x="2453132" y="614171"/>
                </a:lnTo>
                <a:lnTo>
                  <a:pt x="2449322" y="625220"/>
                </a:lnTo>
                <a:lnTo>
                  <a:pt x="2438781" y="634364"/>
                </a:lnTo>
                <a:lnTo>
                  <a:pt x="2423287" y="640587"/>
                </a:lnTo>
                <a:lnTo>
                  <a:pt x="2404364" y="64287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753614" y="4152646"/>
            <a:ext cx="782320" cy="3505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32433" y="4074414"/>
            <a:ext cx="151193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Inicial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apenas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complementação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documentação</a:t>
            </a:r>
            <a:r>
              <a:rPr sz="600" spc="-5" dirty="0">
                <a:latin typeface="Calibri"/>
                <a:cs typeface="Calibri"/>
              </a:rPr>
              <a:t> ou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-5" dirty="0">
                <a:latin typeface="Calibri"/>
                <a:cs typeface="Calibri"/>
              </a:rPr>
              <a:t> via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requerimento </a:t>
            </a:r>
            <a:r>
              <a:rPr sz="600" spc="-5" dirty="0">
                <a:latin typeface="Calibri"/>
                <a:cs typeface="Calibri"/>
              </a:rPr>
              <a:t> 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91820" y="3997833"/>
            <a:ext cx="797560" cy="636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11800"/>
              </a:lnSpc>
              <a:spcBef>
                <a:spcPts val="85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ocum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u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or</a:t>
            </a:r>
            <a:r>
              <a:rPr sz="600" b="1" spc="-5" dirty="0">
                <a:latin typeface="Calibri"/>
                <a:cs typeface="Calibri"/>
              </a:rPr>
              <a:t>iz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ti</a:t>
            </a:r>
            <a:r>
              <a:rPr sz="600" b="1" dirty="0">
                <a:latin typeface="Calibri"/>
                <a:cs typeface="Calibri"/>
              </a:rPr>
              <a:t>vo  de </a:t>
            </a:r>
            <a:r>
              <a:rPr sz="600" b="1" spc="-5" dirty="0">
                <a:latin typeface="Calibri"/>
                <a:cs typeface="Calibri"/>
              </a:rPr>
              <a:t>Intervenção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Ambiental </a:t>
            </a:r>
            <a:r>
              <a:rPr sz="600" b="1" dirty="0">
                <a:latin typeface="Calibri"/>
                <a:cs typeface="Calibri"/>
              </a:rPr>
              <a:t>– </a:t>
            </a:r>
            <a:r>
              <a:rPr sz="600" b="1" spc="-5" dirty="0">
                <a:latin typeface="Calibri"/>
                <a:cs typeface="Calibri"/>
              </a:rPr>
              <a:t>DAIA: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Re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liz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Acei</a:t>
            </a:r>
            <a:r>
              <a:rPr sz="600" b="1" dirty="0">
                <a:latin typeface="Calibri"/>
                <a:cs typeface="Calibri"/>
              </a:rPr>
              <a:t>ros,  </a:t>
            </a:r>
            <a:r>
              <a:rPr sz="600" b="1" spc="-5" dirty="0">
                <a:latin typeface="Calibri"/>
                <a:cs typeface="Calibri"/>
              </a:rPr>
              <a:t>Li</a:t>
            </a:r>
            <a:r>
              <a:rPr sz="600" b="1" dirty="0">
                <a:latin typeface="Calibri"/>
                <a:cs typeface="Calibri"/>
              </a:rPr>
              <a:t>mp</a:t>
            </a:r>
            <a:r>
              <a:rPr sz="600" b="1" spc="-5" dirty="0">
                <a:latin typeface="Calibri"/>
                <a:cs typeface="Calibri"/>
              </a:rPr>
              <a:t>ez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4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Á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as,</a:t>
            </a:r>
            <a:r>
              <a:rPr sz="600" b="1" spc="-7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te</a:t>
            </a:r>
            <a:r>
              <a:rPr sz="600" b="1" dirty="0">
                <a:latin typeface="Calibri"/>
                <a:cs typeface="Calibri"/>
              </a:rPr>
              <a:t>s,  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orpos</a:t>
            </a:r>
            <a:r>
              <a:rPr sz="600" b="1" spc="-6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H</a:t>
            </a:r>
            <a:r>
              <a:rPr sz="600" b="1" spc="-5" dirty="0">
                <a:latin typeface="Calibri"/>
                <a:cs typeface="Calibri"/>
              </a:rPr>
              <a:t>í</a:t>
            </a:r>
            <a:r>
              <a:rPr sz="600" b="1" dirty="0">
                <a:latin typeface="Calibri"/>
                <a:cs typeface="Calibri"/>
              </a:rPr>
              <a:t>dr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081771" y="4038600"/>
            <a:ext cx="2488565" cy="626110"/>
          </a:xfrm>
          <a:custGeom>
            <a:avLst/>
            <a:gdLst/>
            <a:ahLst/>
            <a:cxnLst/>
            <a:rect l="l" t="t" r="r" b="b"/>
            <a:pathLst>
              <a:path w="2488565" h="626110">
                <a:moveTo>
                  <a:pt x="2406396" y="625855"/>
                </a:moveTo>
                <a:lnTo>
                  <a:pt x="81787" y="625855"/>
                </a:lnTo>
                <a:lnTo>
                  <a:pt x="50037" y="622045"/>
                </a:lnTo>
                <a:lnTo>
                  <a:pt x="24002" y="611885"/>
                </a:lnTo>
                <a:lnTo>
                  <a:pt x="6476" y="596645"/>
                </a:lnTo>
                <a:lnTo>
                  <a:pt x="0" y="578103"/>
                </a:lnTo>
                <a:lnTo>
                  <a:pt x="0" y="47751"/>
                </a:lnTo>
                <a:lnTo>
                  <a:pt x="6476" y="29209"/>
                </a:lnTo>
                <a:lnTo>
                  <a:pt x="24002" y="13969"/>
                </a:lnTo>
                <a:lnTo>
                  <a:pt x="50037" y="3809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3809"/>
                </a:lnTo>
                <a:lnTo>
                  <a:pt x="2464180" y="13969"/>
                </a:lnTo>
                <a:lnTo>
                  <a:pt x="2481706" y="29209"/>
                </a:lnTo>
                <a:lnTo>
                  <a:pt x="2488183" y="47751"/>
                </a:lnTo>
                <a:lnTo>
                  <a:pt x="2488183" y="578103"/>
                </a:lnTo>
                <a:lnTo>
                  <a:pt x="2481706" y="596645"/>
                </a:lnTo>
                <a:lnTo>
                  <a:pt x="2464180" y="611885"/>
                </a:lnTo>
                <a:lnTo>
                  <a:pt x="2438146" y="622045"/>
                </a:lnTo>
                <a:lnTo>
                  <a:pt x="2406396" y="6258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9173718" y="4304538"/>
            <a:ext cx="2489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065391" y="4254500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798820" y="4044696"/>
            <a:ext cx="1062355" cy="624840"/>
          </a:xfrm>
          <a:custGeom>
            <a:avLst/>
            <a:gdLst/>
            <a:ahLst/>
            <a:cxnLst/>
            <a:rect l="l" t="t" r="r" b="b"/>
            <a:pathLst>
              <a:path w="1062354" h="624839">
                <a:moveTo>
                  <a:pt x="1006982" y="624713"/>
                </a:moveTo>
                <a:lnTo>
                  <a:pt x="55244" y="624713"/>
                </a:lnTo>
                <a:lnTo>
                  <a:pt x="33781" y="622300"/>
                </a:lnTo>
                <a:lnTo>
                  <a:pt x="16255" y="615823"/>
                </a:lnTo>
                <a:lnTo>
                  <a:pt x="4317" y="606298"/>
                </a:lnTo>
                <a:lnTo>
                  <a:pt x="0" y="594614"/>
                </a:lnTo>
                <a:lnTo>
                  <a:pt x="0" y="30099"/>
                </a:lnTo>
                <a:lnTo>
                  <a:pt x="4317" y="18415"/>
                </a:lnTo>
                <a:lnTo>
                  <a:pt x="16255" y="8890"/>
                </a:lnTo>
                <a:lnTo>
                  <a:pt x="33781" y="2412"/>
                </a:lnTo>
                <a:lnTo>
                  <a:pt x="55244" y="0"/>
                </a:lnTo>
                <a:lnTo>
                  <a:pt x="1006982" y="0"/>
                </a:lnTo>
                <a:lnTo>
                  <a:pt x="1028446" y="2412"/>
                </a:lnTo>
                <a:lnTo>
                  <a:pt x="1045972" y="8890"/>
                </a:lnTo>
                <a:lnTo>
                  <a:pt x="1057782" y="18415"/>
                </a:lnTo>
                <a:lnTo>
                  <a:pt x="1062227" y="30099"/>
                </a:lnTo>
                <a:lnTo>
                  <a:pt x="1062227" y="594614"/>
                </a:lnTo>
                <a:lnTo>
                  <a:pt x="1057782" y="606298"/>
                </a:lnTo>
                <a:lnTo>
                  <a:pt x="1045972" y="615823"/>
                </a:lnTo>
                <a:lnTo>
                  <a:pt x="1028446" y="622300"/>
                </a:lnTo>
                <a:lnTo>
                  <a:pt x="1006982" y="62471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832475" y="4038092"/>
            <a:ext cx="964565" cy="6235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110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99738-32</a:t>
            </a:r>
            <a:r>
              <a:rPr sz="600" spc="-2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7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semabru@yahoo.com.br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619500" y="4037076"/>
            <a:ext cx="2095500" cy="628015"/>
          </a:xfrm>
          <a:custGeom>
            <a:avLst/>
            <a:gdLst/>
            <a:ahLst/>
            <a:cxnLst/>
            <a:rect l="l" t="t" r="r" b="b"/>
            <a:pathLst>
              <a:path w="2095500" h="628014">
                <a:moveTo>
                  <a:pt x="2018791" y="627633"/>
                </a:moveTo>
                <a:lnTo>
                  <a:pt x="76453" y="627633"/>
                </a:lnTo>
                <a:lnTo>
                  <a:pt x="46736" y="624204"/>
                </a:lnTo>
                <a:lnTo>
                  <a:pt x="22478" y="614933"/>
                </a:lnTo>
                <a:lnTo>
                  <a:pt x="5969" y="601217"/>
                </a:lnTo>
                <a:lnTo>
                  <a:pt x="0" y="584453"/>
                </a:lnTo>
                <a:lnTo>
                  <a:pt x="0" y="43052"/>
                </a:lnTo>
                <a:lnTo>
                  <a:pt x="5969" y="26415"/>
                </a:lnTo>
                <a:lnTo>
                  <a:pt x="22478" y="12700"/>
                </a:lnTo>
                <a:lnTo>
                  <a:pt x="46736" y="3428"/>
                </a:lnTo>
                <a:lnTo>
                  <a:pt x="76453" y="0"/>
                </a:lnTo>
                <a:lnTo>
                  <a:pt x="2018791" y="0"/>
                </a:lnTo>
                <a:lnTo>
                  <a:pt x="2048510" y="3428"/>
                </a:lnTo>
                <a:lnTo>
                  <a:pt x="2072766" y="12700"/>
                </a:lnTo>
                <a:lnTo>
                  <a:pt x="2089150" y="26415"/>
                </a:lnTo>
                <a:lnTo>
                  <a:pt x="2095246" y="43052"/>
                </a:lnTo>
                <a:lnTo>
                  <a:pt x="2095246" y="584453"/>
                </a:lnTo>
                <a:lnTo>
                  <a:pt x="2089150" y="601217"/>
                </a:lnTo>
                <a:lnTo>
                  <a:pt x="2072766" y="614933"/>
                </a:lnTo>
                <a:lnTo>
                  <a:pt x="2048510" y="624204"/>
                </a:lnTo>
                <a:lnTo>
                  <a:pt x="2018791" y="62763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818890" y="4074668"/>
            <a:ext cx="146113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  <a:tabLst>
                <a:tab pos="577850" algn="l"/>
                <a:tab pos="823594" algn="l"/>
                <a:tab pos="1250315" algn="l"/>
              </a:tabLst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acesso a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çã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	</a:t>
            </a:r>
            <a:r>
              <a:rPr sz="600" spc="15" dirty="0">
                <a:latin typeface="Calibri"/>
                <a:cs typeface="Calibri"/>
              </a:rPr>
              <a:t>t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fon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,	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1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395340" y="4323969"/>
            <a:ext cx="1047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ou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818890" y="4421505"/>
            <a:ext cx="164401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correspondência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64592" y="4735068"/>
            <a:ext cx="840105" cy="866775"/>
          </a:xfrm>
          <a:custGeom>
            <a:avLst/>
            <a:gdLst/>
            <a:ahLst/>
            <a:cxnLst/>
            <a:rect l="l" t="t" r="r" b="b"/>
            <a:pathLst>
              <a:path w="840105" h="866775">
                <a:moveTo>
                  <a:pt x="793267" y="866648"/>
                </a:moveTo>
                <a:lnTo>
                  <a:pt x="46266" y="866648"/>
                </a:lnTo>
                <a:lnTo>
                  <a:pt x="28308" y="863600"/>
                </a:lnTo>
                <a:lnTo>
                  <a:pt x="13588" y="855091"/>
                </a:lnTo>
                <a:lnTo>
                  <a:pt x="3644" y="842644"/>
                </a:lnTo>
                <a:lnTo>
                  <a:pt x="0" y="827278"/>
                </a:lnTo>
                <a:lnTo>
                  <a:pt x="0" y="39369"/>
                </a:lnTo>
                <a:lnTo>
                  <a:pt x="3644" y="24130"/>
                </a:lnTo>
                <a:lnTo>
                  <a:pt x="13588" y="11556"/>
                </a:lnTo>
                <a:lnTo>
                  <a:pt x="28308" y="3048"/>
                </a:lnTo>
                <a:lnTo>
                  <a:pt x="46266" y="0"/>
                </a:lnTo>
                <a:lnTo>
                  <a:pt x="793267" y="0"/>
                </a:lnTo>
                <a:lnTo>
                  <a:pt x="811225" y="3048"/>
                </a:lnTo>
                <a:lnTo>
                  <a:pt x="825944" y="11556"/>
                </a:lnTo>
                <a:lnTo>
                  <a:pt x="835888" y="24130"/>
                </a:lnTo>
                <a:lnTo>
                  <a:pt x="839533" y="39369"/>
                </a:lnTo>
                <a:lnTo>
                  <a:pt x="839533" y="827278"/>
                </a:lnTo>
                <a:lnTo>
                  <a:pt x="835888" y="842644"/>
                </a:lnTo>
                <a:lnTo>
                  <a:pt x="825944" y="855091"/>
                </a:lnTo>
                <a:lnTo>
                  <a:pt x="811225" y="863600"/>
                </a:lnTo>
                <a:lnTo>
                  <a:pt x="793267" y="86664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75361" y="4807966"/>
            <a:ext cx="831215" cy="6464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635" algn="ctr">
              <a:lnSpc>
                <a:spcPct val="112700"/>
              </a:lnSpc>
              <a:spcBef>
                <a:spcPts val="114"/>
              </a:spcBef>
            </a:pPr>
            <a:r>
              <a:rPr sz="600" b="1" spc="-5" dirty="0">
                <a:latin typeface="Calibri"/>
                <a:cs typeface="Calibri"/>
              </a:rPr>
              <a:t>Licen</a:t>
            </a:r>
            <a:r>
              <a:rPr sz="600" b="1" dirty="0">
                <a:latin typeface="Calibri"/>
                <a:cs typeface="Calibri"/>
              </a:rPr>
              <a:t>ça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mb</a:t>
            </a:r>
            <a:r>
              <a:rPr sz="600" b="1" spc="-5" dirty="0">
                <a:latin typeface="Calibri"/>
                <a:cs typeface="Calibri"/>
              </a:rPr>
              <a:t>ie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al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f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õ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- </a:t>
            </a:r>
            <a:r>
              <a:rPr sz="600" b="1" spc="-5" dirty="0">
                <a:latin typeface="Calibri"/>
                <a:cs typeface="Calibri"/>
              </a:rPr>
              <a:t>LA</a:t>
            </a:r>
            <a:r>
              <a:rPr sz="600" b="1" dirty="0">
                <a:latin typeface="Calibri"/>
                <a:cs typeface="Calibri"/>
              </a:rPr>
              <a:t>E  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mp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Proj</a:t>
            </a:r>
            <a:r>
              <a:rPr sz="600" b="1" spc="-5" dirty="0">
                <a:latin typeface="Calibri"/>
                <a:cs typeface="Calibri"/>
              </a:rPr>
              <a:t>et</a:t>
            </a:r>
            <a:r>
              <a:rPr sz="600" b="1" dirty="0">
                <a:latin typeface="Calibri"/>
                <a:cs typeface="Calibri"/>
              </a:rPr>
              <a:t>o  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f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ç</a:t>
            </a:r>
            <a:r>
              <a:rPr sz="600" b="1" spc="-10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ci</a:t>
            </a:r>
            <a:r>
              <a:rPr sz="600" b="1" spc="-10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l  un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fam</a:t>
            </a:r>
            <a:r>
              <a:rPr sz="600" b="1" spc="-5" dirty="0">
                <a:latin typeface="Calibri"/>
                <a:cs typeface="Calibri"/>
              </a:rPr>
              <a:t>ili</a:t>
            </a:r>
            <a:r>
              <a:rPr sz="600" b="1" dirty="0">
                <a:latin typeface="Calibri"/>
                <a:cs typeface="Calibri"/>
              </a:rPr>
              <a:t>ar,</a:t>
            </a:r>
            <a:r>
              <a:rPr sz="600" b="1" spc="-6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mu</a:t>
            </a:r>
            <a:r>
              <a:rPr sz="600" b="1" spc="-5" dirty="0">
                <a:latin typeface="Calibri"/>
                <a:cs typeface="Calibri"/>
              </a:rPr>
              <a:t>lti</a:t>
            </a:r>
            <a:r>
              <a:rPr sz="600" b="1" dirty="0">
                <a:latin typeface="Calibri"/>
                <a:cs typeface="Calibri"/>
              </a:rPr>
              <a:t>fam</a:t>
            </a:r>
            <a:r>
              <a:rPr sz="600" b="1" spc="-5" dirty="0">
                <a:latin typeface="Calibri"/>
                <a:cs typeface="Calibri"/>
              </a:rPr>
              <a:t>ili</a:t>
            </a:r>
            <a:r>
              <a:rPr sz="600" b="1" dirty="0">
                <a:latin typeface="Calibri"/>
                <a:cs typeface="Calibri"/>
              </a:rPr>
              <a:t>ar,  </a:t>
            </a:r>
            <a:r>
              <a:rPr sz="600" b="1" spc="-5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ci</a:t>
            </a:r>
            <a:r>
              <a:rPr sz="600" b="1" spc="-10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l</a:t>
            </a:r>
            <a:r>
              <a:rPr sz="600" b="1" spc="-4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ndus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92708" y="4725924"/>
            <a:ext cx="1529080" cy="876300"/>
          </a:xfrm>
          <a:custGeom>
            <a:avLst/>
            <a:gdLst/>
            <a:ahLst/>
            <a:cxnLst/>
            <a:rect l="l" t="t" r="r" b="b"/>
            <a:pathLst>
              <a:path w="1529080" h="876300">
                <a:moveTo>
                  <a:pt x="1444371" y="876045"/>
                </a:moveTo>
                <a:lnTo>
                  <a:pt x="84239" y="876045"/>
                </a:lnTo>
                <a:lnTo>
                  <a:pt x="51523" y="872997"/>
                </a:lnTo>
                <a:lnTo>
                  <a:pt x="24739" y="864361"/>
                </a:lnTo>
                <a:lnTo>
                  <a:pt x="6642" y="851788"/>
                </a:lnTo>
                <a:lnTo>
                  <a:pt x="0" y="836294"/>
                </a:lnTo>
                <a:lnTo>
                  <a:pt x="0" y="39750"/>
                </a:lnTo>
                <a:lnTo>
                  <a:pt x="6642" y="24383"/>
                </a:lnTo>
                <a:lnTo>
                  <a:pt x="24739" y="11683"/>
                </a:lnTo>
                <a:lnTo>
                  <a:pt x="51523" y="3174"/>
                </a:lnTo>
                <a:lnTo>
                  <a:pt x="84239" y="0"/>
                </a:lnTo>
                <a:lnTo>
                  <a:pt x="1444371" y="0"/>
                </a:lnTo>
                <a:lnTo>
                  <a:pt x="1477010" y="3174"/>
                </a:lnTo>
                <a:lnTo>
                  <a:pt x="1503806" y="11683"/>
                </a:lnTo>
                <a:lnTo>
                  <a:pt x="1521841" y="24383"/>
                </a:lnTo>
                <a:lnTo>
                  <a:pt x="1528572" y="39750"/>
                </a:lnTo>
                <a:lnTo>
                  <a:pt x="1528572" y="836294"/>
                </a:lnTo>
                <a:lnTo>
                  <a:pt x="1521841" y="851788"/>
                </a:lnTo>
                <a:lnTo>
                  <a:pt x="1503806" y="864361"/>
                </a:lnTo>
                <a:lnTo>
                  <a:pt x="1477010" y="872997"/>
                </a:lnTo>
                <a:lnTo>
                  <a:pt x="1444371" y="8760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141577" y="4896104"/>
            <a:ext cx="15100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Requerimento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Inicial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apenas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presencial.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41577" y="4986020"/>
            <a:ext cx="1511935" cy="325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85"/>
              </a:spcBef>
            </a:pP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      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    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      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  informações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via 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 requerimento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659379" y="4739640"/>
            <a:ext cx="899160" cy="850265"/>
          </a:xfrm>
          <a:custGeom>
            <a:avLst/>
            <a:gdLst/>
            <a:ahLst/>
            <a:cxnLst/>
            <a:rect l="l" t="t" r="r" b="b"/>
            <a:pathLst>
              <a:path w="899160" h="850264">
                <a:moveTo>
                  <a:pt x="849121" y="850264"/>
                </a:moveTo>
                <a:lnTo>
                  <a:pt x="49530" y="850264"/>
                </a:lnTo>
                <a:lnTo>
                  <a:pt x="30352" y="847216"/>
                </a:lnTo>
                <a:lnTo>
                  <a:pt x="14605" y="838962"/>
                </a:lnTo>
                <a:lnTo>
                  <a:pt x="3937" y="826643"/>
                </a:lnTo>
                <a:lnTo>
                  <a:pt x="0" y="811657"/>
                </a:lnTo>
                <a:lnTo>
                  <a:pt x="0" y="38607"/>
                </a:lnTo>
                <a:lnTo>
                  <a:pt x="3937" y="23621"/>
                </a:lnTo>
                <a:lnTo>
                  <a:pt x="14605" y="11302"/>
                </a:lnTo>
                <a:lnTo>
                  <a:pt x="30352" y="3047"/>
                </a:lnTo>
                <a:lnTo>
                  <a:pt x="49530" y="0"/>
                </a:lnTo>
                <a:lnTo>
                  <a:pt x="849121" y="0"/>
                </a:lnTo>
                <a:lnTo>
                  <a:pt x="868425" y="3047"/>
                </a:lnTo>
                <a:lnTo>
                  <a:pt x="884173" y="11302"/>
                </a:lnTo>
                <a:lnTo>
                  <a:pt x="894715" y="23621"/>
                </a:lnTo>
                <a:lnTo>
                  <a:pt x="898652" y="38607"/>
                </a:lnTo>
                <a:lnTo>
                  <a:pt x="898652" y="811657"/>
                </a:lnTo>
                <a:lnTo>
                  <a:pt x="894715" y="826643"/>
                </a:lnTo>
                <a:lnTo>
                  <a:pt x="884173" y="838962"/>
                </a:lnTo>
                <a:lnTo>
                  <a:pt x="868425" y="847216"/>
                </a:lnTo>
                <a:lnTo>
                  <a:pt x="849121" y="85026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759710" y="4947031"/>
            <a:ext cx="782320" cy="3505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642359" y="4739640"/>
            <a:ext cx="2055495" cy="850265"/>
          </a:xfrm>
          <a:custGeom>
            <a:avLst/>
            <a:gdLst/>
            <a:ahLst/>
            <a:cxnLst/>
            <a:rect l="l" t="t" r="r" b="b"/>
            <a:pathLst>
              <a:path w="2055495" h="850264">
                <a:moveTo>
                  <a:pt x="1980311" y="850264"/>
                </a:moveTo>
                <a:lnTo>
                  <a:pt x="74929" y="850264"/>
                </a:lnTo>
                <a:lnTo>
                  <a:pt x="45847" y="845693"/>
                </a:lnTo>
                <a:lnTo>
                  <a:pt x="21970" y="833119"/>
                </a:lnTo>
                <a:lnTo>
                  <a:pt x="5968" y="814577"/>
                </a:lnTo>
                <a:lnTo>
                  <a:pt x="0" y="791971"/>
                </a:lnTo>
                <a:lnTo>
                  <a:pt x="0" y="58419"/>
                </a:lnTo>
                <a:lnTo>
                  <a:pt x="5968" y="35687"/>
                </a:lnTo>
                <a:lnTo>
                  <a:pt x="21970" y="17144"/>
                </a:lnTo>
                <a:lnTo>
                  <a:pt x="45847" y="4571"/>
                </a:lnTo>
                <a:lnTo>
                  <a:pt x="74929" y="0"/>
                </a:lnTo>
                <a:lnTo>
                  <a:pt x="1980311" y="0"/>
                </a:lnTo>
                <a:lnTo>
                  <a:pt x="2009520" y="4571"/>
                </a:lnTo>
                <a:lnTo>
                  <a:pt x="2033269" y="17144"/>
                </a:lnTo>
                <a:lnTo>
                  <a:pt x="2049399" y="35687"/>
                </a:lnTo>
                <a:lnTo>
                  <a:pt x="2055367" y="58419"/>
                </a:lnTo>
                <a:lnTo>
                  <a:pt x="2055367" y="791971"/>
                </a:lnTo>
                <a:lnTo>
                  <a:pt x="2049399" y="814577"/>
                </a:lnTo>
                <a:lnTo>
                  <a:pt x="2033269" y="833119"/>
                </a:lnTo>
                <a:lnTo>
                  <a:pt x="2009520" y="845693"/>
                </a:lnTo>
                <a:lnTo>
                  <a:pt x="1980311" y="85026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793616" y="4876292"/>
            <a:ext cx="146113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  <a:tabLst>
                <a:tab pos="577850" algn="l"/>
                <a:tab pos="823594" algn="l"/>
                <a:tab pos="1250315" algn="l"/>
              </a:tabLst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1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çã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	</a:t>
            </a:r>
            <a:r>
              <a:rPr sz="600" spc="15" dirty="0">
                <a:latin typeface="Calibri"/>
                <a:cs typeface="Calibri"/>
              </a:rPr>
              <a:t>t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fon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,	</a:t>
            </a:r>
            <a:r>
              <a:rPr sz="600" spc="1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1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369814" y="5125593"/>
            <a:ext cx="1047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ou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793616" y="5223129"/>
            <a:ext cx="1642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correspondência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081771" y="4739640"/>
            <a:ext cx="2488565" cy="916305"/>
          </a:xfrm>
          <a:custGeom>
            <a:avLst/>
            <a:gdLst/>
            <a:ahLst/>
            <a:cxnLst/>
            <a:rect l="l" t="t" r="r" b="b"/>
            <a:pathLst>
              <a:path w="2488565" h="916304">
                <a:moveTo>
                  <a:pt x="2406396" y="915924"/>
                </a:moveTo>
                <a:lnTo>
                  <a:pt x="81787" y="915924"/>
                </a:lnTo>
                <a:lnTo>
                  <a:pt x="50037" y="910463"/>
                </a:lnTo>
                <a:lnTo>
                  <a:pt x="24002" y="895476"/>
                </a:lnTo>
                <a:lnTo>
                  <a:pt x="6476" y="873251"/>
                </a:lnTo>
                <a:lnTo>
                  <a:pt x="0" y="846201"/>
                </a:lnTo>
                <a:lnTo>
                  <a:pt x="0" y="69722"/>
                </a:lnTo>
                <a:lnTo>
                  <a:pt x="6476" y="42671"/>
                </a:lnTo>
                <a:lnTo>
                  <a:pt x="24002" y="20446"/>
                </a:lnTo>
                <a:lnTo>
                  <a:pt x="50037" y="5461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5461"/>
                </a:lnTo>
                <a:lnTo>
                  <a:pt x="2464180" y="20446"/>
                </a:lnTo>
                <a:lnTo>
                  <a:pt x="2481706" y="42671"/>
                </a:lnTo>
                <a:lnTo>
                  <a:pt x="2488183" y="69722"/>
                </a:lnTo>
                <a:lnTo>
                  <a:pt x="2488183" y="846201"/>
                </a:lnTo>
                <a:lnTo>
                  <a:pt x="2481706" y="873251"/>
                </a:lnTo>
                <a:lnTo>
                  <a:pt x="2464180" y="895476"/>
                </a:lnTo>
                <a:lnTo>
                  <a:pt x="2438146" y="910463"/>
                </a:lnTo>
                <a:lnTo>
                  <a:pt x="2406396" y="91592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9216008" y="5134736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929628" y="4748784"/>
            <a:ext cx="1037590" cy="874394"/>
          </a:xfrm>
          <a:custGeom>
            <a:avLst/>
            <a:gdLst/>
            <a:ahLst/>
            <a:cxnLst/>
            <a:rect l="l" t="t" r="r" b="b"/>
            <a:pathLst>
              <a:path w="1037590" h="874395">
                <a:moveTo>
                  <a:pt x="984630" y="874268"/>
                </a:moveTo>
                <a:lnTo>
                  <a:pt x="52831" y="874268"/>
                </a:lnTo>
                <a:lnTo>
                  <a:pt x="32385" y="870966"/>
                </a:lnTo>
                <a:lnTo>
                  <a:pt x="15494" y="861695"/>
                </a:lnTo>
                <a:lnTo>
                  <a:pt x="4191" y="847979"/>
                </a:lnTo>
                <a:lnTo>
                  <a:pt x="0" y="831342"/>
                </a:lnTo>
                <a:lnTo>
                  <a:pt x="0" y="43053"/>
                </a:lnTo>
                <a:lnTo>
                  <a:pt x="4191" y="26289"/>
                </a:lnTo>
                <a:lnTo>
                  <a:pt x="15494" y="12573"/>
                </a:lnTo>
                <a:lnTo>
                  <a:pt x="32385" y="3429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3429"/>
                </a:lnTo>
                <a:lnTo>
                  <a:pt x="1021969" y="12573"/>
                </a:lnTo>
                <a:lnTo>
                  <a:pt x="1033272" y="26289"/>
                </a:lnTo>
                <a:lnTo>
                  <a:pt x="1037463" y="43053"/>
                </a:lnTo>
                <a:lnTo>
                  <a:pt x="1037463" y="831342"/>
                </a:lnTo>
                <a:lnTo>
                  <a:pt x="1033272" y="847979"/>
                </a:lnTo>
                <a:lnTo>
                  <a:pt x="1021969" y="861695"/>
                </a:lnTo>
                <a:lnTo>
                  <a:pt x="1005077" y="870966"/>
                </a:lnTo>
                <a:lnTo>
                  <a:pt x="984630" y="8742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7079742" y="5057902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779008" y="4735068"/>
            <a:ext cx="1085215" cy="855344"/>
          </a:xfrm>
          <a:custGeom>
            <a:avLst/>
            <a:gdLst/>
            <a:ahLst/>
            <a:cxnLst/>
            <a:rect l="l" t="t" r="r" b="b"/>
            <a:pathLst>
              <a:path w="1085215" h="855345">
                <a:moveTo>
                  <a:pt x="1028572" y="854963"/>
                </a:moveTo>
                <a:lnTo>
                  <a:pt x="56387" y="854963"/>
                </a:lnTo>
                <a:lnTo>
                  <a:pt x="34543" y="851788"/>
                </a:lnTo>
                <a:lnTo>
                  <a:pt x="16509" y="842899"/>
                </a:lnTo>
                <a:lnTo>
                  <a:pt x="4444" y="829818"/>
                </a:lnTo>
                <a:lnTo>
                  <a:pt x="0" y="813816"/>
                </a:lnTo>
                <a:lnTo>
                  <a:pt x="0" y="41148"/>
                </a:lnTo>
                <a:lnTo>
                  <a:pt x="4444" y="25146"/>
                </a:lnTo>
                <a:lnTo>
                  <a:pt x="16509" y="12065"/>
                </a:lnTo>
                <a:lnTo>
                  <a:pt x="34543" y="3302"/>
                </a:lnTo>
                <a:lnTo>
                  <a:pt x="56387" y="0"/>
                </a:lnTo>
                <a:lnTo>
                  <a:pt x="1028572" y="0"/>
                </a:lnTo>
                <a:lnTo>
                  <a:pt x="1050543" y="3302"/>
                </a:lnTo>
                <a:lnTo>
                  <a:pt x="1068450" y="12065"/>
                </a:lnTo>
                <a:lnTo>
                  <a:pt x="1080515" y="25146"/>
                </a:lnTo>
                <a:lnTo>
                  <a:pt x="1084961" y="41148"/>
                </a:lnTo>
                <a:lnTo>
                  <a:pt x="1084961" y="813816"/>
                </a:lnTo>
                <a:lnTo>
                  <a:pt x="1080515" y="829818"/>
                </a:lnTo>
                <a:lnTo>
                  <a:pt x="1068450" y="842899"/>
                </a:lnTo>
                <a:lnTo>
                  <a:pt x="1050543" y="851788"/>
                </a:lnTo>
                <a:lnTo>
                  <a:pt x="1028572" y="8549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5843778" y="4847971"/>
            <a:ext cx="993775" cy="62611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63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https://brumadinho.mg.gov.br/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5" dirty="0">
                <a:latin typeface="Calibri"/>
                <a:cs typeface="Calibri"/>
              </a:rPr>
              <a:t>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99738-32</a:t>
            </a:r>
            <a:r>
              <a:rPr sz="600" spc="-20" dirty="0">
                <a:latin typeface="Calibri"/>
                <a:cs typeface="Calibri"/>
              </a:rPr>
              <a:t>9</a:t>
            </a:r>
            <a:r>
              <a:rPr sz="600" dirty="0">
                <a:latin typeface="Calibri"/>
                <a:cs typeface="Calibri"/>
              </a:rPr>
              <a:t>7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semabru@yahoo.com.br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32" name="object 3">
            <a:extLst>
              <a:ext uri="{FF2B5EF4-FFF2-40B4-BE49-F238E27FC236}">
                <a16:creationId xmlns:a16="http://schemas.microsoft.com/office/drawing/2014/main" id="{598C4D5D-C4B4-7BFD-4A9E-78F4173C1ABC}"/>
              </a:ext>
            </a:extLst>
          </p:cNvPr>
          <p:cNvGrpSpPr/>
          <p:nvPr/>
        </p:nvGrpSpPr>
        <p:grpSpPr>
          <a:xfrm>
            <a:off x="11505" y="561"/>
            <a:ext cx="2602840" cy="768580"/>
            <a:chOff x="48767" y="0"/>
            <a:chExt cx="5413375" cy="1833245"/>
          </a:xfrm>
        </p:grpSpPr>
        <p:sp>
          <p:nvSpPr>
            <p:cNvPr id="133" name="object 4">
              <a:extLst>
                <a:ext uri="{FF2B5EF4-FFF2-40B4-BE49-F238E27FC236}">
                  <a16:creationId xmlns:a16="http://schemas.microsoft.com/office/drawing/2014/main" id="{1FD163D4-1406-E598-1BC9-4290432F7AFA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5">
              <a:extLst>
                <a:ext uri="{FF2B5EF4-FFF2-40B4-BE49-F238E27FC236}">
                  <a16:creationId xmlns:a16="http://schemas.microsoft.com/office/drawing/2014/main" id="{9449E22F-4AA3-2DDD-6078-9EC9DFF63A3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68">
            <a:extLst>
              <a:ext uri="{FF2B5EF4-FFF2-40B4-BE49-F238E27FC236}">
                <a16:creationId xmlns:a16="http://schemas.microsoft.com/office/drawing/2014/main" id="{052FE1FC-2B75-1A91-1146-5367A22F4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8500" y="173295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30" y="3229736"/>
            <a:ext cx="7137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6700"/>
              </a:lnSpc>
              <a:spcBef>
                <a:spcPts val="100"/>
              </a:spcBef>
            </a:pP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dirty="0">
                <a:latin typeface="Calibri"/>
                <a:cs typeface="Calibri"/>
              </a:rPr>
              <a:t>panha</a:t>
            </a:r>
            <a:r>
              <a:rPr sz="600" b="1" spc="-6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Ó</a:t>
            </a:r>
            <a:r>
              <a:rPr sz="600" b="1" spc="-5" dirty="0">
                <a:latin typeface="Calibri"/>
                <a:cs typeface="Calibri"/>
              </a:rPr>
              <a:t>le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Cozinha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3764" y="2822448"/>
            <a:ext cx="3034665" cy="2255520"/>
          </a:xfrm>
          <a:custGeom>
            <a:avLst/>
            <a:gdLst/>
            <a:ahLst/>
            <a:cxnLst/>
            <a:rect l="l" t="t" r="r" b="b"/>
            <a:pathLst>
              <a:path w="3034665" h="2255520">
                <a:moveTo>
                  <a:pt x="901064" y="1127505"/>
                </a:moveTo>
                <a:lnTo>
                  <a:pt x="52578" y="1127505"/>
                </a:lnTo>
                <a:lnTo>
                  <a:pt x="32131" y="1123568"/>
                </a:lnTo>
                <a:lnTo>
                  <a:pt x="15493" y="1112773"/>
                </a:lnTo>
                <a:lnTo>
                  <a:pt x="4191" y="1096898"/>
                </a:lnTo>
                <a:lnTo>
                  <a:pt x="0" y="1077467"/>
                </a:lnTo>
                <a:lnTo>
                  <a:pt x="0" y="77469"/>
                </a:lnTo>
                <a:lnTo>
                  <a:pt x="4191" y="58038"/>
                </a:lnTo>
                <a:lnTo>
                  <a:pt x="15493" y="42163"/>
                </a:lnTo>
                <a:lnTo>
                  <a:pt x="32131" y="31368"/>
                </a:lnTo>
                <a:lnTo>
                  <a:pt x="52578" y="27431"/>
                </a:lnTo>
                <a:lnTo>
                  <a:pt x="901064" y="27431"/>
                </a:lnTo>
                <a:lnTo>
                  <a:pt x="921512" y="31368"/>
                </a:lnTo>
                <a:lnTo>
                  <a:pt x="938149" y="42163"/>
                </a:lnTo>
                <a:lnTo>
                  <a:pt x="949451" y="58038"/>
                </a:lnTo>
                <a:lnTo>
                  <a:pt x="953643" y="77469"/>
                </a:lnTo>
                <a:lnTo>
                  <a:pt x="953643" y="1077467"/>
                </a:lnTo>
                <a:lnTo>
                  <a:pt x="949451" y="1096898"/>
                </a:lnTo>
                <a:lnTo>
                  <a:pt x="938149" y="1112773"/>
                </a:lnTo>
                <a:lnTo>
                  <a:pt x="921512" y="1123568"/>
                </a:lnTo>
                <a:lnTo>
                  <a:pt x="901064" y="1127505"/>
                </a:lnTo>
                <a:close/>
              </a:path>
              <a:path w="3034665" h="2255520">
                <a:moveTo>
                  <a:pt x="901700" y="2255266"/>
                </a:moveTo>
                <a:lnTo>
                  <a:pt x="62611" y="2255266"/>
                </a:lnTo>
                <a:lnTo>
                  <a:pt x="42418" y="2251329"/>
                </a:lnTo>
                <a:lnTo>
                  <a:pt x="25908" y="2240660"/>
                </a:lnTo>
                <a:lnTo>
                  <a:pt x="14731" y="2224785"/>
                </a:lnTo>
                <a:lnTo>
                  <a:pt x="10668" y="2205481"/>
                </a:lnTo>
                <a:lnTo>
                  <a:pt x="10668" y="1209547"/>
                </a:lnTo>
                <a:lnTo>
                  <a:pt x="14731" y="1190243"/>
                </a:lnTo>
                <a:lnTo>
                  <a:pt x="25908" y="1174368"/>
                </a:lnTo>
                <a:lnTo>
                  <a:pt x="42418" y="1163701"/>
                </a:lnTo>
                <a:lnTo>
                  <a:pt x="62611" y="1159764"/>
                </a:lnTo>
                <a:lnTo>
                  <a:pt x="901700" y="1159764"/>
                </a:lnTo>
                <a:lnTo>
                  <a:pt x="921893" y="1163701"/>
                </a:lnTo>
                <a:lnTo>
                  <a:pt x="938402" y="1174368"/>
                </a:lnTo>
                <a:lnTo>
                  <a:pt x="949578" y="1190243"/>
                </a:lnTo>
                <a:lnTo>
                  <a:pt x="953643" y="1209547"/>
                </a:lnTo>
                <a:lnTo>
                  <a:pt x="953643" y="2205481"/>
                </a:lnTo>
                <a:lnTo>
                  <a:pt x="949578" y="2224785"/>
                </a:lnTo>
                <a:lnTo>
                  <a:pt x="938402" y="2240660"/>
                </a:lnTo>
                <a:lnTo>
                  <a:pt x="921893" y="2251329"/>
                </a:lnTo>
                <a:lnTo>
                  <a:pt x="901700" y="2255266"/>
                </a:lnTo>
                <a:close/>
              </a:path>
              <a:path w="3034665" h="2255520">
                <a:moveTo>
                  <a:pt x="2959862" y="1112265"/>
                </a:moveTo>
                <a:lnTo>
                  <a:pt x="1069721" y="1112265"/>
                </a:lnTo>
                <a:lnTo>
                  <a:pt x="1040764" y="1106169"/>
                </a:lnTo>
                <a:lnTo>
                  <a:pt x="1017143" y="1089786"/>
                </a:lnTo>
                <a:lnTo>
                  <a:pt x="1001140" y="1065529"/>
                </a:lnTo>
                <a:lnTo>
                  <a:pt x="995299" y="1035938"/>
                </a:lnTo>
                <a:lnTo>
                  <a:pt x="995299" y="76326"/>
                </a:lnTo>
                <a:lnTo>
                  <a:pt x="1001140" y="46735"/>
                </a:lnTo>
                <a:lnTo>
                  <a:pt x="1017143" y="22478"/>
                </a:lnTo>
                <a:lnTo>
                  <a:pt x="1040764" y="5968"/>
                </a:lnTo>
                <a:lnTo>
                  <a:pt x="1069721" y="0"/>
                </a:lnTo>
                <a:lnTo>
                  <a:pt x="2959862" y="0"/>
                </a:lnTo>
                <a:lnTo>
                  <a:pt x="2988818" y="5968"/>
                </a:lnTo>
                <a:lnTo>
                  <a:pt x="3012440" y="22478"/>
                </a:lnTo>
                <a:lnTo>
                  <a:pt x="3028441" y="46735"/>
                </a:lnTo>
                <a:lnTo>
                  <a:pt x="3034284" y="76326"/>
                </a:lnTo>
                <a:lnTo>
                  <a:pt x="3034284" y="1035938"/>
                </a:lnTo>
                <a:lnTo>
                  <a:pt x="3028441" y="1065529"/>
                </a:lnTo>
                <a:lnTo>
                  <a:pt x="3012440" y="1089786"/>
                </a:lnTo>
                <a:lnTo>
                  <a:pt x="2988818" y="1106169"/>
                </a:lnTo>
                <a:lnTo>
                  <a:pt x="2959862" y="1112265"/>
                </a:lnTo>
                <a:close/>
              </a:path>
              <a:path w="3034665" h="2255520">
                <a:moveTo>
                  <a:pt x="2959862" y="2249169"/>
                </a:moveTo>
                <a:lnTo>
                  <a:pt x="1069721" y="2249169"/>
                </a:lnTo>
                <a:lnTo>
                  <a:pt x="1040764" y="2243073"/>
                </a:lnTo>
                <a:lnTo>
                  <a:pt x="1017143" y="2226691"/>
                </a:lnTo>
                <a:lnTo>
                  <a:pt x="1001140" y="2202433"/>
                </a:lnTo>
                <a:lnTo>
                  <a:pt x="995299" y="2172842"/>
                </a:lnTo>
                <a:lnTo>
                  <a:pt x="995299" y="1213230"/>
                </a:lnTo>
                <a:lnTo>
                  <a:pt x="1001140" y="1183639"/>
                </a:lnTo>
                <a:lnTo>
                  <a:pt x="1017143" y="1159382"/>
                </a:lnTo>
                <a:lnTo>
                  <a:pt x="1040764" y="1142872"/>
                </a:lnTo>
                <a:lnTo>
                  <a:pt x="1069721" y="1136903"/>
                </a:lnTo>
                <a:lnTo>
                  <a:pt x="2959862" y="1136903"/>
                </a:lnTo>
                <a:lnTo>
                  <a:pt x="2988818" y="1142872"/>
                </a:lnTo>
                <a:lnTo>
                  <a:pt x="3012440" y="1159382"/>
                </a:lnTo>
                <a:lnTo>
                  <a:pt x="3028441" y="1183639"/>
                </a:lnTo>
                <a:lnTo>
                  <a:pt x="3034284" y="1213230"/>
                </a:lnTo>
                <a:lnTo>
                  <a:pt x="3034284" y="2172842"/>
                </a:lnTo>
                <a:lnTo>
                  <a:pt x="3028441" y="2202433"/>
                </a:lnTo>
                <a:lnTo>
                  <a:pt x="3012440" y="2226691"/>
                </a:lnTo>
                <a:lnTo>
                  <a:pt x="2988818" y="2243073"/>
                </a:lnTo>
                <a:lnTo>
                  <a:pt x="2959862" y="224916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6815" y="2822448"/>
            <a:ext cx="1050290" cy="2249805"/>
          </a:xfrm>
          <a:custGeom>
            <a:avLst/>
            <a:gdLst/>
            <a:ahLst/>
            <a:cxnLst/>
            <a:rect l="l" t="t" r="r" b="b"/>
            <a:pathLst>
              <a:path w="1050290" h="2249804">
                <a:moveTo>
                  <a:pt x="995807" y="1112392"/>
                </a:moveTo>
                <a:lnTo>
                  <a:pt x="64643" y="1112392"/>
                </a:lnTo>
                <a:lnTo>
                  <a:pt x="43687" y="1108202"/>
                </a:lnTo>
                <a:lnTo>
                  <a:pt x="26543" y="1096644"/>
                </a:lnTo>
                <a:lnTo>
                  <a:pt x="14986" y="1079627"/>
                </a:lnTo>
                <a:lnTo>
                  <a:pt x="10668" y="1058798"/>
                </a:lnTo>
                <a:lnTo>
                  <a:pt x="10668" y="53593"/>
                </a:lnTo>
                <a:lnTo>
                  <a:pt x="14986" y="32765"/>
                </a:lnTo>
                <a:lnTo>
                  <a:pt x="26543" y="15747"/>
                </a:lnTo>
                <a:lnTo>
                  <a:pt x="43687" y="4190"/>
                </a:lnTo>
                <a:lnTo>
                  <a:pt x="64643" y="0"/>
                </a:lnTo>
                <a:lnTo>
                  <a:pt x="995807" y="0"/>
                </a:lnTo>
                <a:lnTo>
                  <a:pt x="1016762" y="4190"/>
                </a:lnTo>
                <a:lnTo>
                  <a:pt x="1034034" y="15747"/>
                </a:lnTo>
                <a:lnTo>
                  <a:pt x="1045590" y="32765"/>
                </a:lnTo>
                <a:lnTo>
                  <a:pt x="1049909" y="53593"/>
                </a:lnTo>
                <a:lnTo>
                  <a:pt x="1049909" y="1058798"/>
                </a:lnTo>
                <a:lnTo>
                  <a:pt x="1045590" y="1079627"/>
                </a:lnTo>
                <a:lnTo>
                  <a:pt x="1034034" y="1096644"/>
                </a:lnTo>
                <a:lnTo>
                  <a:pt x="1016762" y="1108202"/>
                </a:lnTo>
                <a:lnTo>
                  <a:pt x="995807" y="1112392"/>
                </a:lnTo>
                <a:close/>
              </a:path>
              <a:path w="1050290" h="2249804">
                <a:moveTo>
                  <a:pt x="995299" y="2249423"/>
                </a:moveTo>
                <a:lnTo>
                  <a:pt x="54610" y="2249423"/>
                </a:lnTo>
                <a:lnTo>
                  <a:pt x="33400" y="2245232"/>
                </a:lnTo>
                <a:lnTo>
                  <a:pt x="16001" y="2233675"/>
                </a:lnTo>
                <a:lnTo>
                  <a:pt x="4318" y="2216657"/>
                </a:lnTo>
                <a:lnTo>
                  <a:pt x="0" y="2195829"/>
                </a:lnTo>
                <a:lnTo>
                  <a:pt x="0" y="1190625"/>
                </a:lnTo>
                <a:lnTo>
                  <a:pt x="4318" y="1169796"/>
                </a:lnTo>
                <a:lnTo>
                  <a:pt x="16001" y="1152778"/>
                </a:lnTo>
                <a:lnTo>
                  <a:pt x="33400" y="1141221"/>
                </a:lnTo>
                <a:lnTo>
                  <a:pt x="54610" y="1137030"/>
                </a:lnTo>
                <a:lnTo>
                  <a:pt x="995299" y="1137030"/>
                </a:lnTo>
                <a:lnTo>
                  <a:pt x="1016508" y="1141221"/>
                </a:lnTo>
                <a:lnTo>
                  <a:pt x="1033780" y="1152778"/>
                </a:lnTo>
                <a:lnTo>
                  <a:pt x="1045590" y="1169796"/>
                </a:lnTo>
                <a:lnTo>
                  <a:pt x="1049909" y="1190625"/>
                </a:lnTo>
                <a:lnTo>
                  <a:pt x="1049909" y="2195829"/>
                </a:lnTo>
                <a:lnTo>
                  <a:pt x="1045590" y="2216657"/>
                </a:lnTo>
                <a:lnTo>
                  <a:pt x="1033780" y="2233675"/>
                </a:lnTo>
                <a:lnTo>
                  <a:pt x="1016508" y="2245232"/>
                </a:lnTo>
                <a:lnTo>
                  <a:pt x="995299" y="224942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9816" y="2834640"/>
            <a:ext cx="1051560" cy="1074420"/>
          </a:xfrm>
          <a:custGeom>
            <a:avLst/>
            <a:gdLst/>
            <a:ahLst/>
            <a:cxnLst/>
            <a:rect l="l" t="t" r="r" b="b"/>
            <a:pathLst>
              <a:path w="1051559" h="1074420">
                <a:moveTo>
                  <a:pt x="997965" y="1074165"/>
                </a:moveTo>
                <a:lnTo>
                  <a:pt x="53593" y="1074165"/>
                </a:lnTo>
                <a:lnTo>
                  <a:pt x="32765" y="1069975"/>
                </a:lnTo>
                <a:lnTo>
                  <a:pt x="15748" y="1058672"/>
                </a:lnTo>
                <a:lnTo>
                  <a:pt x="4190" y="1041780"/>
                </a:lnTo>
                <a:lnTo>
                  <a:pt x="0" y="1021334"/>
                </a:lnTo>
                <a:lnTo>
                  <a:pt x="0" y="52831"/>
                </a:lnTo>
                <a:lnTo>
                  <a:pt x="4190" y="32258"/>
                </a:lnTo>
                <a:lnTo>
                  <a:pt x="15748" y="15493"/>
                </a:lnTo>
                <a:lnTo>
                  <a:pt x="32765" y="4190"/>
                </a:lnTo>
                <a:lnTo>
                  <a:pt x="53593" y="0"/>
                </a:lnTo>
                <a:lnTo>
                  <a:pt x="997965" y="0"/>
                </a:lnTo>
                <a:lnTo>
                  <a:pt x="1018793" y="4190"/>
                </a:lnTo>
                <a:lnTo>
                  <a:pt x="1035811" y="15493"/>
                </a:lnTo>
                <a:lnTo>
                  <a:pt x="1047368" y="32258"/>
                </a:lnTo>
                <a:lnTo>
                  <a:pt x="1051559" y="52831"/>
                </a:lnTo>
                <a:lnTo>
                  <a:pt x="1051559" y="1021334"/>
                </a:lnTo>
                <a:lnTo>
                  <a:pt x="1047368" y="1041780"/>
                </a:lnTo>
                <a:lnTo>
                  <a:pt x="1035811" y="1058672"/>
                </a:lnTo>
                <a:lnTo>
                  <a:pt x="1018793" y="1069975"/>
                </a:lnTo>
                <a:lnTo>
                  <a:pt x="997965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9147" y="3959352"/>
            <a:ext cx="1062355" cy="1118235"/>
          </a:xfrm>
          <a:custGeom>
            <a:avLst/>
            <a:gdLst/>
            <a:ahLst/>
            <a:cxnLst/>
            <a:rect l="l" t="t" r="r" b="b"/>
            <a:pathLst>
              <a:path w="1062354" h="1118235">
                <a:moveTo>
                  <a:pt x="1007999" y="1118108"/>
                </a:moveTo>
                <a:lnTo>
                  <a:pt x="54101" y="1118108"/>
                </a:lnTo>
                <a:lnTo>
                  <a:pt x="33020" y="1113789"/>
                </a:lnTo>
                <a:lnTo>
                  <a:pt x="15875" y="1101978"/>
                </a:lnTo>
                <a:lnTo>
                  <a:pt x="4318" y="1084452"/>
                </a:lnTo>
                <a:lnTo>
                  <a:pt x="0" y="1063116"/>
                </a:lnTo>
                <a:lnTo>
                  <a:pt x="0" y="54990"/>
                </a:lnTo>
                <a:lnTo>
                  <a:pt x="4318" y="33654"/>
                </a:lnTo>
                <a:lnTo>
                  <a:pt x="15875" y="16128"/>
                </a:lnTo>
                <a:lnTo>
                  <a:pt x="33020" y="4317"/>
                </a:lnTo>
                <a:lnTo>
                  <a:pt x="54101" y="0"/>
                </a:lnTo>
                <a:lnTo>
                  <a:pt x="1007999" y="0"/>
                </a:lnTo>
                <a:lnTo>
                  <a:pt x="1029080" y="4317"/>
                </a:lnTo>
                <a:lnTo>
                  <a:pt x="1046226" y="16128"/>
                </a:lnTo>
                <a:lnTo>
                  <a:pt x="1057782" y="33654"/>
                </a:lnTo>
                <a:lnTo>
                  <a:pt x="1062101" y="54990"/>
                </a:lnTo>
                <a:lnTo>
                  <a:pt x="1062101" y="1063116"/>
                </a:lnTo>
                <a:lnTo>
                  <a:pt x="1057782" y="1084452"/>
                </a:lnTo>
                <a:lnTo>
                  <a:pt x="1046226" y="1101978"/>
                </a:lnTo>
                <a:lnTo>
                  <a:pt x="1029080" y="1113789"/>
                </a:lnTo>
                <a:lnTo>
                  <a:pt x="1007999" y="111810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9956" y="2834640"/>
            <a:ext cx="2473325" cy="1074420"/>
          </a:xfrm>
          <a:custGeom>
            <a:avLst/>
            <a:gdLst/>
            <a:ahLst/>
            <a:cxnLst/>
            <a:rect l="l" t="t" r="r" b="b"/>
            <a:pathLst>
              <a:path w="2473325" h="1074420">
                <a:moveTo>
                  <a:pt x="2391537" y="1074165"/>
                </a:moveTo>
                <a:lnTo>
                  <a:pt x="81407" y="1074165"/>
                </a:lnTo>
                <a:lnTo>
                  <a:pt x="49784" y="1067689"/>
                </a:lnTo>
                <a:lnTo>
                  <a:pt x="23875" y="1050163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3875" y="24002"/>
                </a:lnTo>
                <a:lnTo>
                  <a:pt x="49784" y="6476"/>
                </a:lnTo>
                <a:lnTo>
                  <a:pt x="81407" y="0"/>
                </a:lnTo>
                <a:lnTo>
                  <a:pt x="2391537" y="0"/>
                </a:lnTo>
                <a:lnTo>
                  <a:pt x="2423160" y="6476"/>
                </a:lnTo>
                <a:lnTo>
                  <a:pt x="2449068" y="24002"/>
                </a:lnTo>
                <a:lnTo>
                  <a:pt x="2466467" y="50037"/>
                </a:lnTo>
                <a:lnTo>
                  <a:pt x="2472944" y="81787"/>
                </a:lnTo>
                <a:lnTo>
                  <a:pt x="2472944" y="992377"/>
                </a:lnTo>
                <a:lnTo>
                  <a:pt x="2466467" y="1024127"/>
                </a:lnTo>
                <a:lnTo>
                  <a:pt x="2449068" y="1050163"/>
                </a:lnTo>
                <a:lnTo>
                  <a:pt x="2423160" y="1067689"/>
                </a:lnTo>
                <a:lnTo>
                  <a:pt x="2391537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9956" y="3966972"/>
            <a:ext cx="2473325" cy="1110615"/>
          </a:xfrm>
          <a:custGeom>
            <a:avLst/>
            <a:gdLst/>
            <a:ahLst/>
            <a:cxnLst/>
            <a:rect l="l" t="t" r="r" b="b"/>
            <a:pathLst>
              <a:path w="2473325" h="1110614">
                <a:moveTo>
                  <a:pt x="2391537" y="1110488"/>
                </a:moveTo>
                <a:lnTo>
                  <a:pt x="81407" y="1110488"/>
                </a:lnTo>
                <a:lnTo>
                  <a:pt x="49784" y="1103757"/>
                </a:lnTo>
                <a:lnTo>
                  <a:pt x="23875" y="1085596"/>
                </a:lnTo>
                <a:lnTo>
                  <a:pt x="6476" y="1058672"/>
                </a:lnTo>
                <a:lnTo>
                  <a:pt x="0" y="1025906"/>
                </a:lnTo>
                <a:lnTo>
                  <a:pt x="0" y="84582"/>
                </a:lnTo>
                <a:lnTo>
                  <a:pt x="6476" y="51689"/>
                </a:lnTo>
                <a:lnTo>
                  <a:pt x="23875" y="24892"/>
                </a:lnTo>
                <a:lnTo>
                  <a:pt x="49784" y="6731"/>
                </a:lnTo>
                <a:lnTo>
                  <a:pt x="81407" y="0"/>
                </a:lnTo>
                <a:lnTo>
                  <a:pt x="2391537" y="0"/>
                </a:lnTo>
                <a:lnTo>
                  <a:pt x="2423160" y="6731"/>
                </a:lnTo>
                <a:lnTo>
                  <a:pt x="2449068" y="24892"/>
                </a:lnTo>
                <a:lnTo>
                  <a:pt x="2466467" y="51689"/>
                </a:lnTo>
                <a:lnTo>
                  <a:pt x="2472944" y="84582"/>
                </a:lnTo>
                <a:lnTo>
                  <a:pt x="2472944" y="1025906"/>
                </a:lnTo>
                <a:lnTo>
                  <a:pt x="2466467" y="1058672"/>
                </a:lnTo>
                <a:lnTo>
                  <a:pt x="2449068" y="1085596"/>
                </a:lnTo>
                <a:lnTo>
                  <a:pt x="2423160" y="1103757"/>
                </a:lnTo>
                <a:lnTo>
                  <a:pt x="2391537" y="111048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0" name="object 1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6" name="object 1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0" name="object 2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4" name="object 2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9" name="object 2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3" name="object 3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20814" y="3221177"/>
            <a:ext cx="766445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16346" y="2971926"/>
            <a:ext cx="93726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9055" algn="ctr">
              <a:lnSpc>
                <a:spcPct val="1117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  <a:spcBef>
                <a:spcPts val="11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duc</a:t>
            </a:r>
            <a:r>
              <a:rPr sz="600" dirty="0">
                <a:latin typeface="Calibri"/>
                <a:cs typeface="Calibri"/>
              </a:rPr>
              <a:t>ac</a:t>
            </a:r>
            <a:r>
              <a:rPr sz="600" spc="-5" dirty="0">
                <a:latin typeface="Calibri"/>
                <a:cs typeface="Calibri"/>
              </a:rPr>
              <a:t>ao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@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mad  </a:t>
            </a:r>
            <a:r>
              <a:rPr sz="600" spc="-10" dirty="0">
                <a:latin typeface="Calibri"/>
                <a:cs typeface="Calibri"/>
              </a:rPr>
              <a:t>inho.mg.gov.br</a:t>
            </a:r>
            <a:endParaRPr sz="600">
              <a:latin typeface="Calibri"/>
              <a:cs typeface="Calibri"/>
            </a:endParaRPr>
          </a:p>
          <a:p>
            <a:pPr marL="222885" marR="213995" indent="86360">
              <a:lnSpc>
                <a:spcPts val="850"/>
              </a:lnSpc>
              <a:spcBef>
                <a:spcPts val="25"/>
              </a:spcBef>
            </a:pPr>
            <a:r>
              <a:rPr sz="600" spc="-5" dirty="0">
                <a:latin typeface="Calibri"/>
                <a:cs typeface="Calibri"/>
              </a:rPr>
              <a:t>Telefones: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9603-2301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2953" y="3079242"/>
            <a:ext cx="141287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Escolas Municipais,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Estaduais</a:t>
            </a:r>
            <a:r>
              <a:rPr sz="600" dirty="0">
                <a:latin typeface="Calibri"/>
                <a:cs typeface="Calibri"/>
              </a:rPr>
              <a:t> e </a:t>
            </a:r>
            <a:r>
              <a:rPr sz="600" spc="-5" dirty="0">
                <a:latin typeface="Calibri"/>
                <a:cs typeface="Calibri"/>
              </a:rPr>
              <a:t>Particulares;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Empresas;</a:t>
            </a:r>
            <a:endParaRPr sz="600">
              <a:latin typeface="Calibri"/>
              <a:cs typeface="Calibri"/>
            </a:endParaRPr>
          </a:p>
          <a:p>
            <a:pPr marL="12700" marR="865505">
              <a:lnSpc>
                <a:spcPct val="115999"/>
              </a:lnSpc>
              <a:spcBef>
                <a:spcPts val="50"/>
              </a:spcBef>
            </a:pPr>
            <a:r>
              <a:rPr sz="600" spc="-5" dirty="0">
                <a:latin typeface="Calibri"/>
                <a:cs typeface="Calibri"/>
              </a:rPr>
              <a:t>Seto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úb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s;  </a:t>
            </a:r>
            <a:r>
              <a:rPr sz="600" spc="-5" dirty="0">
                <a:latin typeface="Calibri"/>
                <a:cs typeface="Calibri"/>
              </a:rPr>
              <a:t>Comércio; </a:t>
            </a:r>
            <a:r>
              <a:rPr sz="600" dirty="0">
                <a:latin typeface="Calibri"/>
                <a:cs typeface="Calibri"/>
              </a:rPr>
              <a:t> Comunidade.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38213" y="4344416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07:00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16:00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4779" y="2866644"/>
            <a:ext cx="885825" cy="1099185"/>
          </a:xfrm>
          <a:custGeom>
            <a:avLst/>
            <a:gdLst/>
            <a:ahLst/>
            <a:cxnLst/>
            <a:rect l="l" t="t" r="r" b="b"/>
            <a:pathLst>
              <a:path w="885825" h="1099185">
                <a:moveTo>
                  <a:pt x="836434" y="1098804"/>
                </a:moveTo>
                <a:lnTo>
                  <a:pt x="48793" y="1098804"/>
                </a:lnTo>
                <a:lnTo>
                  <a:pt x="29844" y="1094867"/>
                </a:lnTo>
                <a:lnTo>
                  <a:pt x="14325" y="1084072"/>
                </a:lnTo>
                <a:lnTo>
                  <a:pt x="3848" y="1068197"/>
                </a:lnTo>
                <a:lnTo>
                  <a:pt x="0" y="1048893"/>
                </a:lnTo>
                <a:lnTo>
                  <a:pt x="0" y="49911"/>
                </a:lnTo>
                <a:lnTo>
                  <a:pt x="3848" y="30480"/>
                </a:lnTo>
                <a:lnTo>
                  <a:pt x="14325" y="14605"/>
                </a:lnTo>
                <a:lnTo>
                  <a:pt x="29844" y="3937"/>
                </a:lnTo>
                <a:lnTo>
                  <a:pt x="48793" y="0"/>
                </a:lnTo>
                <a:lnTo>
                  <a:pt x="836434" y="0"/>
                </a:lnTo>
                <a:lnTo>
                  <a:pt x="855383" y="3937"/>
                </a:lnTo>
                <a:lnTo>
                  <a:pt x="870902" y="14605"/>
                </a:lnTo>
                <a:lnTo>
                  <a:pt x="881379" y="30480"/>
                </a:lnTo>
                <a:lnTo>
                  <a:pt x="885228" y="49911"/>
                </a:lnTo>
                <a:lnTo>
                  <a:pt x="885228" y="1048893"/>
                </a:lnTo>
                <a:lnTo>
                  <a:pt x="881379" y="1068197"/>
                </a:lnTo>
                <a:lnTo>
                  <a:pt x="870902" y="1084072"/>
                </a:lnTo>
                <a:lnTo>
                  <a:pt x="855383" y="1094867"/>
                </a:lnTo>
                <a:lnTo>
                  <a:pt x="836434" y="109880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69009" y="2910941"/>
            <a:ext cx="1414145" cy="92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500" dirty="0">
                <a:latin typeface="Calibri"/>
                <a:cs typeface="Calibri"/>
              </a:rPr>
              <a:t>O </a:t>
            </a:r>
            <a:r>
              <a:rPr sz="500" spc="-10" dirty="0">
                <a:latin typeface="Calibri"/>
                <a:cs typeface="Calibri"/>
              </a:rPr>
              <a:t>descarte irregular de </a:t>
            </a:r>
            <a:r>
              <a:rPr sz="500" spc="-5" dirty="0">
                <a:latin typeface="Calibri"/>
                <a:cs typeface="Calibri"/>
              </a:rPr>
              <a:t>óleo </a:t>
            </a:r>
            <a:r>
              <a:rPr sz="500" spc="-10" dirty="0">
                <a:latin typeface="Calibri"/>
                <a:cs typeface="Calibri"/>
              </a:rPr>
              <a:t>de cozinha, compromete 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diretamente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o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meio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ambiente,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poluindo</a:t>
            </a:r>
            <a:r>
              <a:rPr sz="500" spc="-5" dirty="0">
                <a:latin typeface="Calibri"/>
                <a:cs typeface="Calibri"/>
              </a:rPr>
              <a:t> águas, 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entupindo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encanamento,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trazendo</a:t>
            </a:r>
            <a:r>
              <a:rPr sz="500" spc="-5" dirty="0">
                <a:latin typeface="Calibri"/>
                <a:cs typeface="Calibri"/>
              </a:rPr>
              <a:t> um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grande 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transtorno. Com </a:t>
            </a:r>
            <a:r>
              <a:rPr sz="500" dirty="0">
                <a:latin typeface="Calibri"/>
                <a:cs typeface="Calibri"/>
              </a:rPr>
              <a:t>este </a:t>
            </a:r>
            <a:r>
              <a:rPr sz="500" spc="-5" dirty="0">
                <a:latin typeface="Calibri"/>
                <a:cs typeface="Calibri"/>
              </a:rPr>
              <a:t>risco </a:t>
            </a:r>
            <a:r>
              <a:rPr sz="500" spc="-10" dirty="0">
                <a:latin typeface="Calibri"/>
                <a:cs typeface="Calibri"/>
              </a:rPr>
              <a:t>eminente, </a:t>
            </a:r>
            <a:r>
              <a:rPr sz="500" dirty="0">
                <a:latin typeface="Calibri"/>
                <a:cs typeface="Calibri"/>
              </a:rPr>
              <a:t>a </a:t>
            </a:r>
            <a:r>
              <a:rPr sz="500" spc="-10" dirty="0">
                <a:latin typeface="Calibri"/>
                <a:cs typeface="Calibri"/>
              </a:rPr>
              <a:t>campanha </a:t>
            </a:r>
            <a:r>
              <a:rPr sz="500" spc="-15" dirty="0">
                <a:latin typeface="Calibri"/>
                <a:cs typeface="Calibri"/>
              </a:rPr>
              <a:t>de </a:t>
            </a:r>
            <a:r>
              <a:rPr sz="500" spc="-10" dirty="0">
                <a:latin typeface="Calibri"/>
                <a:cs typeface="Calibri"/>
              </a:rPr>
              <a:t> recolhimento de óleo de cozinha usado, conscientiza 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toda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população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a </a:t>
            </a:r>
            <a:r>
              <a:rPr sz="500" spc="-10" dirty="0">
                <a:latin typeface="Calibri"/>
                <a:cs typeface="Calibri"/>
              </a:rPr>
              <a:t>realizar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a </a:t>
            </a:r>
            <a:r>
              <a:rPr sz="500" spc="-10" dirty="0">
                <a:latin typeface="Calibri"/>
                <a:cs typeface="Calibri"/>
              </a:rPr>
              <a:t>doação</a:t>
            </a:r>
            <a:r>
              <a:rPr sz="500" spc="9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deste </a:t>
            </a:r>
            <a:r>
              <a:rPr sz="500" spc="-10" dirty="0">
                <a:latin typeface="Calibri"/>
                <a:cs typeface="Calibri"/>
              </a:rPr>
              <a:t>óleo,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para </a:t>
            </a:r>
            <a:r>
              <a:rPr sz="500" spc="-5" dirty="0">
                <a:latin typeface="Calibri"/>
                <a:cs typeface="Calibri"/>
              </a:rPr>
              <a:t> que</a:t>
            </a:r>
            <a:r>
              <a:rPr sz="500" spc="10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seja </a:t>
            </a:r>
            <a:r>
              <a:rPr sz="500" spc="-10" dirty="0">
                <a:latin typeface="Calibri"/>
                <a:cs typeface="Calibri"/>
              </a:rPr>
              <a:t>direcionado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de</a:t>
            </a:r>
            <a:r>
              <a:rPr sz="500" spc="9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forma </a:t>
            </a:r>
            <a:r>
              <a:rPr sz="500" spc="-10" dirty="0">
                <a:latin typeface="Calibri"/>
                <a:cs typeface="Calibri"/>
              </a:rPr>
              <a:t>correta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para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o </a:t>
            </a:r>
            <a:r>
              <a:rPr sz="500" spc="-10" dirty="0">
                <a:latin typeface="Calibri"/>
                <a:cs typeface="Calibri"/>
              </a:rPr>
              <a:t>setor </a:t>
            </a:r>
            <a:r>
              <a:rPr sz="500" spc="-5" dirty="0">
                <a:latin typeface="Calibri"/>
                <a:cs typeface="Calibri"/>
              </a:rPr>
              <a:t> de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Educação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Ambiental,</a:t>
            </a:r>
            <a:r>
              <a:rPr sz="500" spc="-5" dirty="0">
                <a:latin typeface="Calibri"/>
                <a:cs typeface="Calibri"/>
              </a:rPr>
              <a:t> que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repassa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a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quantidade 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recolhida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a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uma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entidade,</a:t>
            </a:r>
            <a:r>
              <a:rPr sz="500" spc="-5" dirty="0">
                <a:latin typeface="Calibri"/>
                <a:cs typeface="Calibri"/>
              </a:rPr>
              <a:t> que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realiza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o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beneficiamento,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utilizando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o</a:t>
            </a:r>
            <a:r>
              <a:rPr sz="500" spc="114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óleo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como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matéria 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prima.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1544" y="2855976"/>
            <a:ext cx="2468880" cy="2240280"/>
          </a:xfrm>
          <a:custGeom>
            <a:avLst/>
            <a:gdLst/>
            <a:ahLst/>
            <a:cxnLst/>
            <a:rect l="l" t="t" r="r" b="b"/>
            <a:pathLst>
              <a:path w="2468880" h="2240279">
                <a:moveTo>
                  <a:pt x="801458" y="2215641"/>
                </a:moveTo>
                <a:lnTo>
                  <a:pt x="46748" y="2215641"/>
                </a:lnTo>
                <a:lnTo>
                  <a:pt x="28587" y="2211832"/>
                </a:lnTo>
                <a:lnTo>
                  <a:pt x="13728" y="2201291"/>
                </a:lnTo>
                <a:lnTo>
                  <a:pt x="3682" y="2185797"/>
                </a:lnTo>
                <a:lnTo>
                  <a:pt x="0" y="2166873"/>
                </a:lnTo>
                <a:lnTo>
                  <a:pt x="0" y="1190243"/>
                </a:lnTo>
                <a:lnTo>
                  <a:pt x="3682" y="1171320"/>
                </a:lnTo>
                <a:lnTo>
                  <a:pt x="13728" y="1155827"/>
                </a:lnTo>
                <a:lnTo>
                  <a:pt x="28587" y="1145286"/>
                </a:lnTo>
                <a:lnTo>
                  <a:pt x="46748" y="1141476"/>
                </a:lnTo>
                <a:lnTo>
                  <a:pt x="801458" y="1141476"/>
                </a:lnTo>
                <a:lnTo>
                  <a:pt x="819594" y="1145286"/>
                </a:lnTo>
                <a:lnTo>
                  <a:pt x="834466" y="1155827"/>
                </a:lnTo>
                <a:lnTo>
                  <a:pt x="844511" y="1171320"/>
                </a:lnTo>
                <a:lnTo>
                  <a:pt x="848207" y="1190243"/>
                </a:lnTo>
                <a:lnTo>
                  <a:pt x="848207" y="2166873"/>
                </a:lnTo>
                <a:lnTo>
                  <a:pt x="844511" y="2185797"/>
                </a:lnTo>
                <a:lnTo>
                  <a:pt x="834466" y="2201291"/>
                </a:lnTo>
                <a:lnTo>
                  <a:pt x="819594" y="2211832"/>
                </a:lnTo>
                <a:lnTo>
                  <a:pt x="801458" y="2215641"/>
                </a:lnTo>
                <a:close/>
              </a:path>
              <a:path w="2468880" h="2240279">
                <a:moveTo>
                  <a:pt x="2383028" y="1098550"/>
                </a:moveTo>
                <a:lnTo>
                  <a:pt x="995540" y="1098550"/>
                </a:lnTo>
                <a:lnTo>
                  <a:pt x="962164" y="1094613"/>
                </a:lnTo>
                <a:lnTo>
                  <a:pt x="934834" y="1083817"/>
                </a:lnTo>
                <a:lnTo>
                  <a:pt x="916368" y="1067942"/>
                </a:lnTo>
                <a:lnTo>
                  <a:pt x="909599" y="1048639"/>
                </a:lnTo>
                <a:lnTo>
                  <a:pt x="909599" y="49911"/>
                </a:lnTo>
                <a:lnTo>
                  <a:pt x="916368" y="30479"/>
                </a:lnTo>
                <a:lnTo>
                  <a:pt x="934834" y="14604"/>
                </a:lnTo>
                <a:lnTo>
                  <a:pt x="962164" y="3937"/>
                </a:lnTo>
                <a:lnTo>
                  <a:pt x="995540" y="0"/>
                </a:lnTo>
                <a:lnTo>
                  <a:pt x="2383028" y="0"/>
                </a:lnTo>
                <a:lnTo>
                  <a:pt x="2416302" y="3937"/>
                </a:lnTo>
                <a:lnTo>
                  <a:pt x="2443734" y="14604"/>
                </a:lnTo>
                <a:lnTo>
                  <a:pt x="2462149" y="30479"/>
                </a:lnTo>
                <a:lnTo>
                  <a:pt x="2468880" y="49911"/>
                </a:lnTo>
                <a:lnTo>
                  <a:pt x="2468880" y="1048639"/>
                </a:lnTo>
                <a:lnTo>
                  <a:pt x="2462149" y="1067942"/>
                </a:lnTo>
                <a:lnTo>
                  <a:pt x="2443734" y="1083817"/>
                </a:lnTo>
                <a:lnTo>
                  <a:pt x="2416302" y="1094613"/>
                </a:lnTo>
                <a:lnTo>
                  <a:pt x="2383028" y="1098550"/>
                </a:lnTo>
                <a:close/>
              </a:path>
              <a:path w="2468880" h="2240279">
                <a:moveTo>
                  <a:pt x="2382774" y="2240026"/>
                </a:moveTo>
                <a:lnTo>
                  <a:pt x="991222" y="2240026"/>
                </a:lnTo>
                <a:lnTo>
                  <a:pt x="957757" y="2235961"/>
                </a:lnTo>
                <a:lnTo>
                  <a:pt x="930338" y="2225166"/>
                </a:lnTo>
                <a:lnTo>
                  <a:pt x="911834" y="2209038"/>
                </a:lnTo>
                <a:lnTo>
                  <a:pt x="905027" y="2189479"/>
                </a:lnTo>
                <a:lnTo>
                  <a:pt x="905027" y="1178305"/>
                </a:lnTo>
                <a:lnTo>
                  <a:pt x="911834" y="1158620"/>
                </a:lnTo>
                <a:lnTo>
                  <a:pt x="930338" y="1142618"/>
                </a:lnTo>
                <a:lnTo>
                  <a:pt x="957757" y="1131697"/>
                </a:lnTo>
                <a:lnTo>
                  <a:pt x="991222" y="1127760"/>
                </a:lnTo>
                <a:lnTo>
                  <a:pt x="2382774" y="1127760"/>
                </a:lnTo>
                <a:lnTo>
                  <a:pt x="2416175" y="1131697"/>
                </a:lnTo>
                <a:lnTo>
                  <a:pt x="2443607" y="1142618"/>
                </a:lnTo>
                <a:lnTo>
                  <a:pt x="2462149" y="1158620"/>
                </a:lnTo>
                <a:lnTo>
                  <a:pt x="2468880" y="1178305"/>
                </a:lnTo>
                <a:lnTo>
                  <a:pt x="2468880" y="2189479"/>
                </a:lnTo>
                <a:lnTo>
                  <a:pt x="2462149" y="2209038"/>
                </a:lnTo>
                <a:lnTo>
                  <a:pt x="2443607" y="2225166"/>
                </a:lnTo>
                <a:lnTo>
                  <a:pt x="2416175" y="2235961"/>
                </a:lnTo>
                <a:lnTo>
                  <a:pt x="2382774" y="224002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8951" y="4023486"/>
            <a:ext cx="1340485" cy="100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campanha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consiste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</a:t>
            </a:r>
            <a:r>
              <a:rPr sz="600" spc="-5" dirty="0">
                <a:latin typeface="Calibri"/>
                <a:cs typeface="Calibri"/>
              </a:rPr>
              <a:t> realizar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um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levantamento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todas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borracharias </a:t>
            </a:r>
            <a:r>
              <a:rPr sz="600" spc="-5" dirty="0">
                <a:latin typeface="Calibri"/>
                <a:cs typeface="Calibri"/>
              </a:rPr>
              <a:t> do </a:t>
            </a:r>
            <a:r>
              <a:rPr sz="600" spc="-10" dirty="0">
                <a:latin typeface="Calibri"/>
                <a:cs typeface="Calibri"/>
              </a:rPr>
              <a:t>município,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como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 </a:t>
            </a:r>
            <a:r>
              <a:rPr sz="600" spc="-10" dirty="0">
                <a:latin typeface="Calibri"/>
                <a:cs typeface="Calibri"/>
              </a:rPr>
              <a:t>feito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descarte 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pneus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inutilizáveis,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aquelas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comprovarem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uma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destinação</a:t>
            </a:r>
            <a:r>
              <a:rPr sz="600" spc="-5" dirty="0">
                <a:latin typeface="Calibri"/>
                <a:cs typeface="Calibri"/>
              </a:rPr>
              <a:t> correta,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dentro </a:t>
            </a:r>
            <a:r>
              <a:rPr sz="600" spc="-15" dirty="0">
                <a:latin typeface="Calibri"/>
                <a:cs typeface="Calibri"/>
              </a:rPr>
              <a:t>das </a:t>
            </a:r>
            <a:r>
              <a:rPr sz="600" spc="-10" dirty="0">
                <a:latin typeface="Calibri"/>
                <a:cs typeface="Calibri"/>
              </a:rPr>
              <a:t>normas ambientais, receberão </a:t>
            </a:r>
            <a:r>
              <a:rPr sz="600" spc="-5" dirty="0">
                <a:latin typeface="Calibri"/>
                <a:cs typeface="Calibri"/>
              </a:rPr>
              <a:t> um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certificado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selo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verde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reconhecimento</a:t>
            </a:r>
            <a:r>
              <a:rPr sz="600" spc="-5" dirty="0">
                <a:latin typeface="Calibri"/>
                <a:cs typeface="Calibri"/>
              </a:rPr>
              <a:t> da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Municipal 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Meio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Ambiente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Desenvolvimento </a:t>
            </a:r>
            <a:r>
              <a:rPr sz="600" spc="-5" dirty="0">
                <a:latin typeface="Calibri"/>
                <a:cs typeface="Calibri"/>
              </a:rPr>
              <a:t> Sustentável.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4538" y="4387723"/>
            <a:ext cx="635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ampanha</a:t>
            </a:r>
            <a:r>
              <a:rPr sz="600" b="1" spc="-6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Pn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5110" y="2964919"/>
            <a:ext cx="720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99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efe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</a:t>
            </a:r>
            <a:r>
              <a:rPr sz="600" spc="-5" dirty="0">
                <a:latin typeface="Calibri"/>
                <a:cs typeface="Calibri"/>
              </a:rPr>
              <a:t>meio de divulgação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virtual </a:t>
            </a:r>
            <a:r>
              <a:rPr sz="600" dirty="0">
                <a:latin typeface="Calibri"/>
                <a:cs typeface="Calibri"/>
              </a:rPr>
              <a:t>e </a:t>
            </a:r>
            <a:r>
              <a:rPr sz="600" spc="-5" dirty="0">
                <a:latin typeface="Calibri"/>
                <a:cs typeface="Calibri"/>
              </a:rPr>
              <a:t>presencial.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)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55481" y="3326384"/>
            <a:ext cx="14757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2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crono</a:t>
            </a:r>
            <a:r>
              <a:rPr sz="600" spc="-2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cam</a:t>
            </a:r>
            <a:r>
              <a:rPr sz="600" spc="-2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25" dirty="0">
                <a:latin typeface="Calibri"/>
                <a:cs typeface="Calibri"/>
              </a:rPr>
              <a:t>é</a:t>
            </a:r>
            <a:r>
              <a:rPr sz="600" spc="-30" dirty="0">
                <a:latin typeface="Calibri"/>
                <a:cs typeface="Calibri"/>
              </a:rPr>
              <a:t>-d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fi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13805" y="4070189"/>
            <a:ext cx="937260" cy="747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8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216535" marR="208279" algn="ctr">
              <a:lnSpc>
                <a:spcPct val="110000"/>
              </a:lnSpc>
              <a:spcBef>
                <a:spcPts val="15"/>
              </a:spcBef>
            </a:pPr>
            <a:r>
              <a:rPr sz="600" spc="-1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ru</a:t>
            </a:r>
            <a:r>
              <a:rPr sz="600" spc="-15" dirty="0">
                <a:latin typeface="Calibri"/>
                <a:cs typeface="Calibri"/>
              </a:rPr>
              <a:t>ma</a:t>
            </a:r>
            <a:r>
              <a:rPr sz="600" spc="-20" dirty="0">
                <a:latin typeface="Calibri"/>
                <a:cs typeface="Calibri"/>
              </a:rPr>
              <a:t>dinho/</a:t>
            </a:r>
            <a:r>
              <a:rPr sz="600" spc="-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G  </a:t>
            </a:r>
            <a:r>
              <a:rPr sz="600" spc="-5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3299"/>
              </a:lnSpc>
              <a:spcBef>
                <a:spcPts val="110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duc</a:t>
            </a:r>
            <a:r>
              <a:rPr sz="600" dirty="0">
                <a:latin typeface="Calibri"/>
                <a:cs typeface="Calibri"/>
              </a:rPr>
              <a:t>ac</a:t>
            </a:r>
            <a:r>
              <a:rPr sz="600" spc="-5" dirty="0">
                <a:latin typeface="Calibri"/>
                <a:cs typeface="Calibri"/>
              </a:rPr>
              <a:t>ao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@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mad  </a:t>
            </a:r>
            <a:r>
              <a:rPr sz="600" spc="-10" dirty="0">
                <a:latin typeface="Calibri"/>
                <a:cs typeface="Calibri"/>
              </a:rPr>
              <a:t>inho.mg.gov.br</a:t>
            </a:r>
            <a:endParaRPr sz="600">
              <a:latin typeface="Calibri"/>
              <a:cs typeface="Calibri"/>
            </a:endParaRPr>
          </a:p>
          <a:p>
            <a:pPr marL="224154" marR="213995" indent="85090">
              <a:lnSpc>
                <a:spcPts val="850"/>
              </a:lnSpc>
              <a:spcBef>
                <a:spcPts val="25"/>
              </a:spcBef>
            </a:pPr>
            <a:r>
              <a:rPr sz="600" spc="-5" dirty="0">
                <a:latin typeface="Calibri"/>
                <a:cs typeface="Calibri"/>
              </a:rPr>
              <a:t>Telefones: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9603-2301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3325" y="4139311"/>
            <a:ext cx="141351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Escolas Municipais,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Estaduais</a:t>
            </a:r>
            <a:r>
              <a:rPr sz="600" dirty="0">
                <a:latin typeface="Calibri"/>
                <a:cs typeface="Calibri"/>
              </a:rPr>
              <a:t> e </a:t>
            </a:r>
            <a:r>
              <a:rPr sz="600" spc="-5" dirty="0">
                <a:latin typeface="Calibri"/>
                <a:cs typeface="Calibri"/>
              </a:rPr>
              <a:t>Particulares;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Empresas;</a:t>
            </a:r>
            <a:endParaRPr sz="600">
              <a:latin typeface="Calibri"/>
              <a:cs typeface="Calibri"/>
            </a:endParaRPr>
          </a:p>
          <a:p>
            <a:pPr marL="12700" marR="866140">
              <a:lnSpc>
                <a:spcPct val="115799"/>
              </a:lnSpc>
              <a:spcBef>
                <a:spcPts val="50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Pú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s;  </a:t>
            </a:r>
            <a:r>
              <a:rPr sz="600" spc="-5" dirty="0">
                <a:latin typeface="Calibri"/>
                <a:cs typeface="Calibri"/>
              </a:rPr>
              <a:t>Comércio; </a:t>
            </a:r>
            <a:r>
              <a:rPr sz="600" dirty="0">
                <a:latin typeface="Calibri"/>
                <a:cs typeface="Calibri"/>
              </a:rPr>
              <a:t> Comunidade.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32861" y="4060698"/>
            <a:ext cx="622935" cy="842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72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Preferencialmente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 meio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ação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al e  </a:t>
            </a:r>
            <a:r>
              <a:rPr sz="600" spc="-5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  <a:p>
            <a:pPr marL="30480" marR="20955" indent="635" algn="ctr">
              <a:lnSpc>
                <a:spcPts val="840"/>
              </a:lnSpc>
              <a:spcBef>
                <a:spcPts val="35"/>
              </a:spcBef>
            </a:pP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) 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95486" y="4436491"/>
            <a:ext cx="1476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2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crono</a:t>
            </a:r>
            <a:r>
              <a:rPr sz="600" spc="-2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cam</a:t>
            </a:r>
            <a:r>
              <a:rPr sz="600" spc="-2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25" dirty="0">
                <a:latin typeface="Calibri"/>
                <a:cs typeface="Calibri"/>
              </a:rPr>
              <a:t>é</a:t>
            </a:r>
            <a:r>
              <a:rPr sz="600" spc="-30" dirty="0">
                <a:latin typeface="Calibri"/>
                <a:cs typeface="Calibri"/>
              </a:rPr>
              <a:t>-d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fi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88638" y="641870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5"/>
                </a:lnTo>
                <a:lnTo>
                  <a:pt x="6554724" y="59435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583154" y="709978"/>
            <a:ext cx="75025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/>
                <a:cs typeface="Arial"/>
              </a:rPr>
              <a:t>SECRETARIA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MUNICIPAL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MEIO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AMBIENTE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DESENVOLVIMENTO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SUSTENTÁVEL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31389" y="1988386"/>
            <a:ext cx="871219" cy="744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09" marR="21590" indent="1270" algn="ctr">
              <a:lnSpc>
                <a:spcPct val="107600"/>
              </a:lnSpc>
              <a:spcBef>
                <a:spcPts val="9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efe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  me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ga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1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presencial.</a:t>
            </a:r>
            <a:endParaRPr sz="600">
              <a:latin typeface="Calibri"/>
              <a:cs typeface="Calibri"/>
            </a:endParaRPr>
          </a:p>
          <a:p>
            <a:pPr marL="12700" marR="5080" algn="ctr">
              <a:lnSpc>
                <a:spcPct val="106700"/>
              </a:lnSpc>
              <a:spcBef>
                <a:spcPts val="105"/>
              </a:spcBef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pond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ôn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(e-mail)</a:t>
            </a:r>
            <a:endParaRPr sz="600">
              <a:latin typeface="Calibri"/>
              <a:cs typeface="Calibri"/>
            </a:endParaRPr>
          </a:p>
          <a:p>
            <a:pPr marL="175260" marR="167640" algn="ctr">
              <a:lnSpc>
                <a:spcPts val="860"/>
              </a:lnSpc>
              <a:spcBef>
                <a:spcPts val="35"/>
              </a:spcBef>
            </a:pPr>
            <a:r>
              <a:rPr sz="600" spc="-10" dirty="0">
                <a:latin typeface="Calibri"/>
                <a:cs typeface="Calibri"/>
              </a:rPr>
              <a:t>Correspondência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94432" y="1917192"/>
            <a:ext cx="3011805" cy="904875"/>
          </a:xfrm>
          <a:custGeom>
            <a:avLst/>
            <a:gdLst/>
            <a:ahLst/>
            <a:cxnLst/>
            <a:rect l="l" t="t" r="r" b="b"/>
            <a:pathLst>
              <a:path w="3011804" h="904875">
                <a:moveTo>
                  <a:pt x="883793" y="904748"/>
                </a:moveTo>
                <a:lnTo>
                  <a:pt x="51562" y="904748"/>
                </a:lnTo>
                <a:lnTo>
                  <a:pt x="31495" y="901573"/>
                </a:lnTo>
                <a:lnTo>
                  <a:pt x="15112" y="892810"/>
                </a:lnTo>
                <a:lnTo>
                  <a:pt x="4063" y="879856"/>
                </a:lnTo>
                <a:lnTo>
                  <a:pt x="0" y="863981"/>
                </a:lnTo>
                <a:lnTo>
                  <a:pt x="0" y="46989"/>
                </a:lnTo>
                <a:lnTo>
                  <a:pt x="4063" y="31114"/>
                </a:lnTo>
                <a:lnTo>
                  <a:pt x="15112" y="18034"/>
                </a:lnTo>
                <a:lnTo>
                  <a:pt x="31495" y="9271"/>
                </a:lnTo>
                <a:lnTo>
                  <a:pt x="51562" y="6096"/>
                </a:lnTo>
                <a:lnTo>
                  <a:pt x="883793" y="6096"/>
                </a:lnTo>
                <a:lnTo>
                  <a:pt x="903858" y="9271"/>
                </a:lnTo>
                <a:lnTo>
                  <a:pt x="920242" y="18034"/>
                </a:lnTo>
                <a:lnTo>
                  <a:pt x="931291" y="31114"/>
                </a:lnTo>
                <a:lnTo>
                  <a:pt x="935355" y="46989"/>
                </a:lnTo>
                <a:lnTo>
                  <a:pt x="935355" y="863981"/>
                </a:lnTo>
                <a:lnTo>
                  <a:pt x="931291" y="879856"/>
                </a:lnTo>
                <a:lnTo>
                  <a:pt x="920242" y="892810"/>
                </a:lnTo>
                <a:lnTo>
                  <a:pt x="903858" y="901573"/>
                </a:lnTo>
                <a:lnTo>
                  <a:pt x="883793" y="904748"/>
                </a:lnTo>
                <a:close/>
              </a:path>
              <a:path w="3011804" h="904875">
                <a:moveTo>
                  <a:pt x="2937256" y="877315"/>
                </a:moveTo>
                <a:lnTo>
                  <a:pt x="1054100" y="877315"/>
                </a:lnTo>
                <a:lnTo>
                  <a:pt x="1025397" y="872616"/>
                </a:lnTo>
                <a:lnTo>
                  <a:pt x="1001776" y="859663"/>
                </a:lnTo>
                <a:lnTo>
                  <a:pt x="985901" y="840486"/>
                </a:lnTo>
                <a:lnTo>
                  <a:pt x="980058" y="817117"/>
                </a:lnTo>
                <a:lnTo>
                  <a:pt x="980058" y="60198"/>
                </a:lnTo>
                <a:lnTo>
                  <a:pt x="985901" y="36829"/>
                </a:lnTo>
                <a:lnTo>
                  <a:pt x="1001776" y="17652"/>
                </a:lnTo>
                <a:lnTo>
                  <a:pt x="1025397" y="4699"/>
                </a:lnTo>
                <a:lnTo>
                  <a:pt x="1054100" y="0"/>
                </a:lnTo>
                <a:lnTo>
                  <a:pt x="2937256" y="0"/>
                </a:lnTo>
                <a:lnTo>
                  <a:pt x="2966085" y="4699"/>
                </a:lnTo>
                <a:lnTo>
                  <a:pt x="2989707" y="17652"/>
                </a:lnTo>
                <a:lnTo>
                  <a:pt x="3005582" y="36829"/>
                </a:lnTo>
                <a:lnTo>
                  <a:pt x="3011423" y="60198"/>
                </a:lnTo>
                <a:lnTo>
                  <a:pt x="3011423" y="817117"/>
                </a:lnTo>
                <a:lnTo>
                  <a:pt x="3005582" y="840486"/>
                </a:lnTo>
                <a:lnTo>
                  <a:pt x="2989707" y="859663"/>
                </a:lnTo>
                <a:lnTo>
                  <a:pt x="2966085" y="872616"/>
                </a:lnTo>
                <a:lnTo>
                  <a:pt x="2937256" y="87731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806697" y="2065147"/>
            <a:ext cx="141351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Escolas Municipais,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Estaduais</a:t>
            </a:r>
            <a:r>
              <a:rPr sz="600" dirty="0">
                <a:latin typeface="Calibri"/>
                <a:cs typeface="Calibri"/>
              </a:rPr>
              <a:t> e </a:t>
            </a:r>
            <a:r>
              <a:rPr sz="600" spc="-5" dirty="0">
                <a:latin typeface="Calibri"/>
                <a:cs typeface="Calibri"/>
              </a:rPr>
              <a:t>Particulares;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Empresas;</a:t>
            </a:r>
            <a:endParaRPr sz="600">
              <a:latin typeface="Calibri"/>
              <a:cs typeface="Calibri"/>
            </a:endParaRPr>
          </a:p>
          <a:p>
            <a:pPr marL="12700" marR="866140">
              <a:lnSpc>
                <a:spcPct val="115799"/>
              </a:lnSpc>
              <a:spcBef>
                <a:spcPts val="55"/>
              </a:spcBef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Pú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s;  </a:t>
            </a:r>
            <a:r>
              <a:rPr sz="600" spc="-5" dirty="0">
                <a:latin typeface="Calibri"/>
                <a:cs typeface="Calibri"/>
              </a:rPr>
              <a:t>Comércio; </a:t>
            </a:r>
            <a:r>
              <a:rPr sz="600" dirty="0">
                <a:latin typeface="Calibri"/>
                <a:cs typeface="Calibri"/>
              </a:rPr>
              <a:t> Comunidade.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83579" y="1908048"/>
            <a:ext cx="1037590" cy="891540"/>
          </a:xfrm>
          <a:custGeom>
            <a:avLst/>
            <a:gdLst/>
            <a:ahLst/>
            <a:cxnLst/>
            <a:rect l="l" t="t" r="r" b="b"/>
            <a:pathLst>
              <a:path w="1037590" h="891539">
                <a:moveTo>
                  <a:pt x="983615" y="891285"/>
                </a:moveTo>
                <a:lnTo>
                  <a:pt x="53975" y="891285"/>
                </a:lnTo>
                <a:lnTo>
                  <a:pt x="33020" y="887983"/>
                </a:lnTo>
                <a:lnTo>
                  <a:pt x="15875" y="878713"/>
                </a:lnTo>
                <a:lnTo>
                  <a:pt x="4318" y="865123"/>
                </a:lnTo>
                <a:lnTo>
                  <a:pt x="0" y="848359"/>
                </a:lnTo>
                <a:lnTo>
                  <a:pt x="0" y="42925"/>
                </a:lnTo>
                <a:lnTo>
                  <a:pt x="4318" y="26288"/>
                </a:lnTo>
                <a:lnTo>
                  <a:pt x="15875" y="12572"/>
                </a:lnTo>
                <a:lnTo>
                  <a:pt x="33020" y="3428"/>
                </a:lnTo>
                <a:lnTo>
                  <a:pt x="53975" y="0"/>
                </a:lnTo>
                <a:lnTo>
                  <a:pt x="983615" y="0"/>
                </a:lnTo>
                <a:lnTo>
                  <a:pt x="1004570" y="3428"/>
                </a:lnTo>
                <a:lnTo>
                  <a:pt x="1021715" y="12572"/>
                </a:lnTo>
                <a:lnTo>
                  <a:pt x="1033272" y="26288"/>
                </a:lnTo>
                <a:lnTo>
                  <a:pt x="1037590" y="42925"/>
                </a:lnTo>
                <a:lnTo>
                  <a:pt x="1037590" y="848359"/>
                </a:lnTo>
                <a:lnTo>
                  <a:pt x="1033272" y="865123"/>
                </a:lnTo>
                <a:lnTo>
                  <a:pt x="1021715" y="878713"/>
                </a:lnTo>
                <a:lnTo>
                  <a:pt x="1004570" y="887983"/>
                </a:lnTo>
                <a:lnTo>
                  <a:pt x="983615" y="89128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827903" y="2009648"/>
            <a:ext cx="937894" cy="7258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7310" marR="60325" algn="ctr">
              <a:lnSpc>
                <a:spcPct val="103299"/>
              </a:lnSpc>
              <a:spcBef>
                <a:spcPts val="7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E-mail: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educacaoambiental@brumad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inho.mg.gov.br</a:t>
            </a:r>
            <a:endParaRPr sz="600">
              <a:latin typeface="Calibri"/>
              <a:cs typeface="Calibri"/>
            </a:endParaRPr>
          </a:p>
          <a:p>
            <a:pPr marL="233045" marR="204470" indent="101600">
              <a:lnSpc>
                <a:spcPts val="850"/>
              </a:lnSpc>
              <a:spcBef>
                <a:spcPts val="10"/>
              </a:spcBef>
            </a:pPr>
            <a:r>
              <a:rPr sz="600" spc="-5" dirty="0">
                <a:latin typeface="Calibri"/>
                <a:cs typeface="Calibri"/>
              </a:rPr>
              <a:t>Telefone: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2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</a:t>
            </a:r>
            <a:r>
              <a:rPr sz="600" spc="-20" dirty="0">
                <a:latin typeface="Calibri"/>
                <a:cs typeface="Calibri"/>
              </a:rPr>
              <a:t>9603-2301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899147" y="1908048"/>
            <a:ext cx="1071245" cy="876300"/>
          </a:xfrm>
          <a:custGeom>
            <a:avLst/>
            <a:gdLst/>
            <a:ahLst/>
            <a:cxnLst/>
            <a:rect l="l" t="t" r="r" b="b"/>
            <a:pathLst>
              <a:path w="1071245" h="876300">
                <a:moveTo>
                  <a:pt x="1016253" y="876045"/>
                </a:moveTo>
                <a:lnTo>
                  <a:pt x="54482" y="876045"/>
                </a:lnTo>
                <a:lnTo>
                  <a:pt x="33400" y="872743"/>
                </a:lnTo>
                <a:lnTo>
                  <a:pt x="16001" y="863472"/>
                </a:lnTo>
                <a:lnTo>
                  <a:pt x="4318" y="849756"/>
                </a:lnTo>
                <a:lnTo>
                  <a:pt x="0" y="832992"/>
                </a:lnTo>
                <a:lnTo>
                  <a:pt x="0" y="43052"/>
                </a:lnTo>
                <a:lnTo>
                  <a:pt x="4318" y="26415"/>
                </a:lnTo>
                <a:lnTo>
                  <a:pt x="16001" y="12700"/>
                </a:lnTo>
                <a:lnTo>
                  <a:pt x="33400" y="3428"/>
                </a:lnTo>
                <a:lnTo>
                  <a:pt x="54482" y="0"/>
                </a:lnTo>
                <a:lnTo>
                  <a:pt x="1016253" y="0"/>
                </a:lnTo>
                <a:lnTo>
                  <a:pt x="1037462" y="3428"/>
                </a:lnTo>
                <a:lnTo>
                  <a:pt x="1054861" y="12700"/>
                </a:lnTo>
                <a:lnTo>
                  <a:pt x="1066546" y="26415"/>
                </a:lnTo>
                <a:lnTo>
                  <a:pt x="1070863" y="43052"/>
                </a:lnTo>
                <a:lnTo>
                  <a:pt x="1070863" y="832992"/>
                </a:lnTo>
                <a:lnTo>
                  <a:pt x="1066546" y="849756"/>
                </a:lnTo>
                <a:lnTo>
                  <a:pt x="1054861" y="863472"/>
                </a:lnTo>
                <a:lnTo>
                  <a:pt x="1037462" y="872743"/>
                </a:lnTo>
                <a:lnTo>
                  <a:pt x="1016253" y="8760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040626" y="2252218"/>
            <a:ext cx="767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29956" y="1908048"/>
            <a:ext cx="2473325" cy="887094"/>
          </a:xfrm>
          <a:custGeom>
            <a:avLst/>
            <a:gdLst/>
            <a:ahLst/>
            <a:cxnLst/>
            <a:rect l="l" t="t" r="r" b="b"/>
            <a:pathLst>
              <a:path w="2473325" h="887094">
                <a:moveTo>
                  <a:pt x="2391537" y="886586"/>
                </a:moveTo>
                <a:lnTo>
                  <a:pt x="81407" y="886586"/>
                </a:lnTo>
                <a:lnTo>
                  <a:pt x="49784" y="881252"/>
                </a:lnTo>
                <a:lnTo>
                  <a:pt x="23875" y="866775"/>
                </a:lnTo>
                <a:lnTo>
                  <a:pt x="6476" y="845311"/>
                </a:lnTo>
                <a:lnTo>
                  <a:pt x="0" y="819150"/>
                </a:lnTo>
                <a:lnTo>
                  <a:pt x="0" y="67563"/>
                </a:lnTo>
                <a:lnTo>
                  <a:pt x="6476" y="41275"/>
                </a:lnTo>
                <a:lnTo>
                  <a:pt x="23875" y="19811"/>
                </a:lnTo>
                <a:lnTo>
                  <a:pt x="49784" y="5333"/>
                </a:lnTo>
                <a:lnTo>
                  <a:pt x="81407" y="0"/>
                </a:lnTo>
                <a:lnTo>
                  <a:pt x="2391537" y="0"/>
                </a:lnTo>
                <a:lnTo>
                  <a:pt x="2423160" y="5333"/>
                </a:lnTo>
                <a:lnTo>
                  <a:pt x="2449068" y="19811"/>
                </a:lnTo>
                <a:lnTo>
                  <a:pt x="2466467" y="41275"/>
                </a:lnTo>
                <a:lnTo>
                  <a:pt x="2472944" y="67563"/>
                </a:lnTo>
                <a:lnTo>
                  <a:pt x="2472944" y="819150"/>
                </a:lnTo>
                <a:lnTo>
                  <a:pt x="2466467" y="845311"/>
                </a:lnTo>
                <a:lnTo>
                  <a:pt x="2449068" y="866775"/>
                </a:lnTo>
                <a:lnTo>
                  <a:pt x="2423160" y="881252"/>
                </a:lnTo>
                <a:lnTo>
                  <a:pt x="2391537" y="88658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576309" y="2299208"/>
            <a:ext cx="14757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2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crono</a:t>
            </a:r>
            <a:r>
              <a:rPr sz="600" spc="-2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2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cam</a:t>
            </a:r>
            <a:r>
              <a:rPr sz="600" spc="-2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nh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25" dirty="0">
                <a:latin typeface="Calibri"/>
                <a:cs typeface="Calibri"/>
              </a:rPr>
              <a:t>é</a:t>
            </a:r>
            <a:r>
              <a:rPr sz="600" spc="-30" dirty="0">
                <a:latin typeface="Calibri"/>
                <a:cs typeface="Calibri"/>
              </a:rPr>
              <a:t>-d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fi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2400" y="1923288"/>
            <a:ext cx="863600" cy="899160"/>
          </a:xfrm>
          <a:custGeom>
            <a:avLst/>
            <a:gdLst/>
            <a:ahLst/>
            <a:cxnLst/>
            <a:rect l="l" t="t" r="r" b="b"/>
            <a:pathLst>
              <a:path w="863600" h="899160">
                <a:moveTo>
                  <a:pt x="815936" y="898905"/>
                </a:moveTo>
                <a:lnTo>
                  <a:pt x="47586" y="898905"/>
                </a:lnTo>
                <a:lnTo>
                  <a:pt x="29121" y="895730"/>
                </a:lnTo>
                <a:lnTo>
                  <a:pt x="13982" y="886967"/>
                </a:lnTo>
                <a:lnTo>
                  <a:pt x="3759" y="874013"/>
                </a:lnTo>
                <a:lnTo>
                  <a:pt x="0" y="858138"/>
                </a:lnTo>
                <a:lnTo>
                  <a:pt x="0" y="40893"/>
                </a:lnTo>
                <a:lnTo>
                  <a:pt x="3759" y="25018"/>
                </a:lnTo>
                <a:lnTo>
                  <a:pt x="13982" y="11937"/>
                </a:lnTo>
                <a:lnTo>
                  <a:pt x="29121" y="3175"/>
                </a:lnTo>
                <a:lnTo>
                  <a:pt x="47586" y="0"/>
                </a:lnTo>
                <a:lnTo>
                  <a:pt x="815936" y="0"/>
                </a:lnTo>
                <a:lnTo>
                  <a:pt x="834402" y="3175"/>
                </a:lnTo>
                <a:lnTo>
                  <a:pt x="849541" y="11937"/>
                </a:lnTo>
                <a:lnTo>
                  <a:pt x="859764" y="25018"/>
                </a:lnTo>
                <a:lnTo>
                  <a:pt x="863523" y="40893"/>
                </a:lnTo>
                <a:lnTo>
                  <a:pt x="863523" y="858138"/>
                </a:lnTo>
                <a:lnTo>
                  <a:pt x="859764" y="874013"/>
                </a:lnTo>
                <a:lnTo>
                  <a:pt x="849541" y="886967"/>
                </a:lnTo>
                <a:lnTo>
                  <a:pt x="834402" y="895730"/>
                </a:lnTo>
                <a:lnTo>
                  <a:pt x="815936" y="89890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50647" y="2261108"/>
            <a:ext cx="640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dirty="0">
                <a:latin typeface="Calibri"/>
                <a:cs typeface="Calibri"/>
              </a:rPr>
              <a:t>panha</a:t>
            </a:r>
            <a:r>
              <a:rPr sz="600" b="1" spc="-6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5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79525" y="1927605"/>
            <a:ext cx="1544955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431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realiza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diversas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mobilizações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vários pontos do município, com coletores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lacres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lata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alumínio,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quando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atinge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uma média de 140 pet’s de lacre, equivale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uma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cadeira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rodas,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posteriormente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é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doada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algum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morador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município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que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necessite,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também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direcionada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ASVP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(Associação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São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Vicente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Paula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  <a:tabLst>
                <a:tab pos="1531620" algn="l"/>
              </a:tabLst>
            </a:pPr>
            <a:r>
              <a:rPr sz="600" u="sng" dirty="0">
                <a:uFill>
                  <a:solidFill>
                    <a:srgbClr val="1B1F2D"/>
                  </a:solidFill>
                </a:uFill>
                <a:latin typeface="Calibri"/>
                <a:cs typeface="Calibri"/>
              </a:rPr>
              <a:t>  </a:t>
            </a:r>
            <a:r>
              <a:rPr sz="600" u="sng" spc="45" dirty="0">
                <a:uFill>
                  <a:solidFill>
                    <a:srgbClr val="1B1F2D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-5" dirty="0">
                <a:uFill>
                  <a:solidFill>
                    <a:srgbClr val="1B1F2D"/>
                  </a:solidFill>
                </a:uFill>
                <a:latin typeface="Calibri"/>
                <a:cs typeface="Calibri"/>
              </a:rPr>
              <a:t>Brumadinho).	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9" name="object 3">
            <a:extLst>
              <a:ext uri="{FF2B5EF4-FFF2-40B4-BE49-F238E27FC236}">
                <a16:creationId xmlns:a16="http://schemas.microsoft.com/office/drawing/2014/main" id="{9DE219D9-6AFF-3344-8602-43B26636765E}"/>
              </a:ext>
            </a:extLst>
          </p:cNvPr>
          <p:cNvGrpSpPr/>
          <p:nvPr/>
        </p:nvGrpSpPr>
        <p:grpSpPr>
          <a:xfrm>
            <a:off x="11505" y="561"/>
            <a:ext cx="2602840" cy="768580"/>
            <a:chOff x="48767" y="0"/>
            <a:chExt cx="5413375" cy="1833245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A7A302C7-2A5B-AD68-C6CF-B6EF4BB7A0DD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">
              <a:extLst>
                <a:ext uri="{FF2B5EF4-FFF2-40B4-BE49-F238E27FC236}">
                  <a16:creationId xmlns:a16="http://schemas.microsoft.com/office/drawing/2014/main" id="{75F4D095-8141-D157-900B-4F185B43A963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68">
            <a:extLst>
              <a:ext uri="{FF2B5EF4-FFF2-40B4-BE49-F238E27FC236}">
                <a16:creationId xmlns:a16="http://schemas.microsoft.com/office/drawing/2014/main" id="{C55FB8EF-85A0-8643-5C7D-BE861F78F7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095" y="74317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3" name="object 3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7736" y="2626332"/>
            <a:ext cx="902906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Verdana"/>
                <a:cs typeface="Verdana"/>
              </a:rPr>
              <a:t>A </a:t>
            </a:r>
            <a:r>
              <a:rPr sz="1400" b="1" spc="-10" dirty="0">
                <a:latin typeface="Verdana"/>
                <a:cs typeface="Verdana"/>
              </a:rPr>
              <a:t>Controladoria Interna </a:t>
            </a:r>
            <a:r>
              <a:rPr sz="1400" b="1" spc="-5" dirty="0">
                <a:latin typeface="Verdana"/>
                <a:cs typeface="Verdana"/>
              </a:rPr>
              <a:t>é responsável </a:t>
            </a:r>
            <a:r>
              <a:rPr sz="1400" b="1" spc="-10" dirty="0">
                <a:latin typeface="Verdana"/>
                <a:cs typeface="Verdana"/>
              </a:rPr>
              <a:t>por </a:t>
            </a:r>
            <a:r>
              <a:rPr sz="1400" b="1" spc="-5" dirty="0">
                <a:latin typeface="Verdana"/>
                <a:cs typeface="Verdana"/>
              </a:rPr>
              <a:t>auditar a aplicação </a:t>
            </a:r>
            <a:r>
              <a:rPr sz="1400" b="1" spc="-10" dirty="0">
                <a:latin typeface="Verdana"/>
                <a:cs typeface="Verdana"/>
              </a:rPr>
              <a:t>dos </a:t>
            </a:r>
            <a:r>
              <a:rPr sz="1400" b="1" spc="-5" dirty="0">
                <a:latin typeface="Verdana"/>
                <a:cs typeface="Verdana"/>
              </a:rPr>
              <a:t>recursos públicos</a:t>
            </a:r>
            <a:r>
              <a:rPr sz="1400" b="1" dirty="0">
                <a:latin typeface="Verdana"/>
                <a:cs typeface="Verdana"/>
              </a:rPr>
              <a:t> sob </a:t>
            </a:r>
            <a:r>
              <a:rPr sz="1400" b="1" spc="-5" dirty="0">
                <a:latin typeface="Verdana"/>
                <a:cs typeface="Verdana"/>
              </a:rPr>
              <a:t>a 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responsabilidade</a:t>
            </a:r>
            <a:r>
              <a:rPr sz="1400" b="1" spc="-5" dirty="0">
                <a:latin typeface="Verdana"/>
                <a:cs typeface="Verdana"/>
              </a:rPr>
              <a:t> de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órgãos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entidades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Poder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Executivo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Municipal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das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entidades</a:t>
            </a:r>
            <a:r>
              <a:rPr sz="1400" b="1" spc="-10" dirty="0">
                <a:latin typeface="Verdana"/>
                <a:cs typeface="Verdana"/>
              </a:rPr>
              <a:t> privadas</a:t>
            </a:r>
            <a:r>
              <a:rPr sz="1400" b="1" spc="434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que </a:t>
            </a:r>
            <a:r>
              <a:rPr sz="1400" b="1" spc="-4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gerenciam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recursos </a:t>
            </a:r>
            <a:r>
              <a:rPr sz="1400" b="1" spc="-20" dirty="0">
                <a:latin typeface="Verdana"/>
                <a:cs typeface="Verdana"/>
              </a:rPr>
              <a:t>públicos.</a:t>
            </a:r>
            <a:endParaRPr sz="14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b="1" dirty="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As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principais</a:t>
            </a:r>
            <a:r>
              <a:rPr sz="1400" b="1" spc="8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atividades</a:t>
            </a:r>
            <a:r>
              <a:rPr sz="1400" b="1" spc="9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auditoria</a:t>
            </a:r>
            <a:r>
              <a:rPr sz="1400" b="1" spc="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cargo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da Controladoria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Interna</a:t>
            </a:r>
            <a:r>
              <a:rPr sz="1400" b="1" spc="-5" dirty="0">
                <a:latin typeface="Verdana"/>
                <a:cs typeface="Verdana"/>
              </a:rPr>
              <a:t> são:</a:t>
            </a:r>
            <a:endParaRPr sz="14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b="1" dirty="0">
              <a:latin typeface="Verdana"/>
              <a:cs typeface="Verdana"/>
            </a:endParaRPr>
          </a:p>
          <a:p>
            <a:pPr marL="299085" marR="4622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5726430" algn="l"/>
              </a:tabLst>
            </a:pPr>
            <a:r>
              <a:rPr sz="1400" b="1" spc="-10" dirty="0">
                <a:latin typeface="Verdana"/>
                <a:cs typeface="Verdana"/>
              </a:rPr>
              <a:t>Executar</a:t>
            </a:r>
            <a:r>
              <a:rPr sz="1400" b="1" spc="1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auditorias</a:t>
            </a:r>
            <a:r>
              <a:rPr sz="1400" b="1" spc="1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desempenho</a:t>
            </a:r>
            <a:r>
              <a:rPr sz="1400" b="1" spc="1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spc="1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20" dirty="0" err="1">
                <a:latin typeface="Verdana"/>
                <a:cs typeface="Verdana"/>
              </a:rPr>
              <a:t>regularidade</a:t>
            </a:r>
            <a:r>
              <a:rPr lang="pt-BR" sz="1400" b="1" spc="-20" dirty="0">
                <a:latin typeface="Verdana"/>
                <a:cs typeface="Verdana"/>
              </a:rPr>
              <a:t> </a:t>
            </a:r>
            <a:r>
              <a:rPr sz="1400" b="1" spc="-10" dirty="0" err="1">
                <a:latin typeface="Verdana"/>
                <a:cs typeface="Verdana"/>
              </a:rPr>
              <a:t>em</a:t>
            </a:r>
            <a:r>
              <a:rPr sz="1400" b="1" spc="9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órgãos,</a:t>
            </a:r>
            <a:r>
              <a:rPr sz="1400" b="1" spc="9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entidades,</a:t>
            </a:r>
            <a:r>
              <a:rPr sz="1400" b="1" spc="9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programas </a:t>
            </a:r>
            <a:r>
              <a:rPr sz="1400" b="1" spc="-4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ou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ações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Poder </a:t>
            </a:r>
            <a:r>
              <a:rPr sz="1400" b="1" spc="-10" dirty="0">
                <a:latin typeface="Verdana"/>
                <a:cs typeface="Verdana"/>
              </a:rPr>
              <a:t>Executivo;</a:t>
            </a:r>
            <a:endParaRPr sz="1400" b="1" dirty="0">
              <a:latin typeface="Verdana"/>
              <a:cs typeface="Verdana"/>
            </a:endParaRPr>
          </a:p>
          <a:p>
            <a:pPr marL="299085" marR="61404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Verdana"/>
                <a:cs typeface="Verdana"/>
              </a:rPr>
              <a:t>Expedir</a:t>
            </a:r>
            <a:r>
              <a:rPr sz="1400" b="1" spc="2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notificações</a:t>
            </a:r>
            <a:r>
              <a:rPr sz="1400" b="1" spc="19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aos</a:t>
            </a:r>
            <a:r>
              <a:rPr sz="1400" b="1" spc="19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órgãos</a:t>
            </a:r>
            <a:r>
              <a:rPr sz="1400" b="1" spc="22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spc="20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entidades</a:t>
            </a:r>
            <a:r>
              <a:rPr sz="1400" b="1" spc="2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</a:t>
            </a:r>
            <a:r>
              <a:rPr sz="1400" b="1" spc="24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Poder</a:t>
            </a:r>
            <a:r>
              <a:rPr sz="1400" b="1" spc="204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Executivo</a:t>
            </a:r>
            <a:r>
              <a:rPr sz="1400" b="1" spc="22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20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respeito</a:t>
            </a:r>
            <a:r>
              <a:rPr sz="1400" b="1" spc="20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2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eventuais</a:t>
            </a:r>
            <a:r>
              <a:rPr sz="1400" b="1" spc="-5" dirty="0">
                <a:latin typeface="Verdana"/>
                <a:cs typeface="Verdana"/>
              </a:rPr>
              <a:t> falhas </a:t>
            </a:r>
            <a:r>
              <a:rPr sz="1400" b="1" spc="-4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encontradas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nos</a:t>
            </a:r>
            <a:r>
              <a:rPr sz="1400" b="1" spc="2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seus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controles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internos;</a:t>
            </a:r>
            <a:endParaRPr sz="1400" b="1" dirty="0">
              <a:latin typeface="Verdana"/>
              <a:cs typeface="Verdana"/>
            </a:endParaRPr>
          </a:p>
          <a:p>
            <a:pPr marL="299085" marR="34099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Verdana"/>
                <a:cs typeface="Verdana"/>
              </a:rPr>
              <a:t>Realizar</a:t>
            </a:r>
            <a:r>
              <a:rPr sz="1400" b="1" spc="1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monitoramentos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das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ações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20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controle</a:t>
            </a:r>
            <a:r>
              <a:rPr sz="1400" b="1" spc="19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interno</a:t>
            </a:r>
            <a:r>
              <a:rPr sz="1400" b="1" spc="17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em</a:t>
            </a:r>
            <a:r>
              <a:rPr sz="1400" b="1" spc="18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órgãos</a:t>
            </a:r>
            <a:r>
              <a:rPr sz="1400" b="1" spc="1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spc="16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entidades</a:t>
            </a:r>
            <a:r>
              <a:rPr sz="1400" b="1" spc="18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</a:t>
            </a:r>
            <a:r>
              <a:rPr sz="1400" b="1" spc="19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Poder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Executivo </a:t>
            </a:r>
            <a:r>
              <a:rPr sz="1400" b="1" spc="-440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municipal;</a:t>
            </a:r>
            <a:endParaRPr sz="1400" b="1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1125220" algn="l"/>
                <a:tab pos="1911350" algn="l"/>
                <a:tab pos="2995295" algn="l"/>
                <a:tab pos="4568190" algn="l"/>
                <a:tab pos="6228080" algn="l"/>
                <a:tab pos="7279640" algn="l"/>
                <a:tab pos="7560309" algn="l"/>
                <a:tab pos="8778240" algn="l"/>
              </a:tabLst>
            </a:pPr>
            <a:r>
              <a:rPr sz="1400" b="1" spc="-20" dirty="0">
                <a:latin typeface="Verdana"/>
                <a:cs typeface="Verdana"/>
              </a:rPr>
              <a:t>Avaliar	</a:t>
            </a:r>
            <a:r>
              <a:rPr sz="1400" b="1" spc="-5" dirty="0">
                <a:latin typeface="Verdana"/>
                <a:cs typeface="Verdana"/>
              </a:rPr>
              <a:t>riscos,	</a:t>
            </a:r>
            <a:r>
              <a:rPr sz="1400" b="1" spc="-15" dirty="0">
                <a:latin typeface="Verdana"/>
                <a:cs typeface="Verdana"/>
              </a:rPr>
              <a:t>mensurar	</a:t>
            </a:r>
            <a:r>
              <a:rPr sz="1400" b="1" spc="-10" dirty="0">
                <a:latin typeface="Verdana"/>
                <a:cs typeface="Verdana"/>
              </a:rPr>
              <a:t>vantajosidade,	</a:t>
            </a:r>
            <a:r>
              <a:rPr sz="1400" b="1" spc="-5" dirty="0">
                <a:latin typeface="Verdana"/>
                <a:cs typeface="Verdana"/>
              </a:rPr>
              <a:t>economicidade,	</a:t>
            </a:r>
            <a:r>
              <a:rPr sz="1400" b="1" spc="-10" dirty="0">
                <a:latin typeface="Verdana"/>
                <a:cs typeface="Verdana"/>
              </a:rPr>
              <a:t>eficiência	</a:t>
            </a:r>
            <a:r>
              <a:rPr sz="1400" b="1" spc="-5" dirty="0">
                <a:latin typeface="Verdana"/>
                <a:cs typeface="Verdana"/>
              </a:rPr>
              <a:t>e	</a:t>
            </a:r>
            <a:r>
              <a:rPr sz="1400" b="1" spc="-10" dirty="0">
                <a:latin typeface="Verdana"/>
                <a:cs typeface="Verdana"/>
              </a:rPr>
              <a:t>efetividade	de</a:t>
            </a:r>
            <a:endParaRPr sz="1400" b="1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projetos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-15" dirty="0">
                <a:latin typeface="Verdana"/>
                <a:cs typeface="Verdana"/>
              </a:rPr>
              <a:t> PPPs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no </a:t>
            </a:r>
            <a:r>
              <a:rPr sz="1400" b="1" spc="-20" dirty="0">
                <a:latin typeface="Verdana"/>
                <a:cs typeface="Verdana"/>
              </a:rPr>
              <a:t>Município;</a:t>
            </a:r>
            <a:endParaRPr sz="1400" b="1" dirty="0">
              <a:latin typeface="Verdana"/>
              <a:cs typeface="Verdana"/>
            </a:endParaRPr>
          </a:p>
          <a:p>
            <a:pPr marL="299085" marR="8572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Verdana"/>
                <a:cs typeface="Verdana"/>
              </a:rPr>
              <a:t>Realizar</a:t>
            </a:r>
            <a:r>
              <a:rPr sz="1400" b="1" spc="38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inspeções,</a:t>
            </a:r>
            <a:r>
              <a:rPr sz="1400" b="1" spc="4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supervisões</a:t>
            </a:r>
            <a:r>
              <a:rPr sz="1400" b="1" spc="4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</a:t>
            </a:r>
            <a:r>
              <a:rPr sz="1400" b="1" spc="4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auditorias,</a:t>
            </a:r>
            <a:r>
              <a:rPr sz="1400" b="1" spc="39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objetivando</a:t>
            </a:r>
            <a:r>
              <a:rPr sz="1400" b="1" spc="40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garantir</a:t>
            </a:r>
            <a:r>
              <a:rPr sz="1400" b="1" spc="38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409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confiabilidade</a:t>
            </a:r>
            <a:r>
              <a:rPr sz="1400" b="1" spc="38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das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informações </a:t>
            </a:r>
            <a:r>
              <a:rPr sz="1400" b="1" spc="-4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por </a:t>
            </a:r>
            <a:r>
              <a:rPr sz="1400" b="1" spc="-15" dirty="0">
                <a:latin typeface="Verdana"/>
                <a:cs typeface="Verdana"/>
              </a:rPr>
              <a:t>eles</a:t>
            </a:r>
            <a:r>
              <a:rPr sz="1400" b="1" spc="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prestadas.</a:t>
            </a:r>
            <a:endParaRPr sz="1400" b="1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81042" y="2027936"/>
            <a:ext cx="2513458" cy="625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Verdana"/>
                <a:cs typeface="Verdana"/>
              </a:rPr>
              <a:t>Auditoria</a:t>
            </a: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DEA91A38-99CD-78AC-E1C8-D672E48E6AD5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DC9357C-28BD-5B9C-7A34-09DAD8543D39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FD116BE-870B-5A97-8494-FA93E1E22662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66A76EDB-D526-44D2-1FCA-325703DA5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30" y="2079498"/>
            <a:ext cx="588010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 marR="5080" indent="-97790">
              <a:lnSpc>
                <a:spcPct val="114199"/>
              </a:lnSpc>
              <a:spcBef>
                <a:spcPts val="105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Fiscalização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(Denúncia)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5739" y="2097503"/>
            <a:ext cx="782320" cy="3505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endParaRPr sz="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5288" y="1930908"/>
            <a:ext cx="885190" cy="1359535"/>
          </a:xfrm>
          <a:custGeom>
            <a:avLst/>
            <a:gdLst/>
            <a:ahLst/>
            <a:cxnLst/>
            <a:rect l="l" t="t" r="r" b="b"/>
            <a:pathLst>
              <a:path w="885189" h="1359535">
                <a:moveTo>
                  <a:pt x="836422" y="690118"/>
                </a:moveTo>
                <a:lnTo>
                  <a:pt x="48768" y="690118"/>
                </a:lnTo>
                <a:lnTo>
                  <a:pt x="29844" y="687578"/>
                </a:lnTo>
                <a:lnTo>
                  <a:pt x="14350" y="680847"/>
                </a:lnTo>
                <a:lnTo>
                  <a:pt x="3810" y="670941"/>
                </a:lnTo>
                <a:lnTo>
                  <a:pt x="0" y="658876"/>
                </a:lnTo>
                <a:lnTo>
                  <a:pt x="0" y="31369"/>
                </a:lnTo>
                <a:lnTo>
                  <a:pt x="3810" y="19176"/>
                </a:lnTo>
                <a:lnTo>
                  <a:pt x="14350" y="9271"/>
                </a:lnTo>
                <a:lnTo>
                  <a:pt x="29844" y="2412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2412"/>
                </a:lnTo>
                <a:lnTo>
                  <a:pt x="870838" y="9271"/>
                </a:lnTo>
                <a:lnTo>
                  <a:pt x="881379" y="19176"/>
                </a:lnTo>
                <a:lnTo>
                  <a:pt x="885189" y="31369"/>
                </a:lnTo>
                <a:lnTo>
                  <a:pt x="885189" y="658876"/>
                </a:lnTo>
                <a:lnTo>
                  <a:pt x="881379" y="670941"/>
                </a:lnTo>
                <a:lnTo>
                  <a:pt x="870838" y="680847"/>
                </a:lnTo>
                <a:lnTo>
                  <a:pt x="855345" y="687578"/>
                </a:lnTo>
                <a:lnTo>
                  <a:pt x="836422" y="690118"/>
                </a:lnTo>
                <a:close/>
              </a:path>
              <a:path w="885189" h="1359535">
                <a:moveTo>
                  <a:pt x="836422" y="1359154"/>
                </a:moveTo>
                <a:lnTo>
                  <a:pt x="48768" y="1359154"/>
                </a:lnTo>
                <a:lnTo>
                  <a:pt x="29844" y="1356868"/>
                </a:lnTo>
                <a:lnTo>
                  <a:pt x="14350" y="1350772"/>
                </a:lnTo>
                <a:lnTo>
                  <a:pt x="3810" y="1341755"/>
                </a:lnTo>
                <a:lnTo>
                  <a:pt x="0" y="1330833"/>
                </a:lnTo>
                <a:lnTo>
                  <a:pt x="0" y="764286"/>
                </a:lnTo>
                <a:lnTo>
                  <a:pt x="3810" y="753237"/>
                </a:lnTo>
                <a:lnTo>
                  <a:pt x="14350" y="744220"/>
                </a:lnTo>
                <a:lnTo>
                  <a:pt x="29844" y="738251"/>
                </a:lnTo>
                <a:lnTo>
                  <a:pt x="48768" y="735965"/>
                </a:lnTo>
                <a:lnTo>
                  <a:pt x="836422" y="735965"/>
                </a:lnTo>
                <a:lnTo>
                  <a:pt x="855345" y="738251"/>
                </a:lnTo>
                <a:lnTo>
                  <a:pt x="870838" y="744220"/>
                </a:lnTo>
                <a:lnTo>
                  <a:pt x="881379" y="753237"/>
                </a:lnTo>
                <a:lnTo>
                  <a:pt x="885189" y="764286"/>
                </a:lnTo>
                <a:lnTo>
                  <a:pt x="885189" y="1330833"/>
                </a:lnTo>
                <a:lnTo>
                  <a:pt x="881379" y="1341755"/>
                </a:lnTo>
                <a:lnTo>
                  <a:pt x="870838" y="1350772"/>
                </a:lnTo>
                <a:lnTo>
                  <a:pt x="855345" y="1356868"/>
                </a:lnTo>
                <a:lnTo>
                  <a:pt x="836422" y="135915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3391" y="1923288"/>
            <a:ext cx="1021080" cy="740410"/>
          </a:xfrm>
          <a:custGeom>
            <a:avLst/>
            <a:gdLst/>
            <a:ahLst/>
            <a:cxnLst/>
            <a:rect l="l" t="t" r="r" b="b"/>
            <a:pathLst>
              <a:path w="1021079" h="740410">
                <a:moveTo>
                  <a:pt x="967486" y="740155"/>
                </a:moveTo>
                <a:lnTo>
                  <a:pt x="53086" y="740155"/>
                </a:lnTo>
                <a:lnTo>
                  <a:pt x="32512" y="737235"/>
                </a:lnTo>
                <a:lnTo>
                  <a:pt x="15621" y="729614"/>
                </a:lnTo>
                <a:lnTo>
                  <a:pt x="4191" y="718312"/>
                </a:lnTo>
                <a:lnTo>
                  <a:pt x="0" y="704468"/>
                </a:lnTo>
                <a:lnTo>
                  <a:pt x="0" y="35687"/>
                </a:lnTo>
                <a:lnTo>
                  <a:pt x="4191" y="21843"/>
                </a:lnTo>
                <a:lnTo>
                  <a:pt x="15621" y="10413"/>
                </a:lnTo>
                <a:lnTo>
                  <a:pt x="32512" y="2793"/>
                </a:lnTo>
                <a:lnTo>
                  <a:pt x="53086" y="0"/>
                </a:lnTo>
                <a:lnTo>
                  <a:pt x="967486" y="0"/>
                </a:lnTo>
                <a:lnTo>
                  <a:pt x="988060" y="2793"/>
                </a:lnTo>
                <a:lnTo>
                  <a:pt x="1004951" y="10413"/>
                </a:lnTo>
                <a:lnTo>
                  <a:pt x="1016381" y="21843"/>
                </a:lnTo>
                <a:lnTo>
                  <a:pt x="1020572" y="35687"/>
                </a:lnTo>
                <a:lnTo>
                  <a:pt x="1020572" y="704468"/>
                </a:lnTo>
                <a:lnTo>
                  <a:pt x="1016381" y="718312"/>
                </a:lnTo>
                <a:lnTo>
                  <a:pt x="1004951" y="729614"/>
                </a:lnTo>
                <a:lnTo>
                  <a:pt x="988060" y="737235"/>
                </a:lnTo>
                <a:lnTo>
                  <a:pt x="967486" y="7401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1867" y="2723388"/>
            <a:ext cx="1024255" cy="622935"/>
          </a:xfrm>
          <a:custGeom>
            <a:avLst/>
            <a:gdLst/>
            <a:ahLst/>
            <a:cxnLst/>
            <a:rect l="l" t="t" r="r" b="b"/>
            <a:pathLst>
              <a:path w="1024254" h="622935">
                <a:moveTo>
                  <a:pt x="970914" y="622935"/>
                </a:moveTo>
                <a:lnTo>
                  <a:pt x="53212" y="622935"/>
                </a:lnTo>
                <a:lnTo>
                  <a:pt x="32512" y="620521"/>
                </a:lnTo>
                <a:lnTo>
                  <a:pt x="15621" y="614044"/>
                </a:lnTo>
                <a:lnTo>
                  <a:pt x="4191" y="604519"/>
                </a:lnTo>
                <a:lnTo>
                  <a:pt x="0" y="592963"/>
                </a:lnTo>
                <a:lnTo>
                  <a:pt x="0" y="29971"/>
                </a:lnTo>
                <a:lnTo>
                  <a:pt x="4191" y="18414"/>
                </a:lnTo>
                <a:lnTo>
                  <a:pt x="15621" y="8762"/>
                </a:lnTo>
                <a:lnTo>
                  <a:pt x="32512" y="2412"/>
                </a:lnTo>
                <a:lnTo>
                  <a:pt x="53212" y="0"/>
                </a:lnTo>
                <a:lnTo>
                  <a:pt x="970914" y="0"/>
                </a:lnTo>
                <a:lnTo>
                  <a:pt x="991488" y="2412"/>
                </a:lnTo>
                <a:lnTo>
                  <a:pt x="1008507" y="8762"/>
                </a:lnTo>
                <a:lnTo>
                  <a:pt x="1019937" y="18414"/>
                </a:lnTo>
                <a:lnTo>
                  <a:pt x="1024128" y="29971"/>
                </a:lnTo>
                <a:lnTo>
                  <a:pt x="1024128" y="592963"/>
                </a:lnTo>
                <a:lnTo>
                  <a:pt x="1019937" y="604519"/>
                </a:lnTo>
                <a:lnTo>
                  <a:pt x="1008507" y="614044"/>
                </a:lnTo>
                <a:lnTo>
                  <a:pt x="991488" y="620521"/>
                </a:lnTo>
                <a:lnTo>
                  <a:pt x="970914" y="6229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6768" y="1923288"/>
            <a:ext cx="1039494" cy="762000"/>
          </a:xfrm>
          <a:custGeom>
            <a:avLst/>
            <a:gdLst/>
            <a:ahLst/>
            <a:cxnLst/>
            <a:rect l="l" t="t" r="r" b="b"/>
            <a:pathLst>
              <a:path w="1039495" h="762000">
                <a:moveTo>
                  <a:pt x="986281" y="761873"/>
                </a:moveTo>
                <a:lnTo>
                  <a:pt x="52958" y="761873"/>
                </a:lnTo>
                <a:lnTo>
                  <a:pt x="32384" y="758825"/>
                </a:lnTo>
                <a:lnTo>
                  <a:pt x="15493" y="750824"/>
                </a:lnTo>
                <a:lnTo>
                  <a:pt x="4190" y="738886"/>
                </a:lnTo>
                <a:lnTo>
                  <a:pt x="0" y="724280"/>
                </a:lnTo>
                <a:lnTo>
                  <a:pt x="0" y="37464"/>
                </a:lnTo>
                <a:lnTo>
                  <a:pt x="4190" y="22860"/>
                </a:lnTo>
                <a:lnTo>
                  <a:pt x="15493" y="11049"/>
                </a:lnTo>
                <a:lnTo>
                  <a:pt x="32384" y="292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2920"/>
                </a:lnTo>
                <a:lnTo>
                  <a:pt x="1023747" y="11049"/>
                </a:lnTo>
                <a:lnTo>
                  <a:pt x="1035050" y="22860"/>
                </a:lnTo>
                <a:lnTo>
                  <a:pt x="1039240" y="37464"/>
                </a:lnTo>
                <a:lnTo>
                  <a:pt x="1039240" y="724280"/>
                </a:lnTo>
                <a:lnTo>
                  <a:pt x="1035050" y="738886"/>
                </a:lnTo>
                <a:lnTo>
                  <a:pt x="1023747" y="750824"/>
                </a:lnTo>
                <a:lnTo>
                  <a:pt x="1006855" y="758825"/>
                </a:lnTo>
                <a:lnTo>
                  <a:pt x="986281" y="76187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6768" y="2746248"/>
            <a:ext cx="1039494" cy="600075"/>
          </a:xfrm>
          <a:custGeom>
            <a:avLst/>
            <a:gdLst/>
            <a:ahLst/>
            <a:cxnLst/>
            <a:rect l="l" t="t" r="r" b="b"/>
            <a:pathLst>
              <a:path w="1039495" h="600075">
                <a:moveTo>
                  <a:pt x="986281" y="600075"/>
                </a:moveTo>
                <a:lnTo>
                  <a:pt x="52958" y="600075"/>
                </a:lnTo>
                <a:lnTo>
                  <a:pt x="32384" y="597788"/>
                </a:lnTo>
                <a:lnTo>
                  <a:pt x="15493" y="591438"/>
                </a:lnTo>
                <a:lnTo>
                  <a:pt x="4190" y="582040"/>
                </a:lnTo>
                <a:lnTo>
                  <a:pt x="0" y="570483"/>
                </a:lnTo>
                <a:lnTo>
                  <a:pt x="0" y="29590"/>
                </a:lnTo>
                <a:lnTo>
                  <a:pt x="4190" y="18033"/>
                </a:lnTo>
                <a:lnTo>
                  <a:pt x="15493" y="8635"/>
                </a:lnTo>
                <a:lnTo>
                  <a:pt x="32384" y="2285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2285"/>
                </a:lnTo>
                <a:lnTo>
                  <a:pt x="1023747" y="8635"/>
                </a:lnTo>
                <a:lnTo>
                  <a:pt x="1035050" y="18033"/>
                </a:lnTo>
                <a:lnTo>
                  <a:pt x="1039240" y="29590"/>
                </a:lnTo>
                <a:lnTo>
                  <a:pt x="1039240" y="570483"/>
                </a:lnTo>
                <a:lnTo>
                  <a:pt x="1035050" y="582040"/>
                </a:lnTo>
                <a:lnTo>
                  <a:pt x="1023747" y="591438"/>
                </a:lnTo>
                <a:lnTo>
                  <a:pt x="1006855" y="597788"/>
                </a:lnTo>
                <a:lnTo>
                  <a:pt x="986281" y="6000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9768" y="1923288"/>
            <a:ext cx="2488565" cy="740410"/>
          </a:xfrm>
          <a:custGeom>
            <a:avLst/>
            <a:gdLst/>
            <a:ahLst/>
            <a:cxnLst/>
            <a:rect l="l" t="t" r="r" b="b"/>
            <a:pathLst>
              <a:path w="2488565" h="740410">
                <a:moveTo>
                  <a:pt x="2406396" y="740155"/>
                </a:moveTo>
                <a:lnTo>
                  <a:pt x="81787" y="740155"/>
                </a:lnTo>
                <a:lnTo>
                  <a:pt x="50037" y="735711"/>
                </a:lnTo>
                <a:lnTo>
                  <a:pt x="24002" y="723518"/>
                </a:lnTo>
                <a:lnTo>
                  <a:pt x="6476" y="705612"/>
                </a:lnTo>
                <a:lnTo>
                  <a:pt x="0" y="683767"/>
                </a:lnTo>
                <a:lnTo>
                  <a:pt x="0" y="56387"/>
                </a:lnTo>
                <a:lnTo>
                  <a:pt x="6476" y="34543"/>
                </a:lnTo>
                <a:lnTo>
                  <a:pt x="24002" y="16510"/>
                </a:lnTo>
                <a:lnTo>
                  <a:pt x="50037" y="4444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4444"/>
                </a:lnTo>
                <a:lnTo>
                  <a:pt x="2464180" y="16510"/>
                </a:lnTo>
                <a:lnTo>
                  <a:pt x="2481706" y="34543"/>
                </a:lnTo>
                <a:lnTo>
                  <a:pt x="2488183" y="56387"/>
                </a:lnTo>
                <a:lnTo>
                  <a:pt x="2488183" y="683767"/>
                </a:lnTo>
                <a:lnTo>
                  <a:pt x="2481706" y="705612"/>
                </a:lnTo>
                <a:lnTo>
                  <a:pt x="2464180" y="723518"/>
                </a:lnTo>
                <a:lnTo>
                  <a:pt x="2438146" y="735711"/>
                </a:lnTo>
                <a:lnTo>
                  <a:pt x="2406396" y="7401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9768" y="2731008"/>
            <a:ext cx="2488565" cy="603250"/>
          </a:xfrm>
          <a:custGeom>
            <a:avLst/>
            <a:gdLst/>
            <a:ahLst/>
            <a:cxnLst/>
            <a:rect l="l" t="t" r="r" b="b"/>
            <a:pathLst>
              <a:path w="2488565" h="603250">
                <a:moveTo>
                  <a:pt x="2406396" y="602996"/>
                </a:moveTo>
                <a:lnTo>
                  <a:pt x="81787" y="602996"/>
                </a:lnTo>
                <a:lnTo>
                  <a:pt x="50037" y="599313"/>
                </a:lnTo>
                <a:lnTo>
                  <a:pt x="24002" y="589534"/>
                </a:lnTo>
                <a:lnTo>
                  <a:pt x="6476" y="574929"/>
                </a:lnTo>
                <a:lnTo>
                  <a:pt x="0" y="557022"/>
                </a:lnTo>
                <a:lnTo>
                  <a:pt x="0" y="45974"/>
                </a:lnTo>
                <a:lnTo>
                  <a:pt x="6476" y="28067"/>
                </a:lnTo>
                <a:lnTo>
                  <a:pt x="24002" y="13462"/>
                </a:lnTo>
                <a:lnTo>
                  <a:pt x="50037" y="3683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3683"/>
                </a:lnTo>
                <a:lnTo>
                  <a:pt x="2464180" y="13462"/>
                </a:lnTo>
                <a:lnTo>
                  <a:pt x="2481706" y="28067"/>
                </a:lnTo>
                <a:lnTo>
                  <a:pt x="2488183" y="45974"/>
                </a:lnTo>
                <a:lnTo>
                  <a:pt x="2488183" y="557022"/>
                </a:lnTo>
                <a:lnTo>
                  <a:pt x="2481706" y="574929"/>
                </a:lnTo>
                <a:lnTo>
                  <a:pt x="2464180" y="589534"/>
                </a:lnTo>
                <a:lnTo>
                  <a:pt x="2438146" y="599313"/>
                </a:lnTo>
                <a:lnTo>
                  <a:pt x="2406396" y="60299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9123" y="1923288"/>
            <a:ext cx="2028825" cy="1402080"/>
          </a:xfrm>
          <a:custGeom>
            <a:avLst/>
            <a:gdLst/>
            <a:ahLst/>
            <a:cxnLst/>
            <a:rect l="l" t="t" r="r" b="b"/>
            <a:pathLst>
              <a:path w="2028825" h="1402079">
                <a:moveTo>
                  <a:pt x="1954656" y="740537"/>
                </a:moveTo>
                <a:lnTo>
                  <a:pt x="79883" y="740537"/>
                </a:lnTo>
                <a:lnTo>
                  <a:pt x="51180" y="736473"/>
                </a:lnTo>
                <a:lnTo>
                  <a:pt x="27812" y="725551"/>
                </a:lnTo>
                <a:lnTo>
                  <a:pt x="11937" y="709421"/>
                </a:lnTo>
                <a:lnTo>
                  <a:pt x="6096" y="689610"/>
                </a:lnTo>
                <a:lnTo>
                  <a:pt x="6096" y="50800"/>
                </a:lnTo>
                <a:lnTo>
                  <a:pt x="11937" y="31114"/>
                </a:lnTo>
                <a:lnTo>
                  <a:pt x="27812" y="14986"/>
                </a:lnTo>
                <a:lnTo>
                  <a:pt x="51180" y="4063"/>
                </a:lnTo>
                <a:lnTo>
                  <a:pt x="79883" y="0"/>
                </a:lnTo>
                <a:lnTo>
                  <a:pt x="1954656" y="0"/>
                </a:lnTo>
                <a:lnTo>
                  <a:pt x="1983359" y="4063"/>
                </a:lnTo>
                <a:lnTo>
                  <a:pt x="2006727" y="14986"/>
                </a:lnTo>
                <a:lnTo>
                  <a:pt x="2022602" y="31114"/>
                </a:lnTo>
                <a:lnTo>
                  <a:pt x="2028443" y="50800"/>
                </a:lnTo>
                <a:lnTo>
                  <a:pt x="2028443" y="689610"/>
                </a:lnTo>
                <a:lnTo>
                  <a:pt x="2022602" y="709421"/>
                </a:lnTo>
                <a:lnTo>
                  <a:pt x="2006727" y="725551"/>
                </a:lnTo>
                <a:lnTo>
                  <a:pt x="1983359" y="736473"/>
                </a:lnTo>
                <a:lnTo>
                  <a:pt x="1954656" y="740537"/>
                </a:lnTo>
                <a:close/>
              </a:path>
              <a:path w="2028825" h="1402079">
                <a:moveTo>
                  <a:pt x="1948561" y="1401952"/>
                </a:moveTo>
                <a:lnTo>
                  <a:pt x="73787" y="1401952"/>
                </a:lnTo>
                <a:lnTo>
                  <a:pt x="45085" y="1398524"/>
                </a:lnTo>
                <a:lnTo>
                  <a:pt x="21716" y="1389379"/>
                </a:lnTo>
                <a:lnTo>
                  <a:pt x="5841" y="1375664"/>
                </a:lnTo>
                <a:lnTo>
                  <a:pt x="0" y="1359027"/>
                </a:lnTo>
                <a:lnTo>
                  <a:pt x="0" y="820165"/>
                </a:lnTo>
                <a:lnTo>
                  <a:pt x="5841" y="803528"/>
                </a:lnTo>
                <a:lnTo>
                  <a:pt x="21716" y="789813"/>
                </a:lnTo>
                <a:lnTo>
                  <a:pt x="45085" y="780668"/>
                </a:lnTo>
                <a:lnTo>
                  <a:pt x="73787" y="777239"/>
                </a:lnTo>
                <a:lnTo>
                  <a:pt x="1948561" y="777239"/>
                </a:lnTo>
                <a:lnTo>
                  <a:pt x="1977263" y="780668"/>
                </a:lnTo>
                <a:lnTo>
                  <a:pt x="2000630" y="789813"/>
                </a:lnTo>
                <a:lnTo>
                  <a:pt x="2016505" y="803528"/>
                </a:lnTo>
                <a:lnTo>
                  <a:pt x="2022348" y="820165"/>
                </a:lnTo>
                <a:lnTo>
                  <a:pt x="2022348" y="1359027"/>
                </a:lnTo>
                <a:lnTo>
                  <a:pt x="2016505" y="1375664"/>
                </a:lnTo>
                <a:lnTo>
                  <a:pt x="2000630" y="1389379"/>
                </a:lnTo>
                <a:lnTo>
                  <a:pt x="1977263" y="1398524"/>
                </a:lnTo>
                <a:lnTo>
                  <a:pt x="1948561" y="140195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3" name="object 1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9" name="object 1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3" name="object 23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7" name="object 27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2" name="object 3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6" name="object 36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9017" y="1906270"/>
            <a:ext cx="966469" cy="7143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3970" marR="5080" indent="190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99703-81</a:t>
            </a:r>
            <a:r>
              <a:rPr sz="600" spc="-20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Fiscalização.ambiental@yahoo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36434" y="2163826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00934" y="62980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5"/>
                </a:lnTo>
                <a:lnTo>
                  <a:pt x="6554724" y="59435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55586" y="720424"/>
            <a:ext cx="75025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/>
                <a:cs typeface="Arial"/>
              </a:rPr>
              <a:t>SECRETARIA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MUNICIPAL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MEIO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AMBIENTE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DESENVOLVIMENTO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SUSTENTÁVEL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37250" y="4813808"/>
            <a:ext cx="82740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1925" marR="5080" indent="-149860">
              <a:lnSpc>
                <a:spcPct val="103299"/>
              </a:lnSpc>
              <a:spcBef>
                <a:spcPts val="7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76290" y="5007356"/>
            <a:ext cx="937894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" algn="ctr">
              <a:lnSpc>
                <a:spcPct val="1108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E-mail: </a:t>
            </a:r>
            <a:r>
              <a:rPr sz="600" dirty="0">
                <a:latin typeface="Calibri"/>
                <a:cs typeface="Calibri"/>
              </a:rPr>
              <a:t> me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5" dirty="0">
                <a:latin typeface="Calibri"/>
                <a:cs typeface="Calibri"/>
              </a:rPr>
              <a:t>@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.  mg.gov.br</a:t>
            </a:r>
            <a:endParaRPr sz="6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80"/>
              </a:spcBef>
            </a:pPr>
            <a:r>
              <a:rPr sz="600" spc="-5" dirty="0">
                <a:latin typeface="Calibri"/>
                <a:cs typeface="Calibri"/>
              </a:rPr>
              <a:t>Telefones:</a:t>
            </a:r>
            <a:endParaRPr sz="6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97111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-10" dirty="0">
                <a:latin typeface="Calibri"/>
                <a:cs typeface="Calibri"/>
              </a:rPr>
              <a:t>69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13734" y="2037969"/>
            <a:ext cx="177863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 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 telefone,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79011" y="2766822"/>
            <a:ext cx="17379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equipe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Fiscalização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79011" y="2855214"/>
            <a:ext cx="1731010" cy="3517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59494" y="2950591"/>
            <a:ext cx="1328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onfo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10387" y="2873756"/>
            <a:ext cx="1020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14224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7828" y="1930908"/>
            <a:ext cx="886460" cy="1346200"/>
          </a:xfrm>
          <a:custGeom>
            <a:avLst/>
            <a:gdLst/>
            <a:ahLst/>
            <a:cxnLst/>
            <a:rect l="l" t="t" r="r" b="b"/>
            <a:pathLst>
              <a:path w="886460" h="1346200">
                <a:moveTo>
                  <a:pt x="837526" y="690372"/>
                </a:moveTo>
                <a:lnTo>
                  <a:pt x="48844" y="690372"/>
                </a:lnTo>
                <a:lnTo>
                  <a:pt x="29883" y="687832"/>
                </a:lnTo>
                <a:lnTo>
                  <a:pt x="14350" y="681101"/>
                </a:lnTo>
                <a:lnTo>
                  <a:pt x="3848" y="671068"/>
                </a:lnTo>
                <a:lnTo>
                  <a:pt x="0" y="658876"/>
                </a:lnTo>
                <a:lnTo>
                  <a:pt x="0" y="31369"/>
                </a:lnTo>
                <a:lnTo>
                  <a:pt x="3848" y="19176"/>
                </a:lnTo>
                <a:lnTo>
                  <a:pt x="14350" y="9271"/>
                </a:lnTo>
                <a:lnTo>
                  <a:pt x="29883" y="2412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412"/>
                </a:lnTo>
                <a:lnTo>
                  <a:pt x="872020" y="9271"/>
                </a:lnTo>
                <a:lnTo>
                  <a:pt x="882510" y="19176"/>
                </a:lnTo>
                <a:lnTo>
                  <a:pt x="886371" y="31369"/>
                </a:lnTo>
                <a:lnTo>
                  <a:pt x="886371" y="658876"/>
                </a:lnTo>
                <a:lnTo>
                  <a:pt x="882510" y="671068"/>
                </a:lnTo>
                <a:lnTo>
                  <a:pt x="872020" y="681101"/>
                </a:lnTo>
                <a:lnTo>
                  <a:pt x="856488" y="687832"/>
                </a:lnTo>
                <a:lnTo>
                  <a:pt x="837526" y="690372"/>
                </a:lnTo>
                <a:close/>
              </a:path>
              <a:path w="886460" h="1346200">
                <a:moveTo>
                  <a:pt x="837526" y="1345692"/>
                </a:moveTo>
                <a:lnTo>
                  <a:pt x="48844" y="1345692"/>
                </a:lnTo>
                <a:lnTo>
                  <a:pt x="29883" y="1343406"/>
                </a:lnTo>
                <a:lnTo>
                  <a:pt x="14350" y="1337310"/>
                </a:lnTo>
                <a:lnTo>
                  <a:pt x="3848" y="1328420"/>
                </a:lnTo>
                <a:lnTo>
                  <a:pt x="0" y="1317371"/>
                </a:lnTo>
                <a:lnTo>
                  <a:pt x="0" y="752221"/>
                </a:lnTo>
                <a:lnTo>
                  <a:pt x="3848" y="741299"/>
                </a:lnTo>
                <a:lnTo>
                  <a:pt x="14350" y="732282"/>
                </a:lnTo>
                <a:lnTo>
                  <a:pt x="29883" y="726313"/>
                </a:lnTo>
                <a:lnTo>
                  <a:pt x="48844" y="724026"/>
                </a:lnTo>
                <a:lnTo>
                  <a:pt x="837526" y="724026"/>
                </a:lnTo>
                <a:lnTo>
                  <a:pt x="856488" y="726313"/>
                </a:lnTo>
                <a:lnTo>
                  <a:pt x="872020" y="732282"/>
                </a:lnTo>
                <a:lnTo>
                  <a:pt x="882510" y="741299"/>
                </a:lnTo>
                <a:lnTo>
                  <a:pt x="886371" y="752221"/>
                </a:lnTo>
                <a:lnTo>
                  <a:pt x="886371" y="1317371"/>
                </a:lnTo>
                <a:lnTo>
                  <a:pt x="882510" y="1328420"/>
                </a:lnTo>
                <a:lnTo>
                  <a:pt x="872020" y="1337310"/>
                </a:lnTo>
                <a:lnTo>
                  <a:pt x="856488" y="1343406"/>
                </a:lnTo>
                <a:lnTo>
                  <a:pt x="837526" y="134569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05280" y="2059940"/>
            <a:ext cx="133540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spc="-10" dirty="0">
                <a:latin typeface="Calibri"/>
                <a:cs typeface="Calibri"/>
              </a:rPr>
              <a:t>Através</a:t>
            </a:r>
            <a:r>
              <a:rPr sz="600" spc="-5" dirty="0">
                <a:latin typeface="Calibri"/>
                <a:cs typeface="Calibri"/>
              </a:rPr>
              <a:t> do </a:t>
            </a:r>
            <a:r>
              <a:rPr sz="600" spc="-10" dirty="0">
                <a:latin typeface="Calibri"/>
                <a:cs typeface="Calibri"/>
              </a:rPr>
              <a:t>preenchimento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0" dirty="0">
                <a:latin typeface="Calibri"/>
                <a:cs typeface="Calibri"/>
              </a:rPr>
              <a:t>formulário 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registro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denúncia,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contendo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todas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2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pertinentes</a:t>
            </a:r>
            <a:r>
              <a:rPr sz="600" spc="2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relacionadas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denúncia.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99994" y="2916174"/>
            <a:ext cx="245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In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Loc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83563" y="1930908"/>
            <a:ext cx="1534795" cy="1350010"/>
          </a:xfrm>
          <a:custGeom>
            <a:avLst/>
            <a:gdLst/>
            <a:ahLst/>
            <a:cxnLst/>
            <a:rect l="l" t="t" r="r" b="b"/>
            <a:pathLst>
              <a:path w="1534795" h="1350010">
                <a:moveTo>
                  <a:pt x="1450213" y="689991"/>
                </a:moveTo>
                <a:lnTo>
                  <a:pt x="90322" y="689991"/>
                </a:lnTo>
                <a:lnTo>
                  <a:pt x="57607" y="687451"/>
                </a:lnTo>
                <a:lnTo>
                  <a:pt x="30835" y="680720"/>
                </a:lnTo>
                <a:lnTo>
                  <a:pt x="12738" y="670813"/>
                </a:lnTo>
                <a:lnTo>
                  <a:pt x="6096" y="658749"/>
                </a:lnTo>
                <a:lnTo>
                  <a:pt x="6096" y="31369"/>
                </a:lnTo>
                <a:lnTo>
                  <a:pt x="12738" y="19176"/>
                </a:lnTo>
                <a:lnTo>
                  <a:pt x="30835" y="9271"/>
                </a:lnTo>
                <a:lnTo>
                  <a:pt x="57607" y="2412"/>
                </a:lnTo>
                <a:lnTo>
                  <a:pt x="90322" y="0"/>
                </a:lnTo>
                <a:lnTo>
                  <a:pt x="1450213" y="0"/>
                </a:lnTo>
                <a:lnTo>
                  <a:pt x="1482852" y="2412"/>
                </a:lnTo>
                <a:lnTo>
                  <a:pt x="1509649" y="9271"/>
                </a:lnTo>
                <a:lnTo>
                  <a:pt x="1527683" y="19176"/>
                </a:lnTo>
                <a:lnTo>
                  <a:pt x="1534414" y="31369"/>
                </a:lnTo>
                <a:lnTo>
                  <a:pt x="1534414" y="658749"/>
                </a:lnTo>
                <a:lnTo>
                  <a:pt x="1527683" y="670813"/>
                </a:lnTo>
                <a:lnTo>
                  <a:pt x="1509649" y="680720"/>
                </a:lnTo>
                <a:lnTo>
                  <a:pt x="1482852" y="687451"/>
                </a:lnTo>
                <a:lnTo>
                  <a:pt x="1450213" y="689991"/>
                </a:lnTo>
                <a:close/>
              </a:path>
              <a:path w="1534795" h="1350010">
                <a:moveTo>
                  <a:pt x="1449832" y="1349756"/>
                </a:moveTo>
                <a:lnTo>
                  <a:pt x="84569" y="1349756"/>
                </a:lnTo>
                <a:lnTo>
                  <a:pt x="51727" y="1347470"/>
                </a:lnTo>
                <a:lnTo>
                  <a:pt x="24841" y="1341501"/>
                </a:lnTo>
                <a:lnTo>
                  <a:pt x="6667" y="1332484"/>
                </a:lnTo>
                <a:lnTo>
                  <a:pt x="0" y="1321562"/>
                </a:lnTo>
                <a:lnTo>
                  <a:pt x="0" y="759333"/>
                </a:lnTo>
                <a:lnTo>
                  <a:pt x="6667" y="748411"/>
                </a:lnTo>
                <a:lnTo>
                  <a:pt x="24841" y="739521"/>
                </a:lnTo>
                <a:lnTo>
                  <a:pt x="51727" y="733425"/>
                </a:lnTo>
                <a:lnTo>
                  <a:pt x="84569" y="731266"/>
                </a:lnTo>
                <a:lnTo>
                  <a:pt x="1449832" y="731266"/>
                </a:lnTo>
                <a:lnTo>
                  <a:pt x="1482598" y="733425"/>
                </a:lnTo>
                <a:lnTo>
                  <a:pt x="1509522" y="739521"/>
                </a:lnTo>
                <a:lnTo>
                  <a:pt x="1527683" y="748411"/>
                </a:lnTo>
                <a:lnTo>
                  <a:pt x="1534414" y="759333"/>
                </a:lnTo>
                <a:lnTo>
                  <a:pt x="1534414" y="1321562"/>
                </a:lnTo>
                <a:lnTo>
                  <a:pt x="1527683" y="1332484"/>
                </a:lnTo>
                <a:lnTo>
                  <a:pt x="1509522" y="1341501"/>
                </a:lnTo>
                <a:lnTo>
                  <a:pt x="1482598" y="1347470"/>
                </a:lnTo>
                <a:lnTo>
                  <a:pt x="1449832" y="13497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44551" y="2898394"/>
            <a:ext cx="674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da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nún</a:t>
            </a:r>
            <a:r>
              <a:rPr sz="600" b="1" spc="-15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41577" y="2821940"/>
            <a:ext cx="143954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ícu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st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pu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ação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 l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ar 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.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GPS.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35650" y="2711577"/>
            <a:ext cx="958850" cy="539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1915" marR="66675" algn="ctr">
              <a:lnSpc>
                <a:spcPct val="103299"/>
              </a:lnSpc>
              <a:spcBef>
                <a:spcPts val="7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marL="38100" marR="30480" algn="ctr">
              <a:lnSpc>
                <a:spcPct val="100000"/>
              </a:lnSpc>
              <a:spcBef>
                <a:spcPts val="325"/>
              </a:spcBef>
            </a:pP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tt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://b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150" dirty="0">
                <a:latin typeface="Calibri"/>
                <a:cs typeface="Calibri"/>
              </a:rPr>
              <a:t>a</a:t>
            </a:r>
            <a:r>
              <a:rPr sz="900" spc="-232" baseline="27777" dirty="0">
                <a:latin typeface="Calibri"/>
                <a:cs typeface="Calibri"/>
              </a:rPr>
              <a:t>–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nho</a:t>
            </a:r>
            <a:r>
              <a:rPr sz="600" dirty="0">
                <a:latin typeface="Calibri"/>
                <a:cs typeface="Calibri"/>
              </a:rPr>
              <a:t>.m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.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v.  </a:t>
            </a:r>
            <a:r>
              <a:rPr sz="600" spc="-10" dirty="0">
                <a:latin typeface="Calibri"/>
                <a:cs typeface="Calibri"/>
              </a:rPr>
              <a:t>br/servicos/formularios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99703-81</a:t>
            </a:r>
            <a:r>
              <a:rPr sz="600" spc="-20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4350" y="4933569"/>
            <a:ext cx="497205" cy="24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21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dm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ra</a:t>
            </a:r>
            <a:r>
              <a:rPr sz="600" b="1" spc="-5" dirty="0">
                <a:latin typeface="Calibri"/>
                <a:cs typeface="Calibri"/>
              </a:rPr>
              <a:t>ti</a:t>
            </a:r>
            <a:r>
              <a:rPr sz="600" b="1" dirty="0">
                <a:latin typeface="Calibri"/>
                <a:cs typeface="Calibri"/>
              </a:rPr>
              <a:t>vo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78218" y="5054549"/>
            <a:ext cx="751205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49768" y="3371088"/>
            <a:ext cx="2480945" cy="626110"/>
          </a:xfrm>
          <a:custGeom>
            <a:avLst/>
            <a:gdLst/>
            <a:ahLst/>
            <a:cxnLst/>
            <a:rect l="l" t="t" r="r" b="b"/>
            <a:pathLst>
              <a:path w="2480945" h="626110">
                <a:moveTo>
                  <a:pt x="2398903" y="625855"/>
                </a:moveTo>
                <a:lnTo>
                  <a:pt x="81533" y="625855"/>
                </a:lnTo>
                <a:lnTo>
                  <a:pt x="49910" y="622045"/>
                </a:lnTo>
                <a:lnTo>
                  <a:pt x="24002" y="611886"/>
                </a:lnTo>
                <a:lnTo>
                  <a:pt x="6476" y="596645"/>
                </a:lnTo>
                <a:lnTo>
                  <a:pt x="0" y="578103"/>
                </a:lnTo>
                <a:lnTo>
                  <a:pt x="0" y="47751"/>
                </a:lnTo>
                <a:lnTo>
                  <a:pt x="6476" y="29210"/>
                </a:lnTo>
                <a:lnTo>
                  <a:pt x="24002" y="13969"/>
                </a:lnTo>
                <a:lnTo>
                  <a:pt x="49910" y="3810"/>
                </a:lnTo>
                <a:lnTo>
                  <a:pt x="81533" y="0"/>
                </a:lnTo>
                <a:lnTo>
                  <a:pt x="2398903" y="0"/>
                </a:lnTo>
                <a:lnTo>
                  <a:pt x="2430653" y="3810"/>
                </a:lnTo>
                <a:lnTo>
                  <a:pt x="2456560" y="13969"/>
                </a:lnTo>
                <a:lnTo>
                  <a:pt x="2474086" y="29210"/>
                </a:lnTo>
                <a:lnTo>
                  <a:pt x="2480563" y="47751"/>
                </a:lnTo>
                <a:lnTo>
                  <a:pt x="2480563" y="578103"/>
                </a:lnTo>
                <a:lnTo>
                  <a:pt x="2474086" y="596645"/>
                </a:lnTo>
                <a:lnTo>
                  <a:pt x="2456560" y="611886"/>
                </a:lnTo>
                <a:lnTo>
                  <a:pt x="2430653" y="622045"/>
                </a:lnTo>
                <a:lnTo>
                  <a:pt x="2398903" y="6258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208389" y="3637534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4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17257" y="3586988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900671" y="3412236"/>
            <a:ext cx="1054735" cy="1281430"/>
          </a:xfrm>
          <a:custGeom>
            <a:avLst/>
            <a:gdLst/>
            <a:ahLst/>
            <a:cxnLst/>
            <a:rect l="l" t="t" r="r" b="b"/>
            <a:pathLst>
              <a:path w="1054734" h="1281429">
                <a:moveTo>
                  <a:pt x="984884" y="624585"/>
                </a:moveTo>
                <a:lnTo>
                  <a:pt x="52831" y="624585"/>
                </a:lnTo>
                <a:lnTo>
                  <a:pt x="32384" y="622172"/>
                </a:lnTo>
                <a:lnTo>
                  <a:pt x="15494" y="615568"/>
                </a:lnTo>
                <a:lnTo>
                  <a:pt x="4191" y="605789"/>
                </a:lnTo>
                <a:lnTo>
                  <a:pt x="0" y="593851"/>
                </a:lnTo>
                <a:lnTo>
                  <a:pt x="0" y="30733"/>
                </a:lnTo>
                <a:lnTo>
                  <a:pt x="4191" y="18795"/>
                </a:lnTo>
                <a:lnTo>
                  <a:pt x="15494" y="9016"/>
                </a:lnTo>
                <a:lnTo>
                  <a:pt x="32384" y="2412"/>
                </a:lnTo>
                <a:lnTo>
                  <a:pt x="52831" y="0"/>
                </a:lnTo>
                <a:lnTo>
                  <a:pt x="984884" y="0"/>
                </a:lnTo>
                <a:lnTo>
                  <a:pt x="1005331" y="2412"/>
                </a:lnTo>
                <a:lnTo>
                  <a:pt x="1022223" y="9016"/>
                </a:lnTo>
                <a:lnTo>
                  <a:pt x="1033526" y="18795"/>
                </a:lnTo>
                <a:lnTo>
                  <a:pt x="1037717" y="30733"/>
                </a:lnTo>
                <a:lnTo>
                  <a:pt x="1037717" y="593851"/>
                </a:lnTo>
                <a:lnTo>
                  <a:pt x="1033526" y="605789"/>
                </a:lnTo>
                <a:lnTo>
                  <a:pt x="1022223" y="615568"/>
                </a:lnTo>
                <a:lnTo>
                  <a:pt x="1005331" y="622172"/>
                </a:lnTo>
                <a:lnTo>
                  <a:pt x="984884" y="624585"/>
                </a:lnTo>
                <a:close/>
              </a:path>
              <a:path w="1054734" h="1281429">
                <a:moveTo>
                  <a:pt x="1001522" y="1281175"/>
                </a:moveTo>
                <a:lnTo>
                  <a:pt x="68199" y="1281175"/>
                </a:lnTo>
                <a:lnTo>
                  <a:pt x="47625" y="1278762"/>
                </a:lnTo>
                <a:lnTo>
                  <a:pt x="30733" y="1272158"/>
                </a:lnTo>
                <a:lnTo>
                  <a:pt x="19430" y="1262379"/>
                </a:lnTo>
                <a:lnTo>
                  <a:pt x="15239" y="1250441"/>
                </a:lnTo>
                <a:lnTo>
                  <a:pt x="15239" y="688720"/>
                </a:lnTo>
                <a:lnTo>
                  <a:pt x="19430" y="676909"/>
                </a:lnTo>
                <a:lnTo>
                  <a:pt x="30733" y="667130"/>
                </a:lnTo>
                <a:lnTo>
                  <a:pt x="47625" y="660526"/>
                </a:lnTo>
                <a:lnTo>
                  <a:pt x="68199" y="658113"/>
                </a:lnTo>
                <a:lnTo>
                  <a:pt x="1001522" y="658113"/>
                </a:lnTo>
                <a:lnTo>
                  <a:pt x="1022096" y="660526"/>
                </a:lnTo>
                <a:lnTo>
                  <a:pt x="1038986" y="667130"/>
                </a:lnTo>
                <a:lnTo>
                  <a:pt x="1050289" y="676909"/>
                </a:lnTo>
                <a:lnTo>
                  <a:pt x="1054480" y="688720"/>
                </a:lnTo>
                <a:lnTo>
                  <a:pt x="1054480" y="1250441"/>
                </a:lnTo>
                <a:lnTo>
                  <a:pt x="1050289" y="1262379"/>
                </a:lnTo>
                <a:lnTo>
                  <a:pt x="1038986" y="1272158"/>
                </a:lnTo>
                <a:lnTo>
                  <a:pt x="1022096" y="1278762"/>
                </a:lnTo>
                <a:lnTo>
                  <a:pt x="1001522" y="12811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06440" y="3383280"/>
            <a:ext cx="1017905" cy="624840"/>
          </a:xfrm>
          <a:custGeom>
            <a:avLst/>
            <a:gdLst/>
            <a:ahLst/>
            <a:cxnLst/>
            <a:rect l="l" t="t" r="r" b="b"/>
            <a:pathLst>
              <a:path w="1017904" h="624839">
                <a:moveTo>
                  <a:pt x="964691" y="624713"/>
                </a:moveTo>
                <a:lnTo>
                  <a:pt x="52959" y="624713"/>
                </a:lnTo>
                <a:lnTo>
                  <a:pt x="32385" y="622300"/>
                </a:lnTo>
                <a:lnTo>
                  <a:pt x="15494" y="615823"/>
                </a:lnTo>
                <a:lnTo>
                  <a:pt x="4190" y="606298"/>
                </a:lnTo>
                <a:lnTo>
                  <a:pt x="0" y="594613"/>
                </a:lnTo>
                <a:lnTo>
                  <a:pt x="0" y="30099"/>
                </a:lnTo>
                <a:lnTo>
                  <a:pt x="4190" y="18414"/>
                </a:lnTo>
                <a:lnTo>
                  <a:pt x="15494" y="8889"/>
                </a:lnTo>
                <a:lnTo>
                  <a:pt x="32385" y="2412"/>
                </a:lnTo>
                <a:lnTo>
                  <a:pt x="52959" y="0"/>
                </a:lnTo>
                <a:lnTo>
                  <a:pt x="964691" y="0"/>
                </a:lnTo>
                <a:lnTo>
                  <a:pt x="985265" y="2412"/>
                </a:lnTo>
                <a:lnTo>
                  <a:pt x="1002030" y="8889"/>
                </a:lnTo>
                <a:lnTo>
                  <a:pt x="1013460" y="18414"/>
                </a:lnTo>
                <a:lnTo>
                  <a:pt x="1017651" y="30099"/>
                </a:lnTo>
                <a:lnTo>
                  <a:pt x="1017651" y="594613"/>
                </a:lnTo>
                <a:lnTo>
                  <a:pt x="1013460" y="606298"/>
                </a:lnTo>
                <a:lnTo>
                  <a:pt x="1002030" y="615823"/>
                </a:lnTo>
                <a:lnTo>
                  <a:pt x="985265" y="622300"/>
                </a:lnTo>
                <a:lnTo>
                  <a:pt x="964691" y="62471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836665" y="3430016"/>
            <a:ext cx="964565" cy="5194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99703-81</a:t>
            </a:r>
            <a:r>
              <a:rPr sz="600" spc="-20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653028" y="3369564"/>
            <a:ext cx="2034539" cy="622935"/>
          </a:xfrm>
          <a:custGeom>
            <a:avLst/>
            <a:gdLst/>
            <a:ahLst/>
            <a:cxnLst/>
            <a:rect l="l" t="t" r="r" b="b"/>
            <a:pathLst>
              <a:path w="2034539" h="622935">
                <a:moveTo>
                  <a:pt x="1960118" y="622935"/>
                </a:moveTo>
                <a:lnTo>
                  <a:pt x="74168" y="622935"/>
                </a:lnTo>
                <a:lnTo>
                  <a:pt x="45338" y="619505"/>
                </a:lnTo>
                <a:lnTo>
                  <a:pt x="21844" y="610362"/>
                </a:lnTo>
                <a:lnTo>
                  <a:pt x="5842" y="596773"/>
                </a:lnTo>
                <a:lnTo>
                  <a:pt x="0" y="580136"/>
                </a:lnTo>
                <a:lnTo>
                  <a:pt x="0" y="42799"/>
                </a:lnTo>
                <a:lnTo>
                  <a:pt x="5842" y="26162"/>
                </a:lnTo>
                <a:lnTo>
                  <a:pt x="21844" y="12573"/>
                </a:lnTo>
                <a:lnTo>
                  <a:pt x="45338" y="3428"/>
                </a:lnTo>
                <a:lnTo>
                  <a:pt x="74168" y="0"/>
                </a:lnTo>
                <a:lnTo>
                  <a:pt x="1960118" y="0"/>
                </a:lnTo>
                <a:lnTo>
                  <a:pt x="1988820" y="3428"/>
                </a:lnTo>
                <a:lnTo>
                  <a:pt x="2012442" y="12573"/>
                </a:lnTo>
                <a:lnTo>
                  <a:pt x="2028444" y="26162"/>
                </a:lnTo>
                <a:lnTo>
                  <a:pt x="2034286" y="42799"/>
                </a:lnTo>
                <a:lnTo>
                  <a:pt x="2034286" y="580136"/>
                </a:lnTo>
                <a:lnTo>
                  <a:pt x="2028444" y="596773"/>
                </a:lnTo>
                <a:lnTo>
                  <a:pt x="2012442" y="610362"/>
                </a:lnTo>
                <a:lnTo>
                  <a:pt x="1988820" y="619505"/>
                </a:lnTo>
                <a:lnTo>
                  <a:pt x="1960118" y="6229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794886" y="3413634"/>
            <a:ext cx="1758314" cy="4597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equipe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Fiscalização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 correspondência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85288" y="3355848"/>
            <a:ext cx="885190" cy="622935"/>
          </a:xfrm>
          <a:custGeom>
            <a:avLst/>
            <a:gdLst/>
            <a:ahLst/>
            <a:cxnLst/>
            <a:rect l="l" t="t" r="r" b="b"/>
            <a:pathLst>
              <a:path w="885189" h="622935">
                <a:moveTo>
                  <a:pt x="836422" y="622934"/>
                </a:moveTo>
                <a:lnTo>
                  <a:pt x="48768" y="622934"/>
                </a:lnTo>
                <a:lnTo>
                  <a:pt x="29844" y="620648"/>
                </a:lnTo>
                <a:lnTo>
                  <a:pt x="14350" y="614552"/>
                </a:lnTo>
                <a:lnTo>
                  <a:pt x="3810" y="605535"/>
                </a:lnTo>
                <a:lnTo>
                  <a:pt x="0" y="594613"/>
                </a:lnTo>
                <a:lnTo>
                  <a:pt x="0" y="28320"/>
                </a:lnTo>
                <a:lnTo>
                  <a:pt x="3810" y="17271"/>
                </a:lnTo>
                <a:lnTo>
                  <a:pt x="14350" y="8254"/>
                </a:lnTo>
                <a:lnTo>
                  <a:pt x="29844" y="2285"/>
                </a:lnTo>
                <a:lnTo>
                  <a:pt x="48768" y="0"/>
                </a:lnTo>
                <a:lnTo>
                  <a:pt x="836422" y="0"/>
                </a:lnTo>
                <a:lnTo>
                  <a:pt x="855345" y="2285"/>
                </a:lnTo>
                <a:lnTo>
                  <a:pt x="870838" y="8254"/>
                </a:lnTo>
                <a:lnTo>
                  <a:pt x="881379" y="17271"/>
                </a:lnTo>
                <a:lnTo>
                  <a:pt x="885189" y="28320"/>
                </a:lnTo>
                <a:lnTo>
                  <a:pt x="885189" y="594613"/>
                </a:lnTo>
                <a:lnTo>
                  <a:pt x="881379" y="605535"/>
                </a:lnTo>
                <a:lnTo>
                  <a:pt x="870838" y="614552"/>
                </a:lnTo>
                <a:lnTo>
                  <a:pt x="855345" y="620648"/>
                </a:lnTo>
                <a:lnTo>
                  <a:pt x="836422" y="6229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736342" y="3538854"/>
            <a:ext cx="75755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pond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  </a:t>
            </a:r>
            <a:r>
              <a:rPr sz="600" spc="-5" dirty="0">
                <a:latin typeface="Calibri"/>
                <a:cs typeface="Calibri"/>
              </a:rPr>
              <a:t>Pessoalmente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40207" y="3334512"/>
            <a:ext cx="886460" cy="622935"/>
          </a:xfrm>
          <a:custGeom>
            <a:avLst/>
            <a:gdLst/>
            <a:ahLst/>
            <a:cxnLst/>
            <a:rect l="l" t="t" r="r" b="b"/>
            <a:pathLst>
              <a:path w="886460" h="622935">
                <a:moveTo>
                  <a:pt x="837526" y="622934"/>
                </a:moveTo>
                <a:lnTo>
                  <a:pt x="48844" y="622934"/>
                </a:lnTo>
                <a:lnTo>
                  <a:pt x="29883" y="620649"/>
                </a:lnTo>
                <a:lnTo>
                  <a:pt x="14351" y="614552"/>
                </a:lnTo>
                <a:lnTo>
                  <a:pt x="3848" y="605536"/>
                </a:lnTo>
                <a:lnTo>
                  <a:pt x="0" y="594613"/>
                </a:lnTo>
                <a:lnTo>
                  <a:pt x="0" y="28320"/>
                </a:lnTo>
                <a:lnTo>
                  <a:pt x="3848" y="17271"/>
                </a:lnTo>
                <a:lnTo>
                  <a:pt x="14351" y="8254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254"/>
                </a:lnTo>
                <a:lnTo>
                  <a:pt x="882510" y="17271"/>
                </a:lnTo>
                <a:lnTo>
                  <a:pt x="886371" y="28320"/>
                </a:lnTo>
                <a:lnTo>
                  <a:pt x="886371" y="594613"/>
                </a:lnTo>
                <a:lnTo>
                  <a:pt x="882510" y="605536"/>
                </a:lnTo>
                <a:lnTo>
                  <a:pt x="872020" y="614552"/>
                </a:lnTo>
                <a:lnTo>
                  <a:pt x="856488" y="620649"/>
                </a:lnTo>
                <a:lnTo>
                  <a:pt x="837526" y="6229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94208" y="3562299"/>
            <a:ext cx="3848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Notificação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07947" y="3340608"/>
            <a:ext cx="1519555" cy="617220"/>
          </a:xfrm>
          <a:custGeom>
            <a:avLst/>
            <a:gdLst/>
            <a:ahLst/>
            <a:cxnLst/>
            <a:rect l="l" t="t" r="r" b="b"/>
            <a:pathLst>
              <a:path w="1519555" h="617220">
                <a:moveTo>
                  <a:pt x="1435481" y="617093"/>
                </a:moveTo>
                <a:lnTo>
                  <a:pt x="83718" y="617093"/>
                </a:lnTo>
                <a:lnTo>
                  <a:pt x="51206" y="614807"/>
                </a:lnTo>
                <a:lnTo>
                  <a:pt x="24599" y="608838"/>
                </a:lnTo>
                <a:lnTo>
                  <a:pt x="6604" y="599948"/>
                </a:lnTo>
                <a:lnTo>
                  <a:pt x="0" y="589026"/>
                </a:lnTo>
                <a:lnTo>
                  <a:pt x="0" y="28067"/>
                </a:lnTo>
                <a:lnTo>
                  <a:pt x="6604" y="17145"/>
                </a:lnTo>
                <a:lnTo>
                  <a:pt x="24599" y="8255"/>
                </a:lnTo>
                <a:lnTo>
                  <a:pt x="51206" y="2159"/>
                </a:lnTo>
                <a:lnTo>
                  <a:pt x="83718" y="0"/>
                </a:lnTo>
                <a:lnTo>
                  <a:pt x="1435481" y="0"/>
                </a:lnTo>
                <a:lnTo>
                  <a:pt x="1467993" y="2159"/>
                </a:lnTo>
                <a:lnTo>
                  <a:pt x="1494536" y="8255"/>
                </a:lnTo>
                <a:lnTo>
                  <a:pt x="1512570" y="17145"/>
                </a:lnTo>
                <a:lnTo>
                  <a:pt x="1519174" y="28067"/>
                </a:lnTo>
                <a:lnTo>
                  <a:pt x="1519174" y="589026"/>
                </a:lnTo>
                <a:lnTo>
                  <a:pt x="1512570" y="599948"/>
                </a:lnTo>
                <a:lnTo>
                  <a:pt x="1494536" y="608838"/>
                </a:lnTo>
                <a:lnTo>
                  <a:pt x="1467993" y="614807"/>
                </a:lnTo>
                <a:lnTo>
                  <a:pt x="1435481" y="6170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47673" y="3510153"/>
            <a:ext cx="13804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 marR="5080" indent="-541655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va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s,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açã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5" dirty="0">
                <a:latin typeface="Calibri"/>
                <a:cs typeface="Calibri"/>
              </a:rPr>
              <a:t>embargo.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65844" y="2205050"/>
            <a:ext cx="128016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ord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pro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ur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ê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47828" y="4015740"/>
            <a:ext cx="886460" cy="622300"/>
          </a:xfrm>
          <a:custGeom>
            <a:avLst/>
            <a:gdLst/>
            <a:ahLst/>
            <a:cxnLst/>
            <a:rect l="l" t="t" r="r" b="b"/>
            <a:pathLst>
              <a:path w="886460" h="622300">
                <a:moveTo>
                  <a:pt x="837526" y="621791"/>
                </a:moveTo>
                <a:lnTo>
                  <a:pt x="48844" y="621791"/>
                </a:lnTo>
                <a:lnTo>
                  <a:pt x="29883" y="619506"/>
                </a:lnTo>
                <a:lnTo>
                  <a:pt x="14350" y="613409"/>
                </a:lnTo>
                <a:lnTo>
                  <a:pt x="3848" y="604519"/>
                </a:lnTo>
                <a:lnTo>
                  <a:pt x="0" y="593470"/>
                </a:lnTo>
                <a:lnTo>
                  <a:pt x="0" y="28193"/>
                </a:lnTo>
                <a:lnTo>
                  <a:pt x="3848" y="17272"/>
                </a:lnTo>
                <a:lnTo>
                  <a:pt x="14350" y="8254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254"/>
                </a:lnTo>
                <a:lnTo>
                  <a:pt x="882510" y="17272"/>
                </a:lnTo>
                <a:lnTo>
                  <a:pt x="886371" y="28193"/>
                </a:lnTo>
                <a:lnTo>
                  <a:pt x="886371" y="593470"/>
                </a:lnTo>
                <a:lnTo>
                  <a:pt x="882510" y="604519"/>
                </a:lnTo>
                <a:lnTo>
                  <a:pt x="872020" y="613409"/>
                </a:lnTo>
                <a:lnTo>
                  <a:pt x="856488" y="619506"/>
                </a:lnTo>
                <a:lnTo>
                  <a:pt x="837526" y="62179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4232" y="4029456"/>
            <a:ext cx="1529080" cy="617220"/>
          </a:xfrm>
          <a:custGeom>
            <a:avLst/>
            <a:gdLst/>
            <a:ahLst/>
            <a:cxnLst/>
            <a:rect l="l" t="t" r="r" b="b"/>
            <a:pathLst>
              <a:path w="1529080" h="617220">
                <a:moveTo>
                  <a:pt x="1444370" y="617093"/>
                </a:moveTo>
                <a:lnTo>
                  <a:pt x="84239" y="617093"/>
                </a:lnTo>
                <a:lnTo>
                  <a:pt x="51523" y="614807"/>
                </a:lnTo>
                <a:lnTo>
                  <a:pt x="24739" y="608838"/>
                </a:lnTo>
                <a:lnTo>
                  <a:pt x="6642" y="599948"/>
                </a:lnTo>
                <a:lnTo>
                  <a:pt x="0" y="589026"/>
                </a:lnTo>
                <a:lnTo>
                  <a:pt x="0" y="28067"/>
                </a:lnTo>
                <a:lnTo>
                  <a:pt x="6642" y="17145"/>
                </a:lnTo>
                <a:lnTo>
                  <a:pt x="24739" y="8255"/>
                </a:lnTo>
                <a:lnTo>
                  <a:pt x="51523" y="2159"/>
                </a:lnTo>
                <a:lnTo>
                  <a:pt x="84239" y="0"/>
                </a:lnTo>
                <a:lnTo>
                  <a:pt x="1444370" y="0"/>
                </a:lnTo>
                <a:lnTo>
                  <a:pt x="1477010" y="2159"/>
                </a:lnTo>
                <a:lnTo>
                  <a:pt x="1503807" y="8255"/>
                </a:lnTo>
                <a:lnTo>
                  <a:pt x="1521841" y="17145"/>
                </a:lnTo>
                <a:lnTo>
                  <a:pt x="1528572" y="28067"/>
                </a:lnTo>
                <a:lnTo>
                  <a:pt x="1528572" y="589026"/>
                </a:lnTo>
                <a:lnTo>
                  <a:pt x="1521841" y="599948"/>
                </a:lnTo>
                <a:lnTo>
                  <a:pt x="1503807" y="608838"/>
                </a:lnTo>
                <a:lnTo>
                  <a:pt x="1477010" y="614807"/>
                </a:lnTo>
                <a:lnTo>
                  <a:pt x="1444370" y="6170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79192" y="4032504"/>
            <a:ext cx="887094" cy="615315"/>
          </a:xfrm>
          <a:custGeom>
            <a:avLst/>
            <a:gdLst/>
            <a:ahLst/>
            <a:cxnLst/>
            <a:rect l="l" t="t" r="r" b="b"/>
            <a:pathLst>
              <a:path w="887095" h="615314">
                <a:moveTo>
                  <a:pt x="838199" y="615314"/>
                </a:moveTo>
                <a:lnTo>
                  <a:pt x="48894" y="615314"/>
                </a:lnTo>
                <a:lnTo>
                  <a:pt x="29844" y="613029"/>
                </a:lnTo>
                <a:lnTo>
                  <a:pt x="14350" y="607060"/>
                </a:lnTo>
                <a:lnTo>
                  <a:pt x="3809" y="598169"/>
                </a:lnTo>
                <a:lnTo>
                  <a:pt x="0" y="587375"/>
                </a:lnTo>
                <a:lnTo>
                  <a:pt x="0" y="27939"/>
                </a:lnTo>
                <a:lnTo>
                  <a:pt x="3809" y="17145"/>
                </a:lnTo>
                <a:lnTo>
                  <a:pt x="14350" y="8254"/>
                </a:lnTo>
                <a:lnTo>
                  <a:pt x="29844" y="2159"/>
                </a:lnTo>
                <a:lnTo>
                  <a:pt x="48894" y="0"/>
                </a:lnTo>
                <a:lnTo>
                  <a:pt x="838199" y="0"/>
                </a:lnTo>
                <a:lnTo>
                  <a:pt x="857122" y="2159"/>
                </a:lnTo>
                <a:lnTo>
                  <a:pt x="872617" y="8254"/>
                </a:lnTo>
                <a:lnTo>
                  <a:pt x="883157" y="17145"/>
                </a:lnTo>
                <a:lnTo>
                  <a:pt x="886968" y="27939"/>
                </a:lnTo>
                <a:lnTo>
                  <a:pt x="886968" y="587375"/>
                </a:lnTo>
                <a:lnTo>
                  <a:pt x="883157" y="598169"/>
                </a:lnTo>
                <a:lnTo>
                  <a:pt x="872617" y="607060"/>
                </a:lnTo>
                <a:lnTo>
                  <a:pt x="857122" y="613029"/>
                </a:lnTo>
                <a:lnTo>
                  <a:pt x="838199" y="61531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832607" y="4133215"/>
            <a:ext cx="596265" cy="3505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latin typeface="Calibri"/>
                <a:cs typeface="Calibri"/>
              </a:rPr>
              <a:t>In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dirty="0">
                <a:latin typeface="Calibri"/>
                <a:cs typeface="Calibri"/>
              </a:rPr>
              <a:t>, 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Telefone</a:t>
            </a:r>
            <a:endParaRPr sz="6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98270" y="4074414"/>
            <a:ext cx="137858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inh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 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li</a:t>
            </a:r>
            <a:r>
              <a:rPr sz="600" dirty="0">
                <a:latin typeface="Calibri"/>
                <a:cs typeface="Calibri"/>
              </a:rPr>
              <a:t>zação  </a:t>
            </a:r>
            <a:r>
              <a:rPr sz="600" spc="-5" dirty="0">
                <a:latin typeface="Calibri"/>
                <a:cs typeface="Calibri"/>
              </a:rPr>
              <a:t>por parte do setor de </a:t>
            </a:r>
            <a:r>
              <a:rPr sz="600" spc="-10" dirty="0">
                <a:latin typeface="Calibri"/>
                <a:cs typeface="Calibri"/>
              </a:rPr>
              <a:t>Licenciamento, </a:t>
            </a:r>
            <a:r>
              <a:rPr sz="600" spc="-5" dirty="0">
                <a:latin typeface="Calibri"/>
                <a:cs typeface="Calibri"/>
              </a:rPr>
              <a:t>para </a:t>
            </a:r>
            <a:r>
              <a:rPr sz="600" dirty="0">
                <a:latin typeface="Calibri"/>
                <a:cs typeface="Calibri"/>
              </a:rPr>
              <a:t> ave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ação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 cu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men</a:t>
            </a:r>
            <a:r>
              <a:rPr sz="600" spc="-15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10" dirty="0">
                <a:latin typeface="Calibri"/>
                <a:cs typeface="Calibri"/>
              </a:rPr>
              <a:t>condicionantes aplicadas.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5815" y="4155186"/>
            <a:ext cx="57023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5080" indent="-9525" algn="just">
              <a:lnSpc>
                <a:spcPct val="107500"/>
              </a:lnSpc>
              <a:spcBef>
                <a:spcPts val="90"/>
              </a:spcBef>
            </a:pPr>
            <a:r>
              <a:rPr sz="600" b="1" spc="-5" dirty="0">
                <a:latin typeface="Calibri"/>
                <a:cs typeface="Calibri"/>
              </a:rPr>
              <a:t>Cumprimento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Condicionantes/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Licenciamento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046719" y="4038600"/>
            <a:ext cx="2498090" cy="626110"/>
          </a:xfrm>
          <a:custGeom>
            <a:avLst/>
            <a:gdLst/>
            <a:ahLst/>
            <a:cxnLst/>
            <a:rect l="l" t="t" r="r" b="b"/>
            <a:pathLst>
              <a:path w="2498090" h="626110">
                <a:moveTo>
                  <a:pt x="2415412" y="625855"/>
                </a:moveTo>
                <a:lnTo>
                  <a:pt x="82169" y="625855"/>
                </a:lnTo>
                <a:lnTo>
                  <a:pt x="50291" y="622045"/>
                </a:lnTo>
                <a:lnTo>
                  <a:pt x="24129" y="611885"/>
                </a:lnTo>
                <a:lnTo>
                  <a:pt x="6476" y="596645"/>
                </a:lnTo>
                <a:lnTo>
                  <a:pt x="0" y="578103"/>
                </a:lnTo>
                <a:lnTo>
                  <a:pt x="0" y="47751"/>
                </a:lnTo>
                <a:lnTo>
                  <a:pt x="6476" y="29209"/>
                </a:lnTo>
                <a:lnTo>
                  <a:pt x="24129" y="13969"/>
                </a:lnTo>
                <a:lnTo>
                  <a:pt x="50291" y="3809"/>
                </a:lnTo>
                <a:lnTo>
                  <a:pt x="82169" y="0"/>
                </a:lnTo>
                <a:lnTo>
                  <a:pt x="2415412" y="0"/>
                </a:lnTo>
                <a:lnTo>
                  <a:pt x="2447289" y="3809"/>
                </a:lnTo>
                <a:lnTo>
                  <a:pt x="2473452" y="13969"/>
                </a:lnTo>
                <a:lnTo>
                  <a:pt x="2491104" y="29209"/>
                </a:lnTo>
                <a:lnTo>
                  <a:pt x="2497581" y="47751"/>
                </a:lnTo>
                <a:lnTo>
                  <a:pt x="2497581" y="578103"/>
                </a:lnTo>
                <a:lnTo>
                  <a:pt x="2491104" y="596645"/>
                </a:lnTo>
                <a:lnTo>
                  <a:pt x="2473452" y="611885"/>
                </a:lnTo>
                <a:lnTo>
                  <a:pt x="2447289" y="622045"/>
                </a:lnTo>
                <a:lnTo>
                  <a:pt x="2415412" y="6258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737854" y="4304538"/>
            <a:ext cx="11131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onfor</a:t>
            </a:r>
            <a:r>
              <a:rPr sz="600" spc="-15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ema</a:t>
            </a:r>
            <a:r>
              <a:rPr sz="600" spc="-30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nd</a:t>
            </a:r>
            <a:r>
              <a:rPr sz="600" spc="-15" dirty="0">
                <a:latin typeface="Calibri"/>
                <a:cs typeface="Calibri"/>
              </a:rPr>
              <a:t>ame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74154" y="4237101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806440" y="4044696"/>
            <a:ext cx="1017905" cy="624840"/>
          </a:xfrm>
          <a:custGeom>
            <a:avLst/>
            <a:gdLst/>
            <a:ahLst/>
            <a:cxnLst/>
            <a:rect l="l" t="t" r="r" b="b"/>
            <a:pathLst>
              <a:path w="1017904" h="624839">
                <a:moveTo>
                  <a:pt x="964691" y="624713"/>
                </a:moveTo>
                <a:lnTo>
                  <a:pt x="52959" y="624713"/>
                </a:lnTo>
                <a:lnTo>
                  <a:pt x="32385" y="622300"/>
                </a:lnTo>
                <a:lnTo>
                  <a:pt x="15494" y="615823"/>
                </a:lnTo>
                <a:lnTo>
                  <a:pt x="4190" y="606298"/>
                </a:lnTo>
                <a:lnTo>
                  <a:pt x="0" y="594614"/>
                </a:lnTo>
                <a:lnTo>
                  <a:pt x="0" y="30099"/>
                </a:lnTo>
                <a:lnTo>
                  <a:pt x="4190" y="18415"/>
                </a:lnTo>
                <a:lnTo>
                  <a:pt x="15494" y="8890"/>
                </a:lnTo>
                <a:lnTo>
                  <a:pt x="32385" y="2412"/>
                </a:lnTo>
                <a:lnTo>
                  <a:pt x="52959" y="0"/>
                </a:lnTo>
                <a:lnTo>
                  <a:pt x="964691" y="0"/>
                </a:lnTo>
                <a:lnTo>
                  <a:pt x="985265" y="2412"/>
                </a:lnTo>
                <a:lnTo>
                  <a:pt x="1002030" y="8890"/>
                </a:lnTo>
                <a:lnTo>
                  <a:pt x="1013460" y="18415"/>
                </a:lnTo>
                <a:lnTo>
                  <a:pt x="1017651" y="30099"/>
                </a:lnTo>
                <a:lnTo>
                  <a:pt x="1017651" y="594614"/>
                </a:lnTo>
                <a:lnTo>
                  <a:pt x="1013460" y="606298"/>
                </a:lnTo>
                <a:lnTo>
                  <a:pt x="1002030" y="615823"/>
                </a:lnTo>
                <a:lnTo>
                  <a:pt x="985265" y="622300"/>
                </a:lnTo>
                <a:lnTo>
                  <a:pt x="964691" y="62471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836665" y="4091762"/>
            <a:ext cx="964565" cy="520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110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https://brumadinho.mg.gov.br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/servicos/formularios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99703-81</a:t>
            </a:r>
            <a:r>
              <a:rPr sz="600" spc="-20" dirty="0">
                <a:latin typeface="Calibri"/>
                <a:cs typeface="Calibri"/>
              </a:rPr>
              <a:t>0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49979" y="4044696"/>
            <a:ext cx="2048510" cy="615315"/>
          </a:xfrm>
          <a:custGeom>
            <a:avLst/>
            <a:gdLst/>
            <a:ahLst/>
            <a:cxnLst/>
            <a:rect l="l" t="t" r="r" b="b"/>
            <a:pathLst>
              <a:path w="2048510" h="615314">
                <a:moveTo>
                  <a:pt x="1973453" y="615315"/>
                </a:moveTo>
                <a:lnTo>
                  <a:pt x="74675" y="615315"/>
                </a:lnTo>
                <a:lnTo>
                  <a:pt x="45720" y="612013"/>
                </a:lnTo>
                <a:lnTo>
                  <a:pt x="21971" y="602869"/>
                </a:lnTo>
                <a:lnTo>
                  <a:pt x="5969" y="589407"/>
                </a:lnTo>
                <a:lnTo>
                  <a:pt x="0" y="573024"/>
                </a:lnTo>
                <a:lnTo>
                  <a:pt x="0" y="42291"/>
                </a:lnTo>
                <a:lnTo>
                  <a:pt x="5969" y="25908"/>
                </a:lnTo>
                <a:lnTo>
                  <a:pt x="21971" y="12446"/>
                </a:lnTo>
                <a:lnTo>
                  <a:pt x="45720" y="3302"/>
                </a:lnTo>
                <a:lnTo>
                  <a:pt x="74675" y="0"/>
                </a:lnTo>
                <a:lnTo>
                  <a:pt x="1973453" y="0"/>
                </a:lnTo>
                <a:lnTo>
                  <a:pt x="2002409" y="3302"/>
                </a:lnTo>
                <a:lnTo>
                  <a:pt x="2026158" y="12446"/>
                </a:lnTo>
                <a:lnTo>
                  <a:pt x="2042160" y="25908"/>
                </a:lnTo>
                <a:lnTo>
                  <a:pt x="2048129" y="42291"/>
                </a:lnTo>
                <a:lnTo>
                  <a:pt x="2048129" y="573024"/>
                </a:lnTo>
                <a:lnTo>
                  <a:pt x="2042160" y="589407"/>
                </a:lnTo>
                <a:lnTo>
                  <a:pt x="2026158" y="602869"/>
                </a:lnTo>
                <a:lnTo>
                  <a:pt x="2002409" y="612013"/>
                </a:lnTo>
                <a:lnTo>
                  <a:pt x="1973453" y="61531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801871" y="4096258"/>
            <a:ext cx="173482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 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Fiscalização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especializada.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715">
              <a:lnSpc>
                <a:spcPct val="1067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64592" y="4695444"/>
            <a:ext cx="840105" cy="906780"/>
          </a:xfrm>
          <a:custGeom>
            <a:avLst/>
            <a:gdLst/>
            <a:ahLst/>
            <a:cxnLst/>
            <a:rect l="l" t="t" r="r" b="b"/>
            <a:pathLst>
              <a:path w="840105" h="906779">
                <a:moveTo>
                  <a:pt x="793267" y="906526"/>
                </a:moveTo>
                <a:lnTo>
                  <a:pt x="46266" y="906526"/>
                </a:lnTo>
                <a:lnTo>
                  <a:pt x="28308" y="903351"/>
                </a:lnTo>
                <a:lnTo>
                  <a:pt x="13588" y="894461"/>
                </a:lnTo>
                <a:lnTo>
                  <a:pt x="3644" y="881380"/>
                </a:lnTo>
                <a:lnTo>
                  <a:pt x="0" y="865378"/>
                </a:lnTo>
                <a:lnTo>
                  <a:pt x="0" y="41148"/>
                </a:lnTo>
                <a:lnTo>
                  <a:pt x="3644" y="25146"/>
                </a:lnTo>
                <a:lnTo>
                  <a:pt x="13588" y="12065"/>
                </a:lnTo>
                <a:lnTo>
                  <a:pt x="28308" y="3302"/>
                </a:lnTo>
                <a:lnTo>
                  <a:pt x="46266" y="0"/>
                </a:lnTo>
                <a:lnTo>
                  <a:pt x="793267" y="0"/>
                </a:lnTo>
                <a:lnTo>
                  <a:pt x="811225" y="3302"/>
                </a:lnTo>
                <a:lnTo>
                  <a:pt x="825944" y="12065"/>
                </a:lnTo>
                <a:lnTo>
                  <a:pt x="835888" y="25146"/>
                </a:lnTo>
                <a:lnTo>
                  <a:pt x="839533" y="41148"/>
                </a:lnTo>
                <a:lnTo>
                  <a:pt x="839533" y="865378"/>
                </a:lnTo>
                <a:lnTo>
                  <a:pt x="835888" y="881380"/>
                </a:lnTo>
                <a:lnTo>
                  <a:pt x="825944" y="894461"/>
                </a:lnTo>
                <a:lnTo>
                  <a:pt x="811225" y="903351"/>
                </a:lnTo>
                <a:lnTo>
                  <a:pt x="793267" y="90652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2708" y="4725924"/>
            <a:ext cx="1532890" cy="876300"/>
          </a:xfrm>
          <a:custGeom>
            <a:avLst/>
            <a:gdLst/>
            <a:ahLst/>
            <a:cxnLst/>
            <a:rect l="l" t="t" r="r" b="b"/>
            <a:pathLst>
              <a:path w="1532889" h="876300">
                <a:moveTo>
                  <a:pt x="1448180" y="876045"/>
                </a:moveTo>
                <a:lnTo>
                  <a:pt x="84467" y="876045"/>
                </a:lnTo>
                <a:lnTo>
                  <a:pt x="51676" y="872997"/>
                </a:lnTo>
                <a:lnTo>
                  <a:pt x="24803" y="864361"/>
                </a:lnTo>
                <a:lnTo>
                  <a:pt x="6667" y="851788"/>
                </a:lnTo>
                <a:lnTo>
                  <a:pt x="0" y="836294"/>
                </a:lnTo>
                <a:lnTo>
                  <a:pt x="0" y="39750"/>
                </a:lnTo>
                <a:lnTo>
                  <a:pt x="6667" y="24383"/>
                </a:lnTo>
                <a:lnTo>
                  <a:pt x="24803" y="11683"/>
                </a:lnTo>
                <a:lnTo>
                  <a:pt x="51676" y="3174"/>
                </a:lnTo>
                <a:lnTo>
                  <a:pt x="84467" y="0"/>
                </a:lnTo>
                <a:lnTo>
                  <a:pt x="1448180" y="0"/>
                </a:lnTo>
                <a:lnTo>
                  <a:pt x="1480947" y="3174"/>
                </a:lnTo>
                <a:lnTo>
                  <a:pt x="1507743" y="11683"/>
                </a:lnTo>
                <a:lnTo>
                  <a:pt x="1525905" y="24383"/>
                </a:lnTo>
                <a:lnTo>
                  <a:pt x="1532636" y="39750"/>
                </a:lnTo>
                <a:lnTo>
                  <a:pt x="1532636" y="836294"/>
                </a:lnTo>
                <a:lnTo>
                  <a:pt x="1525905" y="851788"/>
                </a:lnTo>
                <a:lnTo>
                  <a:pt x="1507743" y="864361"/>
                </a:lnTo>
                <a:lnTo>
                  <a:pt x="1480947" y="872997"/>
                </a:lnTo>
                <a:lnTo>
                  <a:pt x="1448180" y="87604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79192" y="4739640"/>
            <a:ext cx="892810" cy="850265"/>
          </a:xfrm>
          <a:custGeom>
            <a:avLst/>
            <a:gdLst/>
            <a:ahLst/>
            <a:cxnLst/>
            <a:rect l="l" t="t" r="r" b="b"/>
            <a:pathLst>
              <a:path w="892810" h="850264">
                <a:moveTo>
                  <a:pt x="843660" y="850264"/>
                </a:moveTo>
                <a:lnTo>
                  <a:pt x="49149" y="850264"/>
                </a:lnTo>
                <a:lnTo>
                  <a:pt x="30099" y="847216"/>
                </a:lnTo>
                <a:lnTo>
                  <a:pt x="14477" y="838962"/>
                </a:lnTo>
                <a:lnTo>
                  <a:pt x="3937" y="826643"/>
                </a:lnTo>
                <a:lnTo>
                  <a:pt x="0" y="811657"/>
                </a:lnTo>
                <a:lnTo>
                  <a:pt x="0" y="38607"/>
                </a:lnTo>
                <a:lnTo>
                  <a:pt x="3937" y="23621"/>
                </a:lnTo>
                <a:lnTo>
                  <a:pt x="14477" y="11302"/>
                </a:lnTo>
                <a:lnTo>
                  <a:pt x="30099" y="3047"/>
                </a:lnTo>
                <a:lnTo>
                  <a:pt x="49149" y="0"/>
                </a:lnTo>
                <a:lnTo>
                  <a:pt x="843660" y="0"/>
                </a:lnTo>
                <a:lnTo>
                  <a:pt x="862710" y="3047"/>
                </a:lnTo>
                <a:lnTo>
                  <a:pt x="878332" y="11302"/>
                </a:lnTo>
                <a:lnTo>
                  <a:pt x="888999" y="23621"/>
                </a:lnTo>
                <a:lnTo>
                  <a:pt x="892809" y="38607"/>
                </a:lnTo>
                <a:lnTo>
                  <a:pt x="892809" y="811657"/>
                </a:lnTo>
                <a:lnTo>
                  <a:pt x="888999" y="826643"/>
                </a:lnTo>
                <a:lnTo>
                  <a:pt x="878332" y="838962"/>
                </a:lnTo>
                <a:lnTo>
                  <a:pt x="862710" y="847216"/>
                </a:lnTo>
                <a:lnTo>
                  <a:pt x="843660" y="85026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75888" y="4739640"/>
            <a:ext cx="2022475" cy="850265"/>
          </a:xfrm>
          <a:custGeom>
            <a:avLst/>
            <a:gdLst/>
            <a:ahLst/>
            <a:cxnLst/>
            <a:rect l="l" t="t" r="r" b="b"/>
            <a:pathLst>
              <a:path w="2022475" h="850264">
                <a:moveTo>
                  <a:pt x="1948179" y="850264"/>
                </a:moveTo>
                <a:lnTo>
                  <a:pt x="73787" y="850264"/>
                </a:lnTo>
                <a:lnTo>
                  <a:pt x="45085" y="845693"/>
                </a:lnTo>
                <a:lnTo>
                  <a:pt x="21716" y="833119"/>
                </a:lnTo>
                <a:lnTo>
                  <a:pt x="5841" y="814577"/>
                </a:lnTo>
                <a:lnTo>
                  <a:pt x="0" y="791971"/>
                </a:lnTo>
                <a:lnTo>
                  <a:pt x="0" y="58419"/>
                </a:lnTo>
                <a:lnTo>
                  <a:pt x="5841" y="35687"/>
                </a:lnTo>
                <a:lnTo>
                  <a:pt x="21716" y="17144"/>
                </a:lnTo>
                <a:lnTo>
                  <a:pt x="45085" y="4571"/>
                </a:lnTo>
                <a:lnTo>
                  <a:pt x="73787" y="0"/>
                </a:lnTo>
                <a:lnTo>
                  <a:pt x="1948179" y="0"/>
                </a:lnTo>
                <a:lnTo>
                  <a:pt x="1976882" y="4571"/>
                </a:lnTo>
                <a:lnTo>
                  <a:pt x="2000250" y="17144"/>
                </a:lnTo>
                <a:lnTo>
                  <a:pt x="2016125" y="35687"/>
                </a:lnTo>
                <a:lnTo>
                  <a:pt x="2021966" y="58419"/>
                </a:lnTo>
                <a:lnTo>
                  <a:pt x="2021966" y="791971"/>
                </a:lnTo>
                <a:lnTo>
                  <a:pt x="2016125" y="814577"/>
                </a:lnTo>
                <a:lnTo>
                  <a:pt x="2000250" y="833119"/>
                </a:lnTo>
                <a:lnTo>
                  <a:pt x="1976882" y="845693"/>
                </a:lnTo>
                <a:lnTo>
                  <a:pt x="1948179" y="85026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14388" y="4756404"/>
            <a:ext cx="1037590" cy="833755"/>
          </a:xfrm>
          <a:custGeom>
            <a:avLst/>
            <a:gdLst/>
            <a:ahLst/>
            <a:cxnLst/>
            <a:rect l="l" t="t" r="r" b="b"/>
            <a:pathLst>
              <a:path w="1037590" h="833754">
                <a:moveTo>
                  <a:pt x="984630" y="833247"/>
                </a:moveTo>
                <a:lnTo>
                  <a:pt x="52831" y="833247"/>
                </a:lnTo>
                <a:lnTo>
                  <a:pt x="32257" y="830072"/>
                </a:lnTo>
                <a:lnTo>
                  <a:pt x="15493" y="821308"/>
                </a:lnTo>
                <a:lnTo>
                  <a:pt x="4190" y="808227"/>
                </a:lnTo>
                <a:lnTo>
                  <a:pt x="0" y="792352"/>
                </a:lnTo>
                <a:lnTo>
                  <a:pt x="0" y="41020"/>
                </a:lnTo>
                <a:lnTo>
                  <a:pt x="4190" y="25018"/>
                </a:lnTo>
                <a:lnTo>
                  <a:pt x="15493" y="12064"/>
                </a:lnTo>
                <a:lnTo>
                  <a:pt x="32257" y="3175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3175"/>
                </a:lnTo>
                <a:lnTo>
                  <a:pt x="1021968" y="12064"/>
                </a:lnTo>
                <a:lnTo>
                  <a:pt x="1033271" y="25018"/>
                </a:lnTo>
                <a:lnTo>
                  <a:pt x="1037462" y="41020"/>
                </a:lnTo>
                <a:lnTo>
                  <a:pt x="1037462" y="792352"/>
                </a:lnTo>
                <a:lnTo>
                  <a:pt x="1033271" y="808227"/>
                </a:lnTo>
                <a:lnTo>
                  <a:pt x="1021968" y="821308"/>
                </a:lnTo>
                <a:lnTo>
                  <a:pt x="1005077" y="830072"/>
                </a:lnTo>
                <a:lnTo>
                  <a:pt x="984630" y="8332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01867" y="4735068"/>
            <a:ext cx="1017905" cy="855344"/>
          </a:xfrm>
          <a:custGeom>
            <a:avLst/>
            <a:gdLst/>
            <a:ahLst/>
            <a:cxnLst/>
            <a:rect l="l" t="t" r="r" b="b"/>
            <a:pathLst>
              <a:path w="1017904" h="855345">
                <a:moveTo>
                  <a:pt x="964691" y="854963"/>
                </a:moveTo>
                <a:lnTo>
                  <a:pt x="52959" y="854963"/>
                </a:lnTo>
                <a:lnTo>
                  <a:pt x="32385" y="851788"/>
                </a:lnTo>
                <a:lnTo>
                  <a:pt x="15494" y="842899"/>
                </a:lnTo>
                <a:lnTo>
                  <a:pt x="4191" y="829818"/>
                </a:lnTo>
                <a:lnTo>
                  <a:pt x="0" y="813816"/>
                </a:lnTo>
                <a:lnTo>
                  <a:pt x="0" y="41148"/>
                </a:lnTo>
                <a:lnTo>
                  <a:pt x="4191" y="25146"/>
                </a:lnTo>
                <a:lnTo>
                  <a:pt x="15494" y="12065"/>
                </a:lnTo>
                <a:lnTo>
                  <a:pt x="32385" y="3302"/>
                </a:lnTo>
                <a:lnTo>
                  <a:pt x="52959" y="0"/>
                </a:lnTo>
                <a:lnTo>
                  <a:pt x="964691" y="0"/>
                </a:lnTo>
                <a:lnTo>
                  <a:pt x="985265" y="3302"/>
                </a:lnTo>
                <a:lnTo>
                  <a:pt x="1002030" y="12065"/>
                </a:lnTo>
                <a:lnTo>
                  <a:pt x="1013460" y="25146"/>
                </a:lnTo>
                <a:lnTo>
                  <a:pt x="1017651" y="41148"/>
                </a:lnTo>
                <a:lnTo>
                  <a:pt x="1017651" y="813816"/>
                </a:lnTo>
                <a:lnTo>
                  <a:pt x="1013460" y="829818"/>
                </a:lnTo>
                <a:lnTo>
                  <a:pt x="1002030" y="842899"/>
                </a:lnTo>
                <a:lnTo>
                  <a:pt x="985265" y="851788"/>
                </a:lnTo>
                <a:lnTo>
                  <a:pt x="964691" y="8549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79600" y="4971034"/>
            <a:ext cx="851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oord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ç</a:t>
            </a:r>
            <a:r>
              <a:rPr sz="600" spc="-2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v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  </a:t>
            </a:r>
            <a:r>
              <a:rPr sz="600" spc="-20" dirty="0">
                <a:latin typeface="Calibri"/>
                <a:cs typeface="Calibri"/>
              </a:rPr>
              <a:t>in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rno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20" dirty="0">
                <a:latin typeface="Calibri"/>
                <a:cs typeface="Calibri"/>
              </a:rPr>
              <a:t>po</a:t>
            </a:r>
            <a:r>
              <a:rPr sz="600" spc="-10" dirty="0">
                <a:latin typeface="Calibri"/>
                <a:cs typeface="Calibri"/>
              </a:rPr>
              <a:t>st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30" dirty="0">
                <a:latin typeface="Calibri"/>
                <a:cs typeface="Calibri"/>
              </a:rPr>
              <a:t>procuradoria,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25" dirty="0">
                <a:latin typeface="Calibri"/>
                <a:cs typeface="Calibri"/>
              </a:rPr>
              <a:t>ofícios.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68295" y="5066741"/>
            <a:ext cx="5480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n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35" dirty="0">
                <a:latin typeface="Calibri"/>
                <a:cs typeface="Calibri"/>
              </a:rPr>
              <a:t>l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P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813428" y="4912614"/>
            <a:ext cx="83311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ndi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p</a:t>
            </a:r>
            <a:r>
              <a:rPr sz="600" spc="-15" dirty="0">
                <a:latin typeface="Calibri"/>
                <a:cs typeface="Calibri"/>
              </a:rPr>
              <a:t>ec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li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;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13428" y="5003673"/>
            <a:ext cx="1734185" cy="336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36052" y="4747260"/>
            <a:ext cx="2508250" cy="833755"/>
          </a:xfrm>
          <a:custGeom>
            <a:avLst/>
            <a:gdLst/>
            <a:ahLst/>
            <a:cxnLst/>
            <a:rect l="l" t="t" r="r" b="b"/>
            <a:pathLst>
              <a:path w="2508250" h="833754">
                <a:moveTo>
                  <a:pt x="2380361" y="833247"/>
                </a:moveTo>
                <a:lnTo>
                  <a:pt x="127762" y="833247"/>
                </a:lnTo>
                <a:lnTo>
                  <a:pt x="78104" y="830072"/>
                </a:lnTo>
                <a:lnTo>
                  <a:pt x="37465" y="821309"/>
                </a:lnTo>
                <a:lnTo>
                  <a:pt x="10032" y="808228"/>
                </a:lnTo>
                <a:lnTo>
                  <a:pt x="0" y="792353"/>
                </a:lnTo>
                <a:lnTo>
                  <a:pt x="0" y="41021"/>
                </a:lnTo>
                <a:lnTo>
                  <a:pt x="10032" y="25019"/>
                </a:lnTo>
                <a:lnTo>
                  <a:pt x="37465" y="12065"/>
                </a:lnTo>
                <a:lnTo>
                  <a:pt x="78104" y="3175"/>
                </a:lnTo>
                <a:lnTo>
                  <a:pt x="127762" y="0"/>
                </a:lnTo>
                <a:lnTo>
                  <a:pt x="2380361" y="0"/>
                </a:lnTo>
                <a:lnTo>
                  <a:pt x="2430018" y="3175"/>
                </a:lnTo>
                <a:lnTo>
                  <a:pt x="2470657" y="12065"/>
                </a:lnTo>
                <a:lnTo>
                  <a:pt x="2498090" y="25019"/>
                </a:lnTo>
                <a:lnTo>
                  <a:pt x="2508123" y="41021"/>
                </a:lnTo>
                <a:lnTo>
                  <a:pt x="2508123" y="792353"/>
                </a:lnTo>
                <a:lnTo>
                  <a:pt x="2498090" y="808228"/>
                </a:lnTo>
                <a:lnTo>
                  <a:pt x="2470657" y="821309"/>
                </a:lnTo>
                <a:lnTo>
                  <a:pt x="2430018" y="830072"/>
                </a:lnTo>
                <a:lnTo>
                  <a:pt x="2380361" y="8332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218168" y="5087874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3" name="object 3">
            <a:extLst>
              <a:ext uri="{FF2B5EF4-FFF2-40B4-BE49-F238E27FC236}">
                <a16:creationId xmlns:a16="http://schemas.microsoft.com/office/drawing/2014/main" id="{FED5DAC8-CFB0-9AA5-2164-765D89B5572D}"/>
              </a:ext>
            </a:extLst>
          </p:cNvPr>
          <p:cNvGrpSpPr/>
          <p:nvPr/>
        </p:nvGrpSpPr>
        <p:grpSpPr>
          <a:xfrm>
            <a:off x="11505" y="561"/>
            <a:ext cx="2602840" cy="768580"/>
            <a:chOff x="48767" y="0"/>
            <a:chExt cx="5413375" cy="1833245"/>
          </a:xfrm>
        </p:grpSpPr>
        <p:sp>
          <p:nvSpPr>
            <p:cNvPr id="104" name="object 4">
              <a:extLst>
                <a:ext uri="{FF2B5EF4-FFF2-40B4-BE49-F238E27FC236}">
                  <a16:creationId xmlns:a16="http://schemas.microsoft.com/office/drawing/2014/main" id="{6646CD79-2D0B-CBA2-47BE-1B4405EAA14C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5">
              <a:extLst>
                <a:ext uri="{FF2B5EF4-FFF2-40B4-BE49-F238E27FC236}">
                  <a16:creationId xmlns:a16="http://schemas.microsoft.com/office/drawing/2014/main" id="{98E18FA5-A693-BDF7-3CBA-F08F3FBAC6C9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68">
            <a:extLst>
              <a:ext uri="{FF2B5EF4-FFF2-40B4-BE49-F238E27FC236}">
                <a16:creationId xmlns:a16="http://schemas.microsoft.com/office/drawing/2014/main" id="{0BFC8345-600A-CF9B-CA2C-8E26088A3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3433" y="4404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" y="2145029"/>
            <a:ext cx="4921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-5" dirty="0">
                <a:latin typeface="Calibri"/>
                <a:cs typeface="Calibri"/>
              </a:rPr>
              <a:t>Jurídico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5194" y="5837047"/>
            <a:ext cx="86868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7500"/>
              </a:lnSpc>
              <a:spcBef>
                <a:spcPts val="90"/>
              </a:spcBef>
            </a:pP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licenciamentoambiental@b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rumadinho.mg.gov.br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latin typeface="Calibri"/>
                <a:cs typeface="Calibri"/>
              </a:rPr>
              <a:t>e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via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3571-3545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660" y="1923288"/>
            <a:ext cx="2480945" cy="1367155"/>
          </a:xfrm>
          <a:custGeom>
            <a:avLst/>
            <a:gdLst/>
            <a:ahLst/>
            <a:cxnLst/>
            <a:rect l="l" t="t" r="r" b="b"/>
            <a:pathLst>
              <a:path w="2480945" h="1367154">
                <a:moveTo>
                  <a:pt x="2431923" y="697738"/>
                </a:moveTo>
                <a:lnTo>
                  <a:pt x="1644523" y="697738"/>
                </a:lnTo>
                <a:lnTo>
                  <a:pt x="1625600" y="695198"/>
                </a:lnTo>
                <a:lnTo>
                  <a:pt x="1610106" y="688339"/>
                </a:lnTo>
                <a:lnTo>
                  <a:pt x="1599565" y="678433"/>
                </a:lnTo>
                <a:lnTo>
                  <a:pt x="1595755" y="666114"/>
                </a:lnTo>
                <a:lnTo>
                  <a:pt x="1595755" y="31750"/>
                </a:lnTo>
                <a:lnTo>
                  <a:pt x="1599565" y="19430"/>
                </a:lnTo>
                <a:lnTo>
                  <a:pt x="1610106" y="9270"/>
                </a:lnTo>
                <a:lnTo>
                  <a:pt x="1625600" y="2539"/>
                </a:lnTo>
                <a:lnTo>
                  <a:pt x="1644523" y="0"/>
                </a:lnTo>
                <a:lnTo>
                  <a:pt x="2431923" y="0"/>
                </a:lnTo>
                <a:lnTo>
                  <a:pt x="2450845" y="2539"/>
                </a:lnTo>
                <a:lnTo>
                  <a:pt x="2466340" y="9270"/>
                </a:lnTo>
                <a:lnTo>
                  <a:pt x="2476880" y="19430"/>
                </a:lnTo>
                <a:lnTo>
                  <a:pt x="2480691" y="31750"/>
                </a:lnTo>
                <a:lnTo>
                  <a:pt x="2480691" y="666114"/>
                </a:lnTo>
                <a:lnTo>
                  <a:pt x="2476880" y="678433"/>
                </a:lnTo>
                <a:lnTo>
                  <a:pt x="2466340" y="688339"/>
                </a:lnTo>
                <a:lnTo>
                  <a:pt x="2450845" y="695198"/>
                </a:lnTo>
                <a:lnTo>
                  <a:pt x="2431923" y="697738"/>
                </a:lnTo>
                <a:close/>
              </a:path>
              <a:path w="2480945" h="1367154">
                <a:moveTo>
                  <a:pt x="2431923" y="1366774"/>
                </a:moveTo>
                <a:lnTo>
                  <a:pt x="1644523" y="1366774"/>
                </a:lnTo>
                <a:lnTo>
                  <a:pt x="1625600" y="1364488"/>
                </a:lnTo>
                <a:lnTo>
                  <a:pt x="1610106" y="1358391"/>
                </a:lnTo>
                <a:lnTo>
                  <a:pt x="1599565" y="1349375"/>
                </a:lnTo>
                <a:lnTo>
                  <a:pt x="1595755" y="1338452"/>
                </a:lnTo>
                <a:lnTo>
                  <a:pt x="1595755" y="771905"/>
                </a:lnTo>
                <a:lnTo>
                  <a:pt x="1599565" y="760856"/>
                </a:lnTo>
                <a:lnTo>
                  <a:pt x="1610106" y="751839"/>
                </a:lnTo>
                <a:lnTo>
                  <a:pt x="1625600" y="745870"/>
                </a:lnTo>
                <a:lnTo>
                  <a:pt x="1644523" y="743585"/>
                </a:lnTo>
                <a:lnTo>
                  <a:pt x="2431923" y="743585"/>
                </a:lnTo>
                <a:lnTo>
                  <a:pt x="2450845" y="745870"/>
                </a:lnTo>
                <a:lnTo>
                  <a:pt x="2466340" y="751839"/>
                </a:lnTo>
                <a:lnTo>
                  <a:pt x="2476880" y="760856"/>
                </a:lnTo>
                <a:lnTo>
                  <a:pt x="2480691" y="771905"/>
                </a:lnTo>
                <a:lnTo>
                  <a:pt x="2480691" y="1338452"/>
                </a:lnTo>
                <a:lnTo>
                  <a:pt x="2476880" y="1349375"/>
                </a:lnTo>
                <a:lnTo>
                  <a:pt x="2466340" y="1358391"/>
                </a:lnTo>
                <a:lnTo>
                  <a:pt x="2450845" y="1364488"/>
                </a:lnTo>
                <a:lnTo>
                  <a:pt x="2431923" y="1366774"/>
                </a:lnTo>
                <a:close/>
              </a:path>
              <a:path w="2480945" h="1367154">
                <a:moveTo>
                  <a:pt x="1443736" y="697738"/>
                </a:moveTo>
                <a:lnTo>
                  <a:pt x="84201" y="697738"/>
                </a:lnTo>
                <a:lnTo>
                  <a:pt x="51498" y="695198"/>
                </a:lnTo>
                <a:lnTo>
                  <a:pt x="24726" y="688466"/>
                </a:lnTo>
                <a:lnTo>
                  <a:pt x="6642" y="678688"/>
                </a:lnTo>
                <a:lnTo>
                  <a:pt x="0" y="666495"/>
                </a:lnTo>
                <a:lnTo>
                  <a:pt x="0" y="38988"/>
                </a:lnTo>
                <a:lnTo>
                  <a:pt x="6642" y="26796"/>
                </a:lnTo>
                <a:lnTo>
                  <a:pt x="24726" y="16890"/>
                </a:lnTo>
                <a:lnTo>
                  <a:pt x="51498" y="10032"/>
                </a:lnTo>
                <a:lnTo>
                  <a:pt x="84201" y="7619"/>
                </a:lnTo>
                <a:lnTo>
                  <a:pt x="1443736" y="7619"/>
                </a:lnTo>
                <a:lnTo>
                  <a:pt x="1476375" y="10032"/>
                </a:lnTo>
                <a:lnTo>
                  <a:pt x="1503172" y="16890"/>
                </a:lnTo>
                <a:lnTo>
                  <a:pt x="1521206" y="26796"/>
                </a:lnTo>
                <a:lnTo>
                  <a:pt x="1527937" y="38988"/>
                </a:lnTo>
                <a:lnTo>
                  <a:pt x="1527937" y="666495"/>
                </a:lnTo>
                <a:lnTo>
                  <a:pt x="1521206" y="678688"/>
                </a:lnTo>
                <a:lnTo>
                  <a:pt x="1503172" y="688466"/>
                </a:lnTo>
                <a:lnTo>
                  <a:pt x="1476375" y="695198"/>
                </a:lnTo>
                <a:lnTo>
                  <a:pt x="1443736" y="697738"/>
                </a:lnTo>
                <a:close/>
              </a:path>
              <a:path w="2480945" h="1367154">
                <a:moveTo>
                  <a:pt x="1465072" y="1357629"/>
                </a:moveTo>
                <a:lnTo>
                  <a:pt x="106972" y="1357629"/>
                </a:lnTo>
                <a:lnTo>
                  <a:pt x="74307" y="1355343"/>
                </a:lnTo>
                <a:lnTo>
                  <a:pt x="47561" y="1349375"/>
                </a:lnTo>
                <a:lnTo>
                  <a:pt x="29489" y="1340357"/>
                </a:lnTo>
                <a:lnTo>
                  <a:pt x="22859" y="1329436"/>
                </a:lnTo>
                <a:lnTo>
                  <a:pt x="22859" y="767079"/>
                </a:lnTo>
                <a:lnTo>
                  <a:pt x="29489" y="756157"/>
                </a:lnTo>
                <a:lnTo>
                  <a:pt x="47561" y="747267"/>
                </a:lnTo>
                <a:lnTo>
                  <a:pt x="74307" y="741171"/>
                </a:lnTo>
                <a:lnTo>
                  <a:pt x="106972" y="739013"/>
                </a:lnTo>
                <a:lnTo>
                  <a:pt x="1465072" y="739013"/>
                </a:lnTo>
                <a:lnTo>
                  <a:pt x="1497711" y="741171"/>
                </a:lnTo>
                <a:lnTo>
                  <a:pt x="1524508" y="747267"/>
                </a:lnTo>
                <a:lnTo>
                  <a:pt x="1542542" y="756157"/>
                </a:lnTo>
                <a:lnTo>
                  <a:pt x="1549273" y="767079"/>
                </a:lnTo>
                <a:lnTo>
                  <a:pt x="1549273" y="1329436"/>
                </a:lnTo>
                <a:lnTo>
                  <a:pt x="1542542" y="1340357"/>
                </a:lnTo>
                <a:lnTo>
                  <a:pt x="1524508" y="1349375"/>
                </a:lnTo>
                <a:lnTo>
                  <a:pt x="1497711" y="1355343"/>
                </a:lnTo>
                <a:lnTo>
                  <a:pt x="1465072" y="1357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9192" y="5707380"/>
            <a:ext cx="895985" cy="664210"/>
          </a:xfrm>
          <a:custGeom>
            <a:avLst/>
            <a:gdLst/>
            <a:ahLst/>
            <a:cxnLst/>
            <a:rect l="l" t="t" r="r" b="b"/>
            <a:pathLst>
              <a:path w="895985" h="664210">
                <a:moveTo>
                  <a:pt x="846455" y="663930"/>
                </a:moveTo>
                <a:lnTo>
                  <a:pt x="49402" y="663930"/>
                </a:lnTo>
                <a:lnTo>
                  <a:pt x="30225" y="661543"/>
                </a:lnTo>
                <a:lnTo>
                  <a:pt x="14477" y="655066"/>
                </a:lnTo>
                <a:lnTo>
                  <a:pt x="3937" y="645477"/>
                </a:lnTo>
                <a:lnTo>
                  <a:pt x="0" y="633755"/>
                </a:lnTo>
                <a:lnTo>
                  <a:pt x="0" y="30225"/>
                </a:lnTo>
                <a:lnTo>
                  <a:pt x="3937" y="18415"/>
                </a:lnTo>
                <a:lnTo>
                  <a:pt x="14477" y="8890"/>
                </a:lnTo>
                <a:lnTo>
                  <a:pt x="30225" y="2412"/>
                </a:lnTo>
                <a:lnTo>
                  <a:pt x="49402" y="0"/>
                </a:lnTo>
                <a:lnTo>
                  <a:pt x="846455" y="0"/>
                </a:lnTo>
                <a:lnTo>
                  <a:pt x="865632" y="2412"/>
                </a:lnTo>
                <a:lnTo>
                  <a:pt x="881253" y="8890"/>
                </a:lnTo>
                <a:lnTo>
                  <a:pt x="891920" y="18415"/>
                </a:lnTo>
                <a:lnTo>
                  <a:pt x="895731" y="30225"/>
                </a:lnTo>
                <a:lnTo>
                  <a:pt x="895731" y="633755"/>
                </a:lnTo>
                <a:lnTo>
                  <a:pt x="891920" y="645477"/>
                </a:lnTo>
                <a:lnTo>
                  <a:pt x="881253" y="655066"/>
                </a:lnTo>
                <a:lnTo>
                  <a:pt x="865632" y="661543"/>
                </a:lnTo>
                <a:lnTo>
                  <a:pt x="846455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1383" y="6432804"/>
            <a:ext cx="885190" cy="929640"/>
          </a:xfrm>
          <a:custGeom>
            <a:avLst/>
            <a:gdLst/>
            <a:ahLst/>
            <a:cxnLst/>
            <a:rect l="l" t="t" r="r" b="b"/>
            <a:pathLst>
              <a:path w="885189" h="929640">
                <a:moveTo>
                  <a:pt x="836421" y="929411"/>
                </a:moveTo>
                <a:lnTo>
                  <a:pt x="48768" y="929411"/>
                </a:lnTo>
                <a:lnTo>
                  <a:pt x="29845" y="926084"/>
                </a:lnTo>
                <a:lnTo>
                  <a:pt x="14351" y="917003"/>
                </a:lnTo>
                <a:lnTo>
                  <a:pt x="3810" y="903579"/>
                </a:lnTo>
                <a:lnTo>
                  <a:pt x="0" y="887183"/>
                </a:lnTo>
                <a:lnTo>
                  <a:pt x="0" y="42227"/>
                </a:lnTo>
                <a:lnTo>
                  <a:pt x="3810" y="25831"/>
                </a:lnTo>
                <a:lnTo>
                  <a:pt x="14351" y="12407"/>
                </a:lnTo>
                <a:lnTo>
                  <a:pt x="29845" y="3327"/>
                </a:lnTo>
                <a:lnTo>
                  <a:pt x="48768" y="0"/>
                </a:lnTo>
                <a:lnTo>
                  <a:pt x="836421" y="0"/>
                </a:lnTo>
                <a:lnTo>
                  <a:pt x="855344" y="3327"/>
                </a:lnTo>
                <a:lnTo>
                  <a:pt x="870839" y="12407"/>
                </a:lnTo>
                <a:lnTo>
                  <a:pt x="881380" y="25831"/>
                </a:lnTo>
                <a:lnTo>
                  <a:pt x="885190" y="42227"/>
                </a:lnTo>
                <a:lnTo>
                  <a:pt x="885190" y="887183"/>
                </a:lnTo>
                <a:lnTo>
                  <a:pt x="881380" y="903579"/>
                </a:lnTo>
                <a:lnTo>
                  <a:pt x="870839" y="917003"/>
                </a:lnTo>
                <a:lnTo>
                  <a:pt x="855344" y="926084"/>
                </a:lnTo>
                <a:lnTo>
                  <a:pt x="836421" y="92941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1576" y="1923288"/>
            <a:ext cx="1090930" cy="740410"/>
          </a:xfrm>
          <a:custGeom>
            <a:avLst/>
            <a:gdLst/>
            <a:ahLst/>
            <a:cxnLst/>
            <a:rect l="l" t="t" r="r" b="b"/>
            <a:pathLst>
              <a:path w="1090929" h="740410">
                <a:moveTo>
                  <a:pt x="1034160" y="740155"/>
                </a:moveTo>
                <a:lnTo>
                  <a:pt x="56769" y="740155"/>
                </a:lnTo>
                <a:lnTo>
                  <a:pt x="34671" y="737235"/>
                </a:lnTo>
                <a:lnTo>
                  <a:pt x="16637" y="729614"/>
                </a:lnTo>
                <a:lnTo>
                  <a:pt x="4445" y="718312"/>
                </a:lnTo>
                <a:lnTo>
                  <a:pt x="0" y="704468"/>
                </a:lnTo>
                <a:lnTo>
                  <a:pt x="0" y="35687"/>
                </a:lnTo>
                <a:lnTo>
                  <a:pt x="4445" y="21843"/>
                </a:lnTo>
                <a:lnTo>
                  <a:pt x="16637" y="10413"/>
                </a:lnTo>
                <a:lnTo>
                  <a:pt x="34671" y="2793"/>
                </a:lnTo>
                <a:lnTo>
                  <a:pt x="56769" y="0"/>
                </a:lnTo>
                <a:lnTo>
                  <a:pt x="1034160" y="0"/>
                </a:lnTo>
                <a:lnTo>
                  <a:pt x="1056131" y="2793"/>
                </a:lnTo>
                <a:lnTo>
                  <a:pt x="1074166" y="10413"/>
                </a:lnTo>
                <a:lnTo>
                  <a:pt x="1086357" y="21843"/>
                </a:lnTo>
                <a:lnTo>
                  <a:pt x="1090802" y="35687"/>
                </a:lnTo>
                <a:lnTo>
                  <a:pt x="1090802" y="704468"/>
                </a:lnTo>
                <a:lnTo>
                  <a:pt x="1086357" y="718312"/>
                </a:lnTo>
                <a:lnTo>
                  <a:pt x="1074166" y="729614"/>
                </a:lnTo>
                <a:lnTo>
                  <a:pt x="1056131" y="737235"/>
                </a:lnTo>
                <a:lnTo>
                  <a:pt x="1034160" y="7401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7671" y="2723388"/>
            <a:ext cx="1075690" cy="1946275"/>
          </a:xfrm>
          <a:custGeom>
            <a:avLst/>
            <a:gdLst/>
            <a:ahLst/>
            <a:cxnLst/>
            <a:rect l="l" t="t" r="r" b="b"/>
            <a:pathLst>
              <a:path w="1075690" h="1946275">
                <a:moveTo>
                  <a:pt x="1019809" y="623188"/>
                </a:moveTo>
                <a:lnTo>
                  <a:pt x="57403" y="623188"/>
                </a:lnTo>
                <a:lnTo>
                  <a:pt x="35687" y="620776"/>
                </a:lnTo>
                <a:lnTo>
                  <a:pt x="17906" y="614299"/>
                </a:lnTo>
                <a:lnTo>
                  <a:pt x="5968" y="604774"/>
                </a:lnTo>
                <a:lnTo>
                  <a:pt x="1524" y="593216"/>
                </a:lnTo>
                <a:lnTo>
                  <a:pt x="1524" y="29971"/>
                </a:lnTo>
                <a:lnTo>
                  <a:pt x="5968" y="18414"/>
                </a:lnTo>
                <a:lnTo>
                  <a:pt x="17906" y="8762"/>
                </a:lnTo>
                <a:lnTo>
                  <a:pt x="35687" y="2412"/>
                </a:lnTo>
                <a:lnTo>
                  <a:pt x="57403" y="0"/>
                </a:lnTo>
                <a:lnTo>
                  <a:pt x="1019809" y="0"/>
                </a:lnTo>
                <a:lnTo>
                  <a:pt x="1041400" y="2412"/>
                </a:lnTo>
                <a:lnTo>
                  <a:pt x="1059179" y="8762"/>
                </a:lnTo>
                <a:lnTo>
                  <a:pt x="1071245" y="18414"/>
                </a:lnTo>
                <a:lnTo>
                  <a:pt x="1075562" y="29971"/>
                </a:lnTo>
                <a:lnTo>
                  <a:pt x="1075562" y="593216"/>
                </a:lnTo>
                <a:lnTo>
                  <a:pt x="1071245" y="604774"/>
                </a:lnTo>
                <a:lnTo>
                  <a:pt x="1059179" y="614299"/>
                </a:lnTo>
                <a:lnTo>
                  <a:pt x="1041400" y="620776"/>
                </a:lnTo>
                <a:lnTo>
                  <a:pt x="1019809" y="623188"/>
                </a:lnTo>
                <a:close/>
              </a:path>
              <a:path w="1075690" h="1946275">
                <a:moveTo>
                  <a:pt x="1012571" y="1284477"/>
                </a:moveTo>
                <a:lnTo>
                  <a:pt x="57023" y="1284477"/>
                </a:lnTo>
                <a:lnTo>
                  <a:pt x="35432" y="1282064"/>
                </a:lnTo>
                <a:lnTo>
                  <a:pt x="17779" y="1275588"/>
                </a:lnTo>
                <a:lnTo>
                  <a:pt x="5841" y="1266063"/>
                </a:lnTo>
                <a:lnTo>
                  <a:pt x="1524" y="1254378"/>
                </a:lnTo>
                <a:lnTo>
                  <a:pt x="1524" y="689990"/>
                </a:lnTo>
                <a:lnTo>
                  <a:pt x="5841" y="678306"/>
                </a:lnTo>
                <a:lnTo>
                  <a:pt x="17779" y="668781"/>
                </a:lnTo>
                <a:lnTo>
                  <a:pt x="35432" y="662304"/>
                </a:lnTo>
                <a:lnTo>
                  <a:pt x="57023" y="659891"/>
                </a:lnTo>
                <a:lnTo>
                  <a:pt x="1012571" y="659891"/>
                </a:lnTo>
                <a:lnTo>
                  <a:pt x="1034033" y="662304"/>
                </a:lnTo>
                <a:lnTo>
                  <a:pt x="1051686" y="668781"/>
                </a:lnTo>
                <a:lnTo>
                  <a:pt x="1063625" y="678306"/>
                </a:lnTo>
                <a:lnTo>
                  <a:pt x="1068070" y="689990"/>
                </a:lnTo>
                <a:lnTo>
                  <a:pt x="1068070" y="1254378"/>
                </a:lnTo>
                <a:lnTo>
                  <a:pt x="1063625" y="1266063"/>
                </a:lnTo>
                <a:lnTo>
                  <a:pt x="1051686" y="1275588"/>
                </a:lnTo>
                <a:lnTo>
                  <a:pt x="1034033" y="1282064"/>
                </a:lnTo>
                <a:lnTo>
                  <a:pt x="1012571" y="1284477"/>
                </a:lnTo>
                <a:close/>
              </a:path>
              <a:path w="1075690" h="1946275">
                <a:moveTo>
                  <a:pt x="1011047" y="1945893"/>
                </a:moveTo>
                <a:lnTo>
                  <a:pt x="55499" y="1945893"/>
                </a:lnTo>
                <a:lnTo>
                  <a:pt x="33908" y="1943480"/>
                </a:lnTo>
                <a:lnTo>
                  <a:pt x="16255" y="1937003"/>
                </a:lnTo>
                <a:lnTo>
                  <a:pt x="4317" y="1927478"/>
                </a:lnTo>
                <a:lnTo>
                  <a:pt x="0" y="1915795"/>
                </a:lnTo>
                <a:lnTo>
                  <a:pt x="0" y="1351279"/>
                </a:lnTo>
                <a:lnTo>
                  <a:pt x="4317" y="1339595"/>
                </a:lnTo>
                <a:lnTo>
                  <a:pt x="16255" y="1330070"/>
                </a:lnTo>
                <a:lnTo>
                  <a:pt x="33908" y="1323593"/>
                </a:lnTo>
                <a:lnTo>
                  <a:pt x="55499" y="1321180"/>
                </a:lnTo>
                <a:lnTo>
                  <a:pt x="1011047" y="1321180"/>
                </a:lnTo>
                <a:lnTo>
                  <a:pt x="1032509" y="1323593"/>
                </a:lnTo>
                <a:lnTo>
                  <a:pt x="1050162" y="1330070"/>
                </a:lnTo>
                <a:lnTo>
                  <a:pt x="1062101" y="1339595"/>
                </a:lnTo>
                <a:lnTo>
                  <a:pt x="1066546" y="1351279"/>
                </a:lnTo>
                <a:lnTo>
                  <a:pt x="1066546" y="1915795"/>
                </a:lnTo>
                <a:lnTo>
                  <a:pt x="1062101" y="1927478"/>
                </a:lnTo>
                <a:lnTo>
                  <a:pt x="1050162" y="1937003"/>
                </a:lnTo>
                <a:lnTo>
                  <a:pt x="1032509" y="1943480"/>
                </a:lnTo>
                <a:lnTo>
                  <a:pt x="1011047" y="19458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1315" y="5695188"/>
            <a:ext cx="3127375" cy="676275"/>
          </a:xfrm>
          <a:custGeom>
            <a:avLst/>
            <a:gdLst/>
            <a:ahLst/>
            <a:cxnLst/>
            <a:rect l="l" t="t" r="r" b="b"/>
            <a:pathLst>
              <a:path w="3127375" h="676275">
                <a:moveTo>
                  <a:pt x="3072384" y="676249"/>
                </a:moveTo>
                <a:lnTo>
                  <a:pt x="2127885" y="676249"/>
                </a:lnTo>
                <a:lnTo>
                  <a:pt x="2106549" y="673722"/>
                </a:lnTo>
                <a:lnTo>
                  <a:pt x="2089150" y="666851"/>
                </a:lnTo>
                <a:lnTo>
                  <a:pt x="2077339" y="656678"/>
                </a:lnTo>
                <a:lnTo>
                  <a:pt x="2073021" y="644271"/>
                </a:lnTo>
                <a:lnTo>
                  <a:pt x="2073021" y="44196"/>
                </a:lnTo>
                <a:lnTo>
                  <a:pt x="2077339" y="31750"/>
                </a:lnTo>
                <a:lnTo>
                  <a:pt x="2089150" y="21590"/>
                </a:lnTo>
                <a:lnTo>
                  <a:pt x="2106549" y="14732"/>
                </a:lnTo>
                <a:lnTo>
                  <a:pt x="2127885" y="12192"/>
                </a:lnTo>
                <a:lnTo>
                  <a:pt x="3072384" y="12192"/>
                </a:lnTo>
                <a:lnTo>
                  <a:pt x="3093719" y="14732"/>
                </a:lnTo>
                <a:lnTo>
                  <a:pt x="3111118" y="21590"/>
                </a:lnTo>
                <a:lnTo>
                  <a:pt x="3122803" y="31750"/>
                </a:lnTo>
                <a:lnTo>
                  <a:pt x="3127248" y="44196"/>
                </a:lnTo>
                <a:lnTo>
                  <a:pt x="3127248" y="644271"/>
                </a:lnTo>
                <a:lnTo>
                  <a:pt x="3122803" y="656678"/>
                </a:lnTo>
                <a:lnTo>
                  <a:pt x="3111118" y="666851"/>
                </a:lnTo>
                <a:lnTo>
                  <a:pt x="3093719" y="673722"/>
                </a:lnTo>
                <a:lnTo>
                  <a:pt x="3072384" y="676249"/>
                </a:lnTo>
                <a:close/>
              </a:path>
              <a:path w="3127375" h="676275">
                <a:moveTo>
                  <a:pt x="1961769" y="662533"/>
                </a:moveTo>
                <a:lnTo>
                  <a:pt x="74295" y="662533"/>
                </a:lnTo>
                <a:lnTo>
                  <a:pt x="45466" y="658939"/>
                </a:lnTo>
                <a:lnTo>
                  <a:pt x="21844" y="649173"/>
                </a:lnTo>
                <a:lnTo>
                  <a:pt x="5842" y="634707"/>
                </a:lnTo>
                <a:lnTo>
                  <a:pt x="0" y="617042"/>
                </a:lnTo>
                <a:lnTo>
                  <a:pt x="0" y="45466"/>
                </a:lnTo>
                <a:lnTo>
                  <a:pt x="5842" y="27813"/>
                </a:lnTo>
                <a:lnTo>
                  <a:pt x="21844" y="13335"/>
                </a:lnTo>
                <a:lnTo>
                  <a:pt x="45466" y="3556"/>
                </a:lnTo>
                <a:lnTo>
                  <a:pt x="74295" y="0"/>
                </a:lnTo>
                <a:lnTo>
                  <a:pt x="1961769" y="0"/>
                </a:lnTo>
                <a:lnTo>
                  <a:pt x="1990725" y="3556"/>
                </a:lnTo>
                <a:lnTo>
                  <a:pt x="2014347" y="13335"/>
                </a:lnTo>
                <a:lnTo>
                  <a:pt x="2030349" y="27813"/>
                </a:lnTo>
                <a:lnTo>
                  <a:pt x="2036191" y="45466"/>
                </a:lnTo>
                <a:lnTo>
                  <a:pt x="2036191" y="617042"/>
                </a:lnTo>
                <a:lnTo>
                  <a:pt x="2030349" y="634707"/>
                </a:lnTo>
                <a:lnTo>
                  <a:pt x="2014347" y="649173"/>
                </a:lnTo>
                <a:lnTo>
                  <a:pt x="1990725" y="658939"/>
                </a:lnTo>
                <a:lnTo>
                  <a:pt x="1961769" y="66253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1315" y="6426708"/>
            <a:ext cx="3127375" cy="935355"/>
          </a:xfrm>
          <a:custGeom>
            <a:avLst/>
            <a:gdLst/>
            <a:ahLst/>
            <a:cxnLst/>
            <a:rect l="l" t="t" r="r" b="b"/>
            <a:pathLst>
              <a:path w="3127375" h="935354">
                <a:moveTo>
                  <a:pt x="3072384" y="935253"/>
                </a:moveTo>
                <a:lnTo>
                  <a:pt x="2127885" y="935253"/>
                </a:lnTo>
                <a:lnTo>
                  <a:pt x="2106549" y="931697"/>
                </a:lnTo>
                <a:lnTo>
                  <a:pt x="2089150" y="922020"/>
                </a:lnTo>
                <a:lnTo>
                  <a:pt x="2077339" y="907707"/>
                </a:lnTo>
                <a:lnTo>
                  <a:pt x="2073021" y="890219"/>
                </a:lnTo>
                <a:lnTo>
                  <a:pt x="2073021" y="45034"/>
                </a:lnTo>
                <a:lnTo>
                  <a:pt x="2077339" y="27546"/>
                </a:lnTo>
                <a:lnTo>
                  <a:pt x="2089150" y="13233"/>
                </a:lnTo>
                <a:lnTo>
                  <a:pt x="2106549" y="3556"/>
                </a:lnTo>
                <a:lnTo>
                  <a:pt x="2127885" y="0"/>
                </a:lnTo>
                <a:lnTo>
                  <a:pt x="3072384" y="0"/>
                </a:lnTo>
                <a:lnTo>
                  <a:pt x="3093719" y="3556"/>
                </a:lnTo>
                <a:lnTo>
                  <a:pt x="3111118" y="13233"/>
                </a:lnTo>
                <a:lnTo>
                  <a:pt x="3122803" y="27546"/>
                </a:lnTo>
                <a:lnTo>
                  <a:pt x="3127248" y="45034"/>
                </a:lnTo>
                <a:lnTo>
                  <a:pt x="3127248" y="890219"/>
                </a:lnTo>
                <a:lnTo>
                  <a:pt x="3122803" y="907707"/>
                </a:lnTo>
                <a:lnTo>
                  <a:pt x="3111118" y="922020"/>
                </a:lnTo>
                <a:lnTo>
                  <a:pt x="3093719" y="931697"/>
                </a:lnTo>
                <a:lnTo>
                  <a:pt x="3072384" y="935253"/>
                </a:lnTo>
                <a:close/>
              </a:path>
              <a:path w="3127375" h="935354">
                <a:moveTo>
                  <a:pt x="1961769" y="935253"/>
                </a:moveTo>
                <a:lnTo>
                  <a:pt x="74295" y="935253"/>
                </a:lnTo>
                <a:lnTo>
                  <a:pt x="45466" y="930211"/>
                </a:lnTo>
                <a:lnTo>
                  <a:pt x="21844" y="916508"/>
                </a:lnTo>
                <a:lnTo>
                  <a:pt x="5842" y="896226"/>
                </a:lnTo>
                <a:lnTo>
                  <a:pt x="0" y="871461"/>
                </a:lnTo>
                <a:lnTo>
                  <a:pt x="0" y="69875"/>
                </a:lnTo>
                <a:lnTo>
                  <a:pt x="5842" y="45110"/>
                </a:lnTo>
                <a:lnTo>
                  <a:pt x="21844" y="24828"/>
                </a:lnTo>
                <a:lnTo>
                  <a:pt x="45466" y="11125"/>
                </a:lnTo>
                <a:lnTo>
                  <a:pt x="74295" y="6096"/>
                </a:lnTo>
                <a:lnTo>
                  <a:pt x="1961769" y="6096"/>
                </a:lnTo>
                <a:lnTo>
                  <a:pt x="1990725" y="11125"/>
                </a:lnTo>
                <a:lnTo>
                  <a:pt x="2014347" y="24828"/>
                </a:lnTo>
                <a:lnTo>
                  <a:pt x="2030349" y="45110"/>
                </a:lnTo>
                <a:lnTo>
                  <a:pt x="2036191" y="69875"/>
                </a:lnTo>
                <a:lnTo>
                  <a:pt x="2036191" y="871461"/>
                </a:lnTo>
                <a:lnTo>
                  <a:pt x="2030349" y="896226"/>
                </a:lnTo>
                <a:lnTo>
                  <a:pt x="2014347" y="916508"/>
                </a:lnTo>
                <a:lnTo>
                  <a:pt x="1990725" y="930211"/>
                </a:lnTo>
                <a:lnTo>
                  <a:pt x="1961769" y="9352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1528" y="1901952"/>
            <a:ext cx="1037590" cy="752475"/>
          </a:xfrm>
          <a:custGeom>
            <a:avLst/>
            <a:gdLst/>
            <a:ahLst/>
            <a:cxnLst/>
            <a:rect l="l" t="t" r="r" b="b"/>
            <a:pathLst>
              <a:path w="1037590" h="752475">
                <a:moveTo>
                  <a:pt x="984630" y="752475"/>
                </a:moveTo>
                <a:lnTo>
                  <a:pt x="52831" y="752475"/>
                </a:lnTo>
                <a:lnTo>
                  <a:pt x="32385" y="749553"/>
                </a:lnTo>
                <a:lnTo>
                  <a:pt x="15494" y="741552"/>
                </a:lnTo>
                <a:lnTo>
                  <a:pt x="4191" y="729741"/>
                </a:lnTo>
                <a:lnTo>
                  <a:pt x="0" y="715390"/>
                </a:lnTo>
                <a:lnTo>
                  <a:pt x="0" y="36956"/>
                </a:lnTo>
                <a:lnTo>
                  <a:pt x="4191" y="22605"/>
                </a:lnTo>
                <a:lnTo>
                  <a:pt x="15494" y="10922"/>
                </a:lnTo>
                <a:lnTo>
                  <a:pt x="32385" y="2921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2921"/>
                </a:lnTo>
                <a:lnTo>
                  <a:pt x="1021969" y="10922"/>
                </a:lnTo>
                <a:lnTo>
                  <a:pt x="1033272" y="22605"/>
                </a:lnTo>
                <a:lnTo>
                  <a:pt x="1037463" y="36956"/>
                </a:lnTo>
                <a:lnTo>
                  <a:pt x="1037463" y="715390"/>
                </a:lnTo>
                <a:lnTo>
                  <a:pt x="1033272" y="729741"/>
                </a:lnTo>
                <a:lnTo>
                  <a:pt x="1021969" y="741552"/>
                </a:lnTo>
                <a:lnTo>
                  <a:pt x="1005077" y="749553"/>
                </a:lnTo>
                <a:lnTo>
                  <a:pt x="984630" y="7524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1528" y="2723388"/>
            <a:ext cx="1063625" cy="1946275"/>
          </a:xfrm>
          <a:custGeom>
            <a:avLst/>
            <a:gdLst/>
            <a:ahLst/>
            <a:cxnLst/>
            <a:rect l="l" t="t" r="r" b="b"/>
            <a:pathLst>
              <a:path w="1063625" h="1946275">
                <a:moveTo>
                  <a:pt x="1001141" y="623188"/>
                </a:moveTo>
                <a:lnTo>
                  <a:pt x="68199" y="623188"/>
                </a:lnTo>
                <a:lnTo>
                  <a:pt x="47625" y="620776"/>
                </a:lnTo>
                <a:lnTo>
                  <a:pt x="30733" y="614171"/>
                </a:lnTo>
                <a:lnTo>
                  <a:pt x="19430" y="604392"/>
                </a:lnTo>
                <a:lnTo>
                  <a:pt x="15240" y="592454"/>
                </a:lnTo>
                <a:lnTo>
                  <a:pt x="15240" y="30606"/>
                </a:lnTo>
                <a:lnTo>
                  <a:pt x="19430" y="18795"/>
                </a:lnTo>
                <a:lnTo>
                  <a:pt x="30733" y="9016"/>
                </a:lnTo>
                <a:lnTo>
                  <a:pt x="47625" y="2412"/>
                </a:lnTo>
                <a:lnTo>
                  <a:pt x="68199" y="0"/>
                </a:lnTo>
                <a:lnTo>
                  <a:pt x="1001141" y="0"/>
                </a:lnTo>
                <a:lnTo>
                  <a:pt x="1021715" y="2412"/>
                </a:lnTo>
                <a:lnTo>
                  <a:pt x="1038605" y="9016"/>
                </a:lnTo>
                <a:lnTo>
                  <a:pt x="1049908" y="18795"/>
                </a:lnTo>
                <a:lnTo>
                  <a:pt x="1054100" y="30606"/>
                </a:lnTo>
                <a:lnTo>
                  <a:pt x="1054100" y="592454"/>
                </a:lnTo>
                <a:lnTo>
                  <a:pt x="1049908" y="604392"/>
                </a:lnTo>
                <a:lnTo>
                  <a:pt x="1038605" y="614171"/>
                </a:lnTo>
                <a:lnTo>
                  <a:pt x="1021715" y="620776"/>
                </a:lnTo>
                <a:lnTo>
                  <a:pt x="1001141" y="623188"/>
                </a:lnTo>
                <a:close/>
              </a:path>
              <a:path w="1063625" h="1946275">
                <a:moveTo>
                  <a:pt x="993648" y="1313433"/>
                </a:moveTo>
                <a:lnTo>
                  <a:pt x="61975" y="1313433"/>
                </a:lnTo>
                <a:lnTo>
                  <a:pt x="41528" y="1310893"/>
                </a:lnTo>
                <a:lnTo>
                  <a:pt x="24638" y="1304036"/>
                </a:lnTo>
                <a:lnTo>
                  <a:pt x="13335" y="1293876"/>
                </a:lnTo>
                <a:lnTo>
                  <a:pt x="9144" y="1281429"/>
                </a:lnTo>
                <a:lnTo>
                  <a:pt x="9144" y="694943"/>
                </a:lnTo>
                <a:lnTo>
                  <a:pt x="13335" y="682498"/>
                </a:lnTo>
                <a:lnTo>
                  <a:pt x="24638" y="672338"/>
                </a:lnTo>
                <a:lnTo>
                  <a:pt x="41528" y="665479"/>
                </a:lnTo>
                <a:lnTo>
                  <a:pt x="61975" y="662939"/>
                </a:lnTo>
                <a:lnTo>
                  <a:pt x="993648" y="662939"/>
                </a:lnTo>
                <a:lnTo>
                  <a:pt x="1014095" y="665479"/>
                </a:lnTo>
                <a:lnTo>
                  <a:pt x="1030986" y="672338"/>
                </a:lnTo>
                <a:lnTo>
                  <a:pt x="1042289" y="682498"/>
                </a:lnTo>
                <a:lnTo>
                  <a:pt x="1046479" y="694943"/>
                </a:lnTo>
                <a:lnTo>
                  <a:pt x="1046479" y="1281429"/>
                </a:lnTo>
                <a:lnTo>
                  <a:pt x="1042289" y="1293876"/>
                </a:lnTo>
                <a:lnTo>
                  <a:pt x="1030986" y="1304036"/>
                </a:lnTo>
                <a:lnTo>
                  <a:pt x="1014095" y="1310893"/>
                </a:lnTo>
                <a:lnTo>
                  <a:pt x="993648" y="1313433"/>
                </a:lnTo>
                <a:close/>
              </a:path>
              <a:path w="1063625" h="1946275">
                <a:moveTo>
                  <a:pt x="1009142" y="1945893"/>
                </a:moveTo>
                <a:lnTo>
                  <a:pt x="54101" y="1945893"/>
                </a:lnTo>
                <a:lnTo>
                  <a:pt x="33147" y="1943608"/>
                </a:lnTo>
                <a:lnTo>
                  <a:pt x="15875" y="1937258"/>
                </a:lnTo>
                <a:lnTo>
                  <a:pt x="4318" y="1927859"/>
                </a:lnTo>
                <a:lnTo>
                  <a:pt x="0" y="1916429"/>
                </a:lnTo>
                <a:lnTo>
                  <a:pt x="0" y="1376552"/>
                </a:lnTo>
                <a:lnTo>
                  <a:pt x="4318" y="1365123"/>
                </a:lnTo>
                <a:lnTo>
                  <a:pt x="15875" y="1355725"/>
                </a:lnTo>
                <a:lnTo>
                  <a:pt x="33147" y="1349375"/>
                </a:lnTo>
                <a:lnTo>
                  <a:pt x="54101" y="1347089"/>
                </a:lnTo>
                <a:lnTo>
                  <a:pt x="1009142" y="1347089"/>
                </a:lnTo>
                <a:lnTo>
                  <a:pt x="1030097" y="1349375"/>
                </a:lnTo>
                <a:lnTo>
                  <a:pt x="1047369" y="1355725"/>
                </a:lnTo>
                <a:lnTo>
                  <a:pt x="1058926" y="1365123"/>
                </a:lnTo>
                <a:lnTo>
                  <a:pt x="1063244" y="1376552"/>
                </a:lnTo>
                <a:lnTo>
                  <a:pt x="1063244" y="1916429"/>
                </a:lnTo>
                <a:lnTo>
                  <a:pt x="1058926" y="1927859"/>
                </a:lnTo>
                <a:lnTo>
                  <a:pt x="1047369" y="1937258"/>
                </a:lnTo>
                <a:lnTo>
                  <a:pt x="1030097" y="1943608"/>
                </a:lnTo>
                <a:lnTo>
                  <a:pt x="1009142" y="19458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2195" y="5707380"/>
            <a:ext cx="1037590" cy="664210"/>
          </a:xfrm>
          <a:custGeom>
            <a:avLst/>
            <a:gdLst/>
            <a:ahLst/>
            <a:cxnLst/>
            <a:rect l="l" t="t" r="r" b="b"/>
            <a:pathLst>
              <a:path w="1037590" h="664210">
                <a:moveTo>
                  <a:pt x="984630" y="663930"/>
                </a:moveTo>
                <a:lnTo>
                  <a:pt x="52831" y="663930"/>
                </a:lnTo>
                <a:lnTo>
                  <a:pt x="32384" y="661352"/>
                </a:lnTo>
                <a:lnTo>
                  <a:pt x="15494" y="654329"/>
                </a:lnTo>
                <a:lnTo>
                  <a:pt x="4190" y="643953"/>
                </a:lnTo>
                <a:lnTo>
                  <a:pt x="0" y="631266"/>
                </a:lnTo>
                <a:lnTo>
                  <a:pt x="0" y="32638"/>
                </a:lnTo>
                <a:lnTo>
                  <a:pt x="4190" y="19938"/>
                </a:lnTo>
                <a:lnTo>
                  <a:pt x="15494" y="9651"/>
                </a:lnTo>
                <a:lnTo>
                  <a:pt x="32384" y="2540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2540"/>
                </a:lnTo>
                <a:lnTo>
                  <a:pt x="1021969" y="9651"/>
                </a:lnTo>
                <a:lnTo>
                  <a:pt x="1033272" y="19938"/>
                </a:lnTo>
                <a:lnTo>
                  <a:pt x="1037462" y="32638"/>
                </a:lnTo>
                <a:lnTo>
                  <a:pt x="1037462" y="631266"/>
                </a:lnTo>
                <a:lnTo>
                  <a:pt x="1033272" y="643953"/>
                </a:lnTo>
                <a:lnTo>
                  <a:pt x="1021969" y="654329"/>
                </a:lnTo>
                <a:lnTo>
                  <a:pt x="1005077" y="661352"/>
                </a:lnTo>
                <a:lnTo>
                  <a:pt x="984630" y="6639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0671" y="6426708"/>
            <a:ext cx="1037590" cy="935355"/>
          </a:xfrm>
          <a:custGeom>
            <a:avLst/>
            <a:gdLst/>
            <a:ahLst/>
            <a:cxnLst/>
            <a:rect l="l" t="t" r="r" b="b"/>
            <a:pathLst>
              <a:path w="1037590" h="935354">
                <a:moveTo>
                  <a:pt x="984630" y="935253"/>
                </a:moveTo>
                <a:lnTo>
                  <a:pt x="52831" y="935253"/>
                </a:lnTo>
                <a:lnTo>
                  <a:pt x="32384" y="931621"/>
                </a:lnTo>
                <a:lnTo>
                  <a:pt x="15494" y="921727"/>
                </a:lnTo>
                <a:lnTo>
                  <a:pt x="4191" y="907110"/>
                </a:lnTo>
                <a:lnTo>
                  <a:pt x="0" y="889241"/>
                </a:lnTo>
                <a:lnTo>
                  <a:pt x="0" y="45999"/>
                </a:lnTo>
                <a:lnTo>
                  <a:pt x="4191" y="28130"/>
                </a:lnTo>
                <a:lnTo>
                  <a:pt x="15494" y="13512"/>
                </a:lnTo>
                <a:lnTo>
                  <a:pt x="32384" y="3632"/>
                </a:lnTo>
                <a:lnTo>
                  <a:pt x="52831" y="0"/>
                </a:lnTo>
                <a:lnTo>
                  <a:pt x="984630" y="0"/>
                </a:lnTo>
                <a:lnTo>
                  <a:pt x="1005077" y="3632"/>
                </a:lnTo>
                <a:lnTo>
                  <a:pt x="1021969" y="13512"/>
                </a:lnTo>
                <a:lnTo>
                  <a:pt x="1033272" y="28130"/>
                </a:lnTo>
                <a:lnTo>
                  <a:pt x="1037462" y="45999"/>
                </a:lnTo>
                <a:lnTo>
                  <a:pt x="1037462" y="889241"/>
                </a:lnTo>
                <a:lnTo>
                  <a:pt x="1033272" y="907110"/>
                </a:lnTo>
                <a:lnTo>
                  <a:pt x="1021969" y="921727"/>
                </a:lnTo>
                <a:lnTo>
                  <a:pt x="1005077" y="931621"/>
                </a:lnTo>
                <a:lnTo>
                  <a:pt x="984630" y="9352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9768" y="1923288"/>
            <a:ext cx="2528570" cy="740410"/>
          </a:xfrm>
          <a:custGeom>
            <a:avLst/>
            <a:gdLst/>
            <a:ahLst/>
            <a:cxnLst/>
            <a:rect l="l" t="t" r="r" b="b"/>
            <a:pathLst>
              <a:path w="2528570" h="740410">
                <a:moveTo>
                  <a:pt x="2444877" y="740155"/>
                </a:moveTo>
                <a:lnTo>
                  <a:pt x="83184" y="740155"/>
                </a:lnTo>
                <a:lnTo>
                  <a:pt x="50926" y="735711"/>
                </a:lnTo>
                <a:lnTo>
                  <a:pt x="24383" y="723518"/>
                </a:lnTo>
                <a:lnTo>
                  <a:pt x="6603" y="705612"/>
                </a:lnTo>
                <a:lnTo>
                  <a:pt x="0" y="683767"/>
                </a:lnTo>
                <a:lnTo>
                  <a:pt x="0" y="56387"/>
                </a:lnTo>
                <a:lnTo>
                  <a:pt x="6603" y="34543"/>
                </a:lnTo>
                <a:lnTo>
                  <a:pt x="24383" y="16510"/>
                </a:lnTo>
                <a:lnTo>
                  <a:pt x="50926" y="4444"/>
                </a:lnTo>
                <a:lnTo>
                  <a:pt x="83184" y="0"/>
                </a:lnTo>
                <a:lnTo>
                  <a:pt x="2444877" y="0"/>
                </a:lnTo>
                <a:lnTo>
                  <a:pt x="2477134" y="4444"/>
                </a:lnTo>
                <a:lnTo>
                  <a:pt x="2503678" y="16510"/>
                </a:lnTo>
                <a:lnTo>
                  <a:pt x="2521457" y="34543"/>
                </a:lnTo>
                <a:lnTo>
                  <a:pt x="2528061" y="56387"/>
                </a:lnTo>
                <a:lnTo>
                  <a:pt x="2528061" y="683767"/>
                </a:lnTo>
                <a:lnTo>
                  <a:pt x="2521457" y="705612"/>
                </a:lnTo>
                <a:lnTo>
                  <a:pt x="2503678" y="723518"/>
                </a:lnTo>
                <a:lnTo>
                  <a:pt x="2477134" y="735711"/>
                </a:lnTo>
                <a:lnTo>
                  <a:pt x="2444877" y="7401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49768" y="2731008"/>
            <a:ext cx="2528570" cy="1933575"/>
          </a:xfrm>
          <a:custGeom>
            <a:avLst/>
            <a:gdLst/>
            <a:ahLst/>
            <a:cxnLst/>
            <a:rect l="l" t="t" r="r" b="b"/>
            <a:pathLst>
              <a:path w="2528570" h="1933575">
                <a:moveTo>
                  <a:pt x="2444877" y="603250"/>
                </a:moveTo>
                <a:lnTo>
                  <a:pt x="83184" y="603250"/>
                </a:lnTo>
                <a:lnTo>
                  <a:pt x="50926" y="599567"/>
                </a:lnTo>
                <a:lnTo>
                  <a:pt x="24383" y="589788"/>
                </a:lnTo>
                <a:lnTo>
                  <a:pt x="6603" y="575183"/>
                </a:lnTo>
                <a:lnTo>
                  <a:pt x="0" y="557276"/>
                </a:lnTo>
                <a:lnTo>
                  <a:pt x="0" y="45974"/>
                </a:lnTo>
                <a:lnTo>
                  <a:pt x="6603" y="28067"/>
                </a:lnTo>
                <a:lnTo>
                  <a:pt x="24383" y="13462"/>
                </a:lnTo>
                <a:lnTo>
                  <a:pt x="50926" y="3683"/>
                </a:lnTo>
                <a:lnTo>
                  <a:pt x="83184" y="0"/>
                </a:lnTo>
                <a:lnTo>
                  <a:pt x="2444877" y="0"/>
                </a:lnTo>
                <a:lnTo>
                  <a:pt x="2477134" y="3683"/>
                </a:lnTo>
                <a:lnTo>
                  <a:pt x="2503678" y="13462"/>
                </a:lnTo>
                <a:lnTo>
                  <a:pt x="2521457" y="28067"/>
                </a:lnTo>
                <a:lnTo>
                  <a:pt x="2528061" y="45974"/>
                </a:lnTo>
                <a:lnTo>
                  <a:pt x="2528061" y="557276"/>
                </a:lnTo>
                <a:lnTo>
                  <a:pt x="2521457" y="575183"/>
                </a:lnTo>
                <a:lnTo>
                  <a:pt x="2503678" y="589788"/>
                </a:lnTo>
                <a:lnTo>
                  <a:pt x="2477134" y="599567"/>
                </a:lnTo>
                <a:lnTo>
                  <a:pt x="2444877" y="603250"/>
                </a:lnTo>
                <a:close/>
              </a:path>
              <a:path w="2528570" h="1933575">
                <a:moveTo>
                  <a:pt x="2437891" y="1266190"/>
                </a:moveTo>
                <a:lnTo>
                  <a:pt x="93217" y="1266190"/>
                </a:lnTo>
                <a:lnTo>
                  <a:pt x="61213" y="1262380"/>
                </a:lnTo>
                <a:lnTo>
                  <a:pt x="34925" y="1252220"/>
                </a:lnTo>
                <a:lnTo>
                  <a:pt x="17145" y="1236980"/>
                </a:lnTo>
                <a:lnTo>
                  <a:pt x="10667" y="1218438"/>
                </a:lnTo>
                <a:lnTo>
                  <a:pt x="10667" y="687705"/>
                </a:lnTo>
                <a:lnTo>
                  <a:pt x="17145" y="669163"/>
                </a:lnTo>
                <a:lnTo>
                  <a:pt x="34925" y="653923"/>
                </a:lnTo>
                <a:lnTo>
                  <a:pt x="61213" y="643763"/>
                </a:lnTo>
                <a:lnTo>
                  <a:pt x="93217" y="639953"/>
                </a:lnTo>
                <a:lnTo>
                  <a:pt x="2437891" y="639953"/>
                </a:lnTo>
                <a:lnTo>
                  <a:pt x="2469896" y="643763"/>
                </a:lnTo>
                <a:lnTo>
                  <a:pt x="2496184" y="653923"/>
                </a:lnTo>
                <a:lnTo>
                  <a:pt x="2513964" y="669163"/>
                </a:lnTo>
                <a:lnTo>
                  <a:pt x="2520441" y="687705"/>
                </a:lnTo>
                <a:lnTo>
                  <a:pt x="2520441" y="1218438"/>
                </a:lnTo>
                <a:lnTo>
                  <a:pt x="2513964" y="1236980"/>
                </a:lnTo>
                <a:lnTo>
                  <a:pt x="2496184" y="1252220"/>
                </a:lnTo>
                <a:lnTo>
                  <a:pt x="2469896" y="1262380"/>
                </a:lnTo>
                <a:lnTo>
                  <a:pt x="2437891" y="1266190"/>
                </a:lnTo>
                <a:close/>
              </a:path>
              <a:path w="2528570" h="1933575">
                <a:moveTo>
                  <a:pt x="2438146" y="1933575"/>
                </a:moveTo>
                <a:lnTo>
                  <a:pt x="100583" y="1933575"/>
                </a:lnTo>
                <a:lnTo>
                  <a:pt x="68579" y="1929765"/>
                </a:lnTo>
                <a:lnTo>
                  <a:pt x="42417" y="1919605"/>
                </a:lnTo>
                <a:lnTo>
                  <a:pt x="24764" y="1904365"/>
                </a:lnTo>
                <a:lnTo>
                  <a:pt x="18287" y="1885823"/>
                </a:lnTo>
                <a:lnTo>
                  <a:pt x="18287" y="1355217"/>
                </a:lnTo>
                <a:lnTo>
                  <a:pt x="24764" y="1336675"/>
                </a:lnTo>
                <a:lnTo>
                  <a:pt x="42417" y="1321435"/>
                </a:lnTo>
                <a:lnTo>
                  <a:pt x="68579" y="1311275"/>
                </a:lnTo>
                <a:lnTo>
                  <a:pt x="100583" y="1307465"/>
                </a:lnTo>
                <a:lnTo>
                  <a:pt x="2438146" y="1307465"/>
                </a:lnTo>
                <a:lnTo>
                  <a:pt x="2470150" y="1311275"/>
                </a:lnTo>
                <a:lnTo>
                  <a:pt x="2496311" y="1321435"/>
                </a:lnTo>
                <a:lnTo>
                  <a:pt x="2513964" y="1336675"/>
                </a:lnTo>
                <a:lnTo>
                  <a:pt x="2520441" y="1355217"/>
                </a:lnTo>
                <a:lnTo>
                  <a:pt x="2520441" y="1885823"/>
                </a:lnTo>
                <a:lnTo>
                  <a:pt x="2513964" y="1904365"/>
                </a:lnTo>
                <a:lnTo>
                  <a:pt x="2496311" y="1919605"/>
                </a:lnTo>
                <a:lnTo>
                  <a:pt x="2470150" y="1929765"/>
                </a:lnTo>
                <a:lnTo>
                  <a:pt x="2438146" y="19335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2816" y="5707380"/>
            <a:ext cx="2525395" cy="1620520"/>
          </a:xfrm>
          <a:custGeom>
            <a:avLst/>
            <a:gdLst/>
            <a:ahLst/>
            <a:cxnLst/>
            <a:rect l="l" t="t" r="r" b="b"/>
            <a:pathLst>
              <a:path w="2525395" h="1620520">
                <a:moveTo>
                  <a:pt x="2442082" y="664362"/>
                </a:moveTo>
                <a:lnTo>
                  <a:pt x="83057" y="664362"/>
                </a:lnTo>
                <a:lnTo>
                  <a:pt x="50800" y="660361"/>
                </a:lnTo>
                <a:lnTo>
                  <a:pt x="24383" y="649503"/>
                </a:lnTo>
                <a:lnTo>
                  <a:pt x="6603" y="633412"/>
                </a:lnTo>
                <a:lnTo>
                  <a:pt x="0" y="613765"/>
                </a:lnTo>
                <a:lnTo>
                  <a:pt x="0" y="50546"/>
                </a:lnTo>
                <a:lnTo>
                  <a:pt x="6603" y="30987"/>
                </a:lnTo>
                <a:lnTo>
                  <a:pt x="24383" y="14859"/>
                </a:lnTo>
                <a:lnTo>
                  <a:pt x="50800" y="3937"/>
                </a:lnTo>
                <a:lnTo>
                  <a:pt x="83057" y="0"/>
                </a:lnTo>
                <a:lnTo>
                  <a:pt x="2442082" y="0"/>
                </a:lnTo>
                <a:lnTo>
                  <a:pt x="2474340" y="3937"/>
                </a:lnTo>
                <a:lnTo>
                  <a:pt x="2500756" y="14859"/>
                </a:lnTo>
                <a:lnTo>
                  <a:pt x="2518536" y="30987"/>
                </a:lnTo>
                <a:lnTo>
                  <a:pt x="2525140" y="50546"/>
                </a:lnTo>
                <a:lnTo>
                  <a:pt x="2525140" y="613765"/>
                </a:lnTo>
                <a:lnTo>
                  <a:pt x="2518536" y="633412"/>
                </a:lnTo>
                <a:lnTo>
                  <a:pt x="2500756" y="649503"/>
                </a:lnTo>
                <a:lnTo>
                  <a:pt x="2474340" y="660361"/>
                </a:lnTo>
                <a:lnTo>
                  <a:pt x="2442082" y="664362"/>
                </a:lnTo>
                <a:close/>
              </a:path>
              <a:path w="2525395" h="1620520">
                <a:moveTo>
                  <a:pt x="2442336" y="1619910"/>
                </a:moveTo>
                <a:lnTo>
                  <a:pt x="88900" y="1619910"/>
                </a:lnTo>
                <a:lnTo>
                  <a:pt x="56768" y="1614385"/>
                </a:lnTo>
                <a:lnTo>
                  <a:pt x="30479" y="1599323"/>
                </a:lnTo>
                <a:lnTo>
                  <a:pt x="12573" y="1577035"/>
                </a:lnTo>
                <a:lnTo>
                  <a:pt x="6095" y="1549831"/>
                </a:lnTo>
                <a:lnTo>
                  <a:pt x="6095" y="769658"/>
                </a:lnTo>
                <a:lnTo>
                  <a:pt x="12573" y="742454"/>
                </a:lnTo>
                <a:lnTo>
                  <a:pt x="30479" y="720153"/>
                </a:lnTo>
                <a:lnTo>
                  <a:pt x="56768" y="705091"/>
                </a:lnTo>
                <a:lnTo>
                  <a:pt x="88900" y="699566"/>
                </a:lnTo>
                <a:lnTo>
                  <a:pt x="2442336" y="699566"/>
                </a:lnTo>
                <a:lnTo>
                  <a:pt x="2474467" y="705091"/>
                </a:lnTo>
                <a:lnTo>
                  <a:pt x="2500756" y="720153"/>
                </a:lnTo>
                <a:lnTo>
                  <a:pt x="2518536" y="742454"/>
                </a:lnTo>
                <a:lnTo>
                  <a:pt x="2525140" y="769658"/>
                </a:lnTo>
                <a:lnTo>
                  <a:pt x="2525140" y="1549831"/>
                </a:lnTo>
                <a:lnTo>
                  <a:pt x="2518536" y="1577035"/>
                </a:lnTo>
                <a:lnTo>
                  <a:pt x="2500756" y="1599323"/>
                </a:lnTo>
                <a:lnTo>
                  <a:pt x="2474467" y="1614385"/>
                </a:lnTo>
                <a:lnTo>
                  <a:pt x="2442336" y="161991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3696" y="1923288"/>
            <a:ext cx="2023745" cy="2070100"/>
          </a:xfrm>
          <a:custGeom>
            <a:avLst/>
            <a:gdLst/>
            <a:ahLst/>
            <a:cxnLst/>
            <a:rect l="l" t="t" r="r" b="b"/>
            <a:pathLst>
              <a:path w="2023745" h="2070100">
                <a:moveTo>
                  <a:pt x="1949957" y="740537"/>
                </a:moveTo>
                <a:lnTo>
                  <a:pt x="75311" y="740537"/>
                </a:lnTo>
                <a:lnTo>
                  <a:pt x="46608" y="736473"/>
                </a:lnTo>
                <a:lnTo>
                  <a:pt x="23240" y="725551"/>
                </a:lnTo>
                <a:lnTo>
                  <a:pt x="7365" y="709421"/>
                </a:lnTo>
                <a:lnTo>
                  <a:pt x="1524" y="689610"/>
                </a:lnTo>
                <a:lnTo>
                  <a:pt x="1524" y="50800"/>
                </a:lnTo>
                <a:lnTo>
                  <a:pt x="7365" y="31114"/>
                </a:lnTo>
                <a:lnTo>
                  <a:pt x="23240" y="14986"/>
                </a:lnTo>
                <a:lnTo>
                  <a:pt x="46608" y="4063"/>
                </a:lnTo>
                <a:lnTo>
                  <a:pt x="75311" y="0"/>
                </a:lnTo>
                <a:lnTo>
                  <a:pt x="1949957" y="0"/>
                </a:lnTo>
                <a:lnTo>
                  <a:pt x="1978659" y="4063"/>
                </a:lnTo>
                <a:lnTo>
                  <a:pt x="2002027" y="14986"/>
                </a:lnTo>
                <a:lnTo>
                  <a:pt x="2017902" y="31114"/>
                </a:lnTo>
                <a:lnTo>
                  <a:pt x="2023744" y="50800"/>
                </a:lnTo>
                <a:lnTo>
                  <a:pt x="2023744" y="689610"/>
                </a:lnTo>
                <a:lnTo>
                  <a:pt x="2017902" y="709421"/>
                </a:lnTo>
                <a:lnTo>
                  <a:pt x="2002027" y="725551"/>
                </a:lnTo>
                <a:lnTo>
                  <a:pt x="1978659" y="736473"/>
                </a:lnTo>
                <a:lnTo>
                  <a:pt x="1949957" y="740537"/>
                </a:lnTo>
                <a:close/>
              </a:path>
              <a:path w="2023745" h="2070100">
                <a:moveTo>
                  <a:pt x="1948433" y="1409700"/>
                </a:moveTo>
                <a:lnTo>
                  <a:pt x="73787" y="1409700"/>
                </a:lnTo>
                <a:lnTo>
                  <a:pt x="45084" y="1406270"/>
                </a:lnTo>
                <a:lnTo>
                  <a:pt x="21716" y="1397127"/>
                </a:lnTo>
                <a:lnTo>
                  <a:pt x="5841" y="1383411"/>
                </a:lnTo>
                <a:lnTo>
                  <a:pt x="0" y="1366774"/>
                </a:lnTo>
                <a:lnTo>
                  <a:pt x="0" y="827786"/>
                </a:lnTo>
                <a:lnTo>
                  <a:pt x="5841" y="811149"/>
                </a:lnTo>
                <a:lnTo>
                  <a:pt x="21716" y="797432"/>
                </a:lnTo>
                <a:lnTo>
                  <a:pt x="45084" y="788288"/>
                </a:lnTo>
                <a:lnTo>
                  <a:pt x="73787" y="784860"/>
                </a:lnTo>
                <a:lnTo>
                  <a:pt x="1948433" y="784860"/>
                </a:lnTo>
                <a:lnTo>
                  <a:pt x="1977136" y="788288"/>
                </a:lnTo>
                <a:lnTo>
                  <a:pt x="2000503" y="797432"/>
                </a:lnTo>
                <a:lnTo>
                  <a:pt x="2016378" y="811149"/>
                </a:lnTo>
                <a:lnTo>
                  <a:pt x="2022220" y="827786"/>
                </a:lnTo>
                <a:lnTo>
                  <a:pt x="2022220" y="1366774"/>
                </a:lnTo>
                <a:lnTo>
                  <a:pt x="2016378" y="1383411"/>
                </a:lnTo>
                <a:lnTo>
                  <a:pt x="2000503" y="1397127"/>
                </a:lnTo>
                <a:lnTo>
                  <a:pt x="1977136" y="1406270"/>
                </a:lnTo>
                <a:lnTo>
                  <a:pt x="1948433" y="1409700"/>
                </a:lnTo>
                <a:close/>
              </a:path>
              <a:path w="2023745" h="2070100">
                <a:moveTo>
                  <a:pt x="1948433" y="2069591"/>
                </a:moveTo>
                <a:lnTo>
                  <a:pt x="73787" y="2069591"/>
                </a:lnTo>
                <a:lnTo>
                  <a:pt x="45084" y="2066163"/>
                </a:lnTo>
                <a:lnTo>
                  <a:pt x="21716" y="2057018"/>
                </a:lnTo>
                <a:lnTo>
                  <a:pt x="5841" y="2043429"/>
                </a:lnTo>
                <a:lnTo>
                  <a:pt x="0" y="2026792"/>
                </a:lnTo>
                <a:lnTo>
                  <a:pt x="0" y="1489202"/>
                </a:lnTo>
                <a:lnTo>
                  <a:pt x="5841" y="1472564"/>
                </a:lnTo>
                <a:lnTo>
                  <a:pt x="21716" y="1458976"/>
                </a:lnTo>
                <a:lnTo>
                  <a:pt x="45084" y="1449831"/>
                </a:lnTo>
                <a:lnTo>
                  <a:pt x="73787" y="1446402"/>
                </a:lnTo>
                <a:lnTo>
                  <a:pt x="1948433" y="1446402"/>
                </a:lnTo>
                <a:lnTo>
                  <a:pt x="1977136" y="1449831"/>
                </a:lnTo>
                <a:lnTo>
                  <a:pt x="2000503" y="1458976"/>
                </a:lnTo>
                <a:lnTo>
                  <a:pt x="2016378" y="1472564"/>
                </a:lnTo>
                <a:lnTo>
                  <a:pt x="2022220" y="1489202"/>
                </a:lnTo>
                <a:lnTo>
                  <a:pt x="2022220" y="2026792"/>
                </a:lnTo>
                <a:lnTo>
                  <a:pt x="2016378" y="2043429"/>
                </a:lnTo>
                <a:lnTo>
                  <a:pt x="2000503" y="2057018"/>
                </a:lnTo>
                <a:lnTo>
                  <a:pt x="1977136" y="2066163"/>
                </a:lnTo>
                <a:lnTo>
                  <a:pt x="1948433" y="206959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0" name="object 2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26" name="object 2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0" name="object 30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4" name="object 34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39" name="object 3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3" name="object 43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57777" y="647573"/>
            <a:ext cx="6576059" cy="41275"/>
          </a:xfrm>
          <a:custGeom>
            <a:avLst/>
            <a:gdLst/>
            <a:ahLst/>
            <a:cxnLst/>
            <a:rect l="l" t="t" r="r" b="b"/>
            <a:pathLst>
              <a:path w="6576059" h="41275">
                <a:moveTo>
                  <a:pt x="6576059" y="0"/>
                </a:moveTo>
                <a:lnTo>
                  <a:pt x="0" y="0"/>
                </a:lnTo>
                <a:lnTo>
                  <a:pt x="0" y="40756"/>
                </a:lnTo>
                <a:lnTo>
                  <a:pt x="6576059" y="40756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64955" y="703914"/>
            <a:ext cx="74428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SECRETARIA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MUNICIPAL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MEIO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AMBIENTE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DESENVOLVIMENTO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SUSTENTÁVEL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7828" y="1930908"/>
            <a:ext cx="886460" cy="1346200"/>
          </a:xfrm>
          <a:custGeom>
            <a:avLst/>
            <a:gdLst/>
            <a:ahLst/>
            <a:cxnLst/>
            <a:rect l="l" t="t" r="r" b="b"/>
            <a:pathLst>
              <a:path w="886460" h="1346200">
                <a:moveTo>
                  <a:pt x="837526" y="690372"/>
                </a:moveTo>
                <a:lnTo>
                  <a:pt x="48844" y="690372"/>
                </a:lnTo>
                <a:lnTo>
                  <a:pt x="29883" y="687832"/>
                </a:lnTo>
                <a:lnTo>
                  <a:pt x="14350" y="681101"/>
                </a:lnTo>
                <a:lnTo>
                  <a:pt x="3848" y="671068"/>
                </a:lnTo>
                <a:lnTo>
                  <a:pt x="0" y="658876"/>
                </a:lnTo>
                <a:lnTo>
                  <a:pt x="0" y="31369"/>
                </a:lnTo>
                <a:lnTo>
                  <a:pt x="3848" y="19176"/>
                </a:lnTo>
                <a:lnTo>
                  <a:pt x="14350" y="9271"/>
                </a:lnTo>
                <a:lnTo>
                  <a:pt x="29883" y="2412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412"/>
                </a:lnTo>
                <a:lnTo>
                  <a:pt x="872020" y="9271"/>
                </a:lnTo>
                <a:lnTo>
                  <a:pt x="882510" y="19176"/>
                </a:lnTo>
                <a:lnTo>
                  <a:pt x="886371" y="31369"/>
                </a:lnTo>
                <a:lnTo>
                  <a:pt x="886371" y="658876"/>
                </a:lnTo>
                <a:lnTo>
                  <a:pt x="882510" y="671068"/>
                </a:lnTo>
                <a:lnTo>
                  <a:pt x="872020" y="681101"/>
                </a:lnTo>
                <a:lnTo>
                  <a:pt x="856488" y="687832"/>
                </a:lnTo>
                <a:lnTo>
                  <a:pt x="837526" y="690372"/>
                </a:lnTo>
                <a:close/>
              </a:path>
              <a:path w="886460" h="1346200">
                <a:moveTo>
                  <a:pt x="837526" y="1345692"/>
                </a:moveTo>
                <a:lnTo>
                  <a:pt x="48844" y="1345692"/>
                </a:lnTo>
                <a:lnTo>
                  <a:pt x="29883" y="1343406"/>
                </a:lnTo>
                <a:lnTo>
                  <a:pt x="14350" y="1337310"/>
                </a:lnTo>
                <a:lnTo>
                  <a:pt x="3848" y="1328420"/>
                </a:lnTo>
                <a:lnTo>
                  <a:pt x="0" y="1317371"/>
                </a:lnTo>
                <a:lnTo>
                  <a:pt x="0" y="752221"/>
                </a:lnTo>
                <a:lnTo>
                  <a:pt x="3848" y="741299"/>
                </a:lnTo>
                <a:lnTo>
                  <a:pt x="14350" y="732282"/>
                </a:lnTo>
                <a:lnTo>
                  <a:pt x="29883" y="726313"/>
                </a:lnTo>
                <a:lnTo>
                  <a:pt x="48844" y="724026"/>
                </a:lnTo>
                <a:lnTo>
                  <a:pt x="837526" y="724026"/>
                </a:lnTo>
                <a:lnTo>
                  <a:pt x="856488" y="726313"/>
                </a:lnTo>
                <a:lnTo>
                  <a:pt x="872020" y="732282"/>
                </a:lnTo>
                <a:lnTo>
                  <a:pt x="882510" y="741299"/>
                </a:lnTo>
                <a:lnTo>
                  <a:pt x="886371" y="752221"/>
                </a:lnTo>
                <a:lnTo>
                  <a:pt x="886371" y="1317371"/>
                </a:lnTo>
                <a:lnTo>
                  <a:pt x="882510" y="1328420"/>
                </a:lnTo>
                <a:lnTo>
                  <a:pt x="872020" y="1337310"/>
                </a:lnTo>
                <a:lnTo>
                  <a:pt x="856488" y="1343406"/>
                </a:lnTo>
                <a:lnTo>
                  <a:pt x="837526" y="134569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923" y="5704332"/>
            <a:ext cx="2482215" cy="1661160"/>
          </a:xfrm>
          <a:custGeom>
            <a:avLst/>
            <a:gdLst/>
            <a:ahLst/>
            <a:cxnLst/>
            <a:rect l="l" t="t" r="r" b="b"/>
            <a:pathLst>
              <a:path w="2482215" h="1661159">
                <a:moveTo>
                  <a:pt x="2390648" y="667346"/>
                </a:moveTo>
                <a:lnTo>
                  <a:pt x="1010678" y="667346"/>
                </a:lnTo>
                <a:lnTo>
                  <a:pt x="977493" y="664959"/>
                </a:lnTo>
                <a:lnTo>
                  <a:pt x="950315" y="658444"/>
                </a:lnTo>
                <a:lnTo>
                  <a:pt x="931951" y="648804"/>
                </a:lnTo>
                <a:lnTo>
                  <a:pt x="925207" y="637019"/>
                </a:lnTo>
                <a:lnTo>
                  <a:pt x="925207" y="30353"/>
                </a:lnTo>
                <a:lnTo>
                  <a:pt x="931951" y="18542"/>
                </a:lnTo>
                <a:lnTo>
                  <a:pt x="950315" y="8890"/>
                </a:lnTo>
                <a:lnTo>
                  <a:pt x="977493" y="2413"/>
                </a:lnTo>
                <a:lnTo>
                  <a:pt x="1010678" y="0"/>
                </a:lnTo>
                <a:lnTo>
                  <a:pt x="2390648" y="0"/>
                </a:lnTo>
                <a:lnTo>
                  <a:pt x="2423795" y="2413"/>
                </a:lnTo>
                <a:lnTo>
                  <a:pt x="2450973" y="8890"/>
                </a:lnTo>
                <a:lnTo>
                  <a:pt x="2469261" y="18542"/>
                </a:lnTo>
                <a:lnTo>
                  <a:pt x="2476119" y="30353"/>
                </a:lnTo>
                <a:lnTo>
                  <a:pt x="2476119" y="637019"/>
                </a:lnTo>
                <a:lnTo>
                  <a:pt x="2469261" y="648804"/>
                </a:lnTo>
                <a:lnTo>
                  <a:pt x="2450973" y="658444"/>
                </a:lnTo>
                <a:lnTo>
                  <a:pt x="2423795" y="664959"/>
                </a:lnTo>
                <a:lnTo>
                  <a:pt x="2390648" y="667346"/>
                </a:lnTo>
                <a:close/>
              </a:path>
              <a:path w="2482215" h="1661159">
                <a:moveTo>
                  <a:pt x="837768" y="667346"/>
                </a:moveTo>
                <a:lnTo>
                  <a:pt x="48869" y="667346"/>
                </a:lnTo>
                <a:lnTo>
                  <a:pt x="29883" y="664959"/>
                </a:lnTo>
                <a:lnTo>
                  <a:pt x="14351" y="658444"/>
                </a:lnTo>
                <a:lnTo>
                  <a:pt x="3848" y="648804"/>
                </a:lnTo>
                <a:lnTo>
                  <a:pt x="0" y="637019"/>
                </a:lnTo>
                <a:lnTo>
                  <a:pt x="0" y="30353"/>
                </a:lnTo>
                <a:lnTo>
                  <a:pt x="3848" y="18542"/>
                </a:lnTo>
                <a:lnTo>
                  <a:pt x="14351" y="8890"/>
                </a:lnTo>
                <a:lnTo>
                  <a:pt x="29883" y="2413"/>
                </a:lnTo>
                <a:lnTo>
                  <a:pt x="48869" y="0"/>
                </a:lnTo>
                <a:lnTo>
                  <a:pt x="837768" y="0"/>
                </a:lnTo>
                <a:lnTo>
                  <a:pt x="856741" y="2413"/>
                </a:lnTo>
                <a:lnTo>
                  <a:pt x="872286" y="8890"/>
                </a:lnTo>
                <a:lnTo>
                  <a:pt x="882776" y="18542"/>
                </a:lnTo>
                <a:lnTo>
                  <a:pt x="886637" y="30353"/>
                </a:lnTo>
                <a:lnTo>
                  <a:pt x="886637" y="637019"/>
                </a:lnTo>
                <a:lnTo>
                  <a:pt x="882776" y="648804"/>
                </a:lnTo>
                <a:lnTo>
                  <a:pt x="872286" y="658444"/>
                </a:lnTo>
                <a:lnTo>
                  <a:pt x="856741" y="664959"/>
                </a:lnTo>
                <a:lnTo>
                  <a:pt x="837768" y="667346"/>
                </a:lnTo>
                <a:close/>
              </a:path>
              <a:path w="2482215" h="1661159">
                <a:moveTo>
                  <a:pt x="839292" y="1660918"/>
                </a:moveTo>
                <a:lnTo>
                  <a:pt x="50393" y="1660918"/>
                </a:lnTo>
                <a:lnTo>
                  <a:pt x="31407" y="1657515"/>
                </a:lnTo>
                <a:lnTo>
                  <a:pt x="15875" y="1648256"/>
                </a:lnTo>
                <a:lnTo>
                  <a:pt x="5372" y="1634540"/>
                </a:lnTo>
                <a:lnTo>
                  <a:pt x="1524" y="1617802"/>
                </a:lnTo>
                <a:lnTo>
                  <a:pt x="1524" y="754837"/>
                </a:lnTo>
                <a:lnTo>
                  <a:pt x="5372" y="738085"/>
                </a:lnTo>
                <a:lnTo>
                  <a:pt x="15875" y="724369"/>
                </a:lnTo>
                <a:lnTo>
                  <a:pt x="31407" y="715111"/>
                </a:lnTo>
                <a:lnTo>
                  <a:pt x="50393" y="711708"/>
                </a:lnTo>
                <a:lnTo>
                  <a:pt x="839292" y="711708"/>
                </a:lnTo>
                <a:lnTo>
                  <a:pt x="858266" y="715111"/>
                </a:lnTo>
                <a:lnTo>
                  <a:pt x="873810" y="724369"/>
                </a:lnTo>
                <a:lnTo>
                  <a:pt x="884301" y="738085"/>
                </a:lnTo>
                <a:lnTo>
                  <a:pt x="888161" y="754837"/>
                </a:lnTo>
                <a:lnTo>
                  <a:pt x="888161" y="1617802"/>
                </a:lnTo>
                <a:lnTo>
                  <a:pt x="884301" y="1634540"/>
                </a:lnTo>
                <a:lnTo>
                  <a:pt x="873810" y="1648256"/>
                </a:lnTo>
                <a:lnTo>
                  <a:pt x="858266" y="1657515"/>
                </a:lnTo>
                <a:lnTo>
                  <a:pt x="839292" y="1660918"/>
                </a:lnTo>
                <a:close/>
              </a:path>
              <a:path w="2482215" h="1661159">
                <a:moveTo>
                  <a:pt x="2396236" y="1651787"/>
                </a:moveTo>
                <a:lnTo>
                  <a:pt x="1008138" y="1651787"/>
                </a:lnTo>
                <a:lnTo>
                  <a:pt x="974750" y="1648434"/>
                </a:lnTo>
                <a:lnTo>
                  <a:pt x="947407" y="1639303"/>
                </a:lnTo>
                <a:lnTo>
                  <a:pt x="928941" y="1625790"/>
                </a:lnTo>
                <a:lnTo>
                  <a:pt x="922159" y="1609280"/>
                </a:lnTo>
                <a:lnTo>
                  <a:pt x="922159" y="758786"/>
                </a:lnTo>
                <a:lnTo>
                  <a:pt x="928941" y="742276"/>
                </a:lnTo>
                <a:lnTo>
                  <a:pt x="947407" y="728764"/>
                </a:lnTo>
                <a:lnTo>
                  <a:pt x="974750" y="719632"/>
                </a:lnTo>
                <a:lnTo>
                  <a:pt x="1008138" y="716280"/>
                </a:lnTo>
                <a:lnTo>
                  <a:pt x="2396236" y="716280"/>
                </a:lnTo>
                <a:lnTo>
                  <a:pt x="2429510" y="719632"/>
                </a:lnTo>
                <a:lnTo>
                  <a:pt x="2456942" y="728764"/>
                </a:lnTo>
                <a:lnTo>
                  <a:pt x="2475357" y="742276"/>
                </a:lnTo>
                <a:lnTo>
                  <a:pt x="2482088" y="758786"/>
                </a:lnTo>
                <a:lnTo>
                  <a:pt x="2482088" y="1609280"/>
                </a:lnTo>
                <a:lnTo>
                  <a:pt x="2475357" y="1625790"/>
                </a:lnTo>
                <a:lnTo>
                  <a:pt x="2456942" y="1639303"/>
                </a:lnTo>
                <a:lnTo>
                  <a:pt x="2429510" y="1648434"/>
                </a:lnTo>
                <a:lnTo>
                  <a:pt x="2396236" y="16517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7947" y="3340608"/>
            <a:ext cx="2462530" cy="1308100"/>
          </a:xfrm>
          <a:custGeom>
            <a:avLst/>
            <a:gdLst/>
            <a:ahLst/>
            <a:cxnLst/>
            <a:rect l="l" t="t" r="r" b="b"/>
            <a:pathLst>
              <a:path w="2462529" h="1308100">
                <a:moveTo>
                  <a:pt x="2413635" y="638429"/>
                </a:moveTo>
                <a:lnTo>
                  <a:pt x="1626235" y="638429"/>
                </a:lnTo>
                <a:lnTo>
                  <a:pt x="1607312" y="636143"/>
                </a:lnTo>
                <a:lnTo>
                  <a:pt x="1591818" y="630047"/>
                </a:lnTo>
                <a:lnTo>
                  <a:pt x="1581277" y="621030"/>
                </a:lnTo>
                <a:lnTo>
                  <a:pt x="1577467" y="610108"/>
                </a:lnTo>
                <a:lnTo>
                  <a:pt x="1577467" y="43561"/>
                </a:lnTo>
                <a:lnTo>
                  <a:pt x="1581277" y="32512"/>
                </a:lnTo>
                <a:lnTo>
                  <a:pt x="1591818" y="23495"/>
                </a:lnTo>
                <a:lnTo>
                  <a:pt x="1607312" y="17525"/>
                </a:lnTo>
                <a:lnTo>
                  <a:pt x="1626235" y="15240"/>
                </a:lnTo>
                <a:lnTo>
                  <a:pt x="2413635" y="15240"/>
                </a:lnTo>
                <a:lnTo>
                  <a:pt x="2432557" y="17525"/>
                </a:lnTo>
                <a:lnTo>
                  <a:pt x="2448052" y="23495"/>
                </a:lnTo>
                <a:lnTo>
                  <a:pt x="2458592" y="32512"/>
                </a:lnTo>
                <a:lnTo>
                  <a:pt x="2462403" y="43561"/>
                </a:lnTo>
                <a:lnTo>
                  <a:pt x="2462403" y="610108"/>
                </a:lnTo>
                <a:lnTo>
                  <a:pt x="2458592" y="621030"/>
                </a:lnTo>
                <a:lnTo>
                  <a:pt x="2448052" y="630047"/>
                </a:lnTo>
                <a:lnTo>
                  <a:pt x="2432557" y="636143"/>
                </a:lnTo>
                <a:lnTo>
                  <a:pt x="2413635" y="638429"/>
                </a:lnTo>
                <a:close/>
              </a:path>
              <a:path w="2462529" h="1308100">
                <a:moveTo>
                  <a:pt x="1446784" y="1298448"/>
                </a:moveTo>
                <a:lnTo>
                  <a:pt x="88684" y="1298448"/>
                </a:lnTo>
                <a:lnTo>
                  <a:pt x="56019" y="1296162"/>
                </a:lnTo>
                <a:lnTo>
                  <a:pt x="29273" y="1290193"/>
                </a:lnTo>
                <a:lnTo>
                  <a:pt x="11201" y="1281303"/>
                </a:lnTo>
                <a:lnTo>
                  <a:pt x="4571" y="1270381"/>
                </a:lnTo>
                <a:lnTo>
                  <a:pt x="4571" y="709422"/>
                </a:lnTo>
                <a:lnTo>
                  <a:pt x="11201" y="698500"/>
                </a:lnTo>
                <a:lnTo>
                  <a:pt x="29273" y="689610"/>
                </a:lnTo>
                <a:lnTo>
                  <a:pt x="56019" y="683513"/>
                </a:lnTo>
                <a:lnTo>
                  <a:pt x="88684" y="681355"/>
                </a:lnTo>
                <a:lnTo>
                  <a:pt x="1446784" y="681355"/>
                </a:lnTo>
                <a:lnTo>
                  <a:pt x="1479423" y="683513"/>
                </a:lnTo>
                <a:lnTo>
                  <a:pt x="1506220" y="689610"/>
                </a:lnTo>
                <a:lnTo>
                  <a:pt x="1524254" y="698500"/>
                </a:lnTo>
                <a:lnTo>
                  <a:pt x="1530985" y="709422"/>
                </a:lnTo>
                <a:lnTo>
                  <a:pt x="1530985" y="1270381"/>
                </a:lnTo>
                <a:lnTo>
                  <a:pt x="1524254" y="1281303"/>
                </a:lnTo>
                <a:lnTo>
                  <a:pt x="1506220" y="1290193"/>
                </a:lnTo>
                <a:lnTo>
                  <a:pt x="1479423" y="1296162"/>
                </a:lnTo>
                <a:lnTo>
                  <a:pt x="1446784" y="1298448"/>
                </a:lnTo>
                <a:close/>
              </a:path>
              <a:path w="2462529" h="1308100">
                <a:moveTo>
                  <a:pt x="2409063" y="1307592"/>
                </a:moveTo>
                <a:lnTo>
                  <a:pt x="1620266" y="1307592"/>
                </a:lnTo>
                <a:lnTo>
                  <a:pt x="1601216" y="1305306"/>
                </a:lnTo>
                <a:lnTo>
                  <a:pt x="1585722" y="1299337"/>
                </a:lnTo>
                <a:lnTo>
                  <a:pt x="1575181" y="1290447"/>
                </a:lnTo>
                <a:lnTo>
                  <a:pt x="1571371" y="1279652"/>
                </a:lnTo>
                <a:lnTo>
                  <a:pt x="1571371" y="719963"/>
                </a:lnTo>
                <a:lnTo>
                  <a:pt x="1575181" y="709168"/>
                </a:lnTo>
                <a:lnTo>
                  <a:pt x="1585722" y="700278"/>
                </a:lnTo>
                <a:lnTo>
                  <a:pt x="1601216" y="694182"/>
                </a:lnTo>
                <a:lnTo>
                  <a:pt x="1620266" y="692023"/>
                </a:lnTo>
                <a:lnTo>
                  <a:pt x="2409063" y="692023"/>
                </a:lnTo>
                <a:lnTo>
                  <a:pt x="2427986" y="694182"/>
                </a:lnTo>
                <a:lnTo>
                  <a:pt x="2443479" y="700278"/>
                </a:lnTo>
                <a:lnTo>
                  <a:pt x="2454021" y="709168"/>
                </a:lnTo>
                <a:lnTo>
                  <a:pt x="2457830" y="719963"/>
                </a:lnTo>
                <a:lnTo>
                  <a:pt x="2457830" y="1279652"/>
                </a:lnTo>
                <a:lnTo>
                  <a:pt x="2454021" y="1290447"/>
                </a:lnTo>
                <a:lnTo>
                  <a:pt x="2443479" y="1299337"/>
                </a:lnTo>
                <a:lnTo>
                  <a:pt x="2427986" y="1305306"/>
                </a:lnTo>
                <a:lnTo>
                  <a:pt x="2409063" y="1307592"/>
                </a:lnTo>
                <a:close/>
              </a:path>
              <a:path w="2462529" h="1308100">
                <a:moveTo>
                  <a:pt x="1442847" y="617093"/>
                </a:moveTo>
                <a:lnTo>
                  <a:pt x="84162" y="617093"/>
                </a:lnTo>
                <a:lnTo>
                  <a:pt x="51473" y="614807"/>
                </a:lnTo>
                <a:lnTo>
                  <a:pt x="24714" y="608838"/>
                </a:lnTo>
                <a:lnTo>
                  <a:pt x="6642" y="599948"/>
                </a:lnTo>
                <a:lnTo>
                  <a:pt x="0" y="589026"/>
                </a:lnTo>
                <a:lnTo>
                  <a:pt x="0" y="28067"/>
                </a:lnTo>
                <a:lnTo>
                  <a:pt x="6642" y="17145"/>
                </a:lnTo>
                <a:lnTo>
                  <a:pt x="24714" y="8255"/>
                </a:lnTo>
                <a:lnTo>
                  <a:pt x="51473" y="2159"/>
                </a:lnTo>
                <a:lnTo>
                  <a:pt x="84162" y="0"/>
                </a:lnTo>
                <a:lnTo>
                  <a:pt x="1442847" y="0"/>
                </a:lnTo>
                <a:lnTo>
                  <a:pt x="1475486" y="2159"/>
                </a:lnTo>
                <a:lnTo>
                  <a:pt x="1502283" y="8255"/>
                </a:lnTo>
                <a:lnTo>
                  <a:pt x="1520317" y="17145"/>
                </a:lnTo>
                <a:lnTo>
                  <a:pt x="1527048" y="28067"/>
                </a:lnTo>
                <a:lnTo>
                  <a:pt x="1527048" y="589026"/>
                </a:lnTo>
                <a:lnTo>
                  <a:pt x="1520317" y="599948"/>
                </a:lnTo>
                <a:lnTo>
                  <a:pt x="1502283" y="608838"/>
                </a:lnTo>
                <a:lnTo>
                  <a:pt x="1475486" y="614807"/>
                </a:lnTo>
                <a:lnTo>
                  <a:pt x="1442847" y="6170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0207" y="3334512"/>
            <a:ext cx="886460" cy="622935"/>
          </a:xfrm>
          <a:custGeom>
            <a:avLst/>
            <a:gdLst/>
            <a:ahLst/>
            <a:cxnLst/>
            <a:rect l="l" t="t" r="r" b="b"/>
            <a:pathLst>
              <a:path w="886460" h="622935">
                <a:moveTo>
                  <a:pt x="837526" y="622934"/>
                </a:moveTo>
                <a:lnTo>
                  <a:pt x="48844" y="622934"/>
                </a:lnTo>
                <a:lnTo>
                  <a:pt x="29883" y="620649"/>
                </a:lnTo>
                <a:lnTo>
                  <a:pt x="14351" y="614552"/>
                </a:lnTo>
                <a:lnTo>
                  <a:pt x="3848" y="605536"/>
                </a:lnTo>
                <a:lnTo>
                  <a:pt x="0" y="594613"/>
                </a:lnTo>
                <a:lnTo>
                  <a:pt x="0" y="28320"/>
                </a:lnTo>
                <a:lnTo>
                  <a:pt x="3848" y="17271"/>
                </a:lnTo>
                <a:lnTo>
                  <a:pt x="14351" y="8254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254"/>
                </a:lnTo>
                <a:lnTo>
                  <a:pt x="882510" y="17271"/>
                </a:lnTo>
                <a:lnTo>
                  <a:pt x="886371" y="28320"/>
                </a:lnTo>
                <a:lnTo>
                  <a:pt x="886371" y="594613"/>
                </a:lnTo>
                <a:lnTo>
                  <a:pt x="882510" y="605536"/>
                </a:lnTo>
                <a:lnTo>
                  <a:pt x="872020" y="614552"/>
                </a:lnTo>
                <a:lnTo>
                  <a:pt x="856488" y="620649"/>
                </a:lnTo>
                <a:lnTo>
                  <a:pt x="837526" y="62293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828" y="4015740"/>
            <a:ext cx="886460" cy="622300"/>
          </a:xfrm>
          <a:custGeom>
            <a:avLst/>
            <a:gdLst/>
            <a:ahLst/>
            <a:cxnLst/>
            <a:rect l="l" t="t" r="r" b="b"/>
            <a:pathLst>
              <a:path w="886460" h="622300">
                <a:moveTo>
                  <a:pt x="837526" y="621791"/>
                </a:moveTo>
                <a:lnTo>
                  <a:pt x="48844" y="621791"/>
                </a:lnTo>
                <a:lnTo>
                  <a:pt x="29883" y="619506"/>
                </a:lnTo>
                <a:lnTo>
                  <a:pt x="14350" y="613409"/>
                </a:lnTo>
                <a:lnTo>
                  <a:pt x="3848" y="604519"/>
                </a:lnTo>
                <a:lnTo>
                  <a:pt x="0" y="593470"/>
                </a:lnTo>
                <a:lnTo>
                  <a:pt x="0" y="28193"/>
                </a:lnTo>
                <a:lnTo>
                  <a:pt x="3848" y="17272"/>
                </a:lnTo>
                <a:lnTo>
                  <a:pt x="14350" y="8254"/>
                </a:lnTo>
                <a:lnTo>
                  <a:pt x="29883" y="2286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2286"/>
                </a:lnTo>
                <a:lnTo>
                  <a:pt x="872020" y="8254"/>
                </a:lnTo>
                <a:lnTo>
                  <a:pt x="882510" y="17272"/>
                </a:lnTo>
                <a:lnTo>
                  <a:pt x="886371" y="28193"/>
                </a:lnTo>
                <a:lnTo>
                  <a:pt x="886371" y="593470"/>
                </a:lnTo>
                <a:lnTo>
                  <a:pt x="882510" y="604519"/>
                </a:lnTo>
                <a:lnTo>
                  <a:pt x="872020" y="613409"/>
                </a:lnTo>
                <a:lnTo>
                  <a:pt x="856488" y="619506"/>
                </a:lnTo>
                <a:lnTo>
                  <a:pt x="837526" y="62179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36595" y="4077970"/>
            <a:ext cx="795655" cy="44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112395" algn="ctr">
              <a:lnSpc>
                <a:spcPct val="121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In</a:t>
            </a:r>
            <a:r>
              <a:rPr sz="600" spc="-10" dirty="0">
                <a:latin typeface="Calibri"/>
                <a:cs typeface="Calibri"/>
              </a:rPr>
              <a:t> l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  <a:p>
            <a:pPr marL="12065" marR="5080" indent="1905" algn="ctr">
              <a:lnSpc>
                <a:spcPct val="106700"/>
              </a:lnSpc>
              <a:spcBef>
                <a:spcPts val="35"/>
              </a:spcBef>
            </a:pPr>
            <a:r>
              <a:rPr sz="600" spc="-10" dirty="0">
                <a:latin typeface="Calibri"/>
                <a:cs typeface="Calibri"/>
              </a:rPr>
              <a:t>licenciamentoambiental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@brumadinho.mg.gov.br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51503" y="4044696"/>
            <a:ext cx="2034539" cy="614680"/>
          </a:xfrm>
          <a:custGeom>
            <a:avLst/>
            <a:gdLst/>
            <a:ahLst/>
            <a:cxnLst/>
            <a:rect l="l" t="t" r="r" b="b"/>
            <a:pathLst>
              <a:path w="2034539" h="614679">
                <a:moveTo>
                  <a:pt x="1960118" y="614172"/>
                </a:moveTo>
                <a:lnTo>
                  <a:pt x="74168" y="614172"/>
                </a:lnTo>
                <a:lnTo>
                  <a:pt x="45338" y="610870"/>
                </a:lnTo>
                <a:lnTo>
                  <a:pt x="21844" y="601726"/>
                </a:lnTo>
                <a:lnTo>
                  <a:pt x="5842" y="588391"/>
                </a:lnTo>
                <a:lnTo>
                  <a:pt x="0" y="572008"/>
                </a:lnTo>
                <a:lnTo>
                  <a:pt x="0" y="42163"/>
                </a:lnTo>
                <a:lnTo>
                  <a:pt x="5842" y="25781"/>
                </a:lnTo>
                <a:lnTo>
                  <a:pt x="21844" y="12446"/>
                </a:lnTo>
                <a:lnTo>
                  <a:pt x="45338" y="3302"/>
                </a:lnTo>
                <a:lnTo>
                  <a:pt x="74168" y="0"/>
                </a:lnTo>
                <a:lnTo>
                  <a:pt x="1960118" y="0"/>
                </a:lnTo>
                <a:lnTo>
                  <a:pt x="1988820" y="3302"/>
                </a:lnTo>
                <a:lnTo>
                  <a:pt x="2012442" y="12446"/>
                </a:lnTo>
                <a:lnTo>
                  <a:pt x="2028444" y="25781"/>
                </a:lnTo>
                <a:lnTo>
                  <a:pt x="2034286" y="42163"/>
                </a:lnTo>
                <a:lnTo>
                  <a:pt x="2034286" y="572008"/>
                </a:lnTo>
                <a:lnTo>
                  <a:pt x="2028444" y="588391"/>
                </a:lnTo>
                <a:lnTo>
                  <a:pt x="2012442" y="601726"/>
                </a:lnTo>
                <a:lnTo>
                  <a:pt x="1988820" y="610870"/>
                </a:lnTo>
                <a:lnTo>
                  <a:pt x="1960118" y="61417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738753" y="4832350"/>
            <a:ext cx="1896745" cy="61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Análises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documentações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protocoladas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EQUIPE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TÉCNICA ESPECIALIZADA (análise técnica </a:t>
            </a:r>
            <a:r>
              <a:rPr sz="600" spc="-5" dirty="0">
                <a:latin typeface="Calibri"/>
                <a:cs typeface="Calibri"/>
              </a:rPr>
              <a:t>com </a:t>
            </a:r>
            <a:r>
              <a:rPr sz="600" dirty="0">
                <a:latin typeface="Calibri"/>
                <a:cs typeface="Calibri"/>
              </a:rPr>
              <a:t>emissão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solicitação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informações complementares e ou parecer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técnico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conclusivo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para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avaliação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CODEMA))</a:t>
            </a:r>
            <a:r>
              <a:rPr sz="600" spc="10" dirty="0">
                <a:latin typeface="Calibri"/>
                <a:cs typeface="Calibri"/>
              </a:rPr>
              <a:t> )) 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dirty="0">
                <a:latin typeface="Calibri"/>
                <a:cs typeface="Calibri"/>
              </a:rPr>
              <a:t> por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telefone,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e-mail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correspondência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592" y="4695444"/>
            <a:ext cx="862965" cy="940435"/>
          </a:xfrm>
          <a:custGeom>
            <a:avLst/>
            <a:gdLst/>
            <a:ahLst/>
            <a:cxnLst/>
            <a:rect l="l" t="t" r="r" b="b"/>
            <a:pathLst>
              <a:path w="862965" h="940435">
                <a:moveTo>
                  <a:pt x="814857" y="939927"/>
                </a:moveTo>
                <a:lnTo>
                  <a:pt x="47523" y="939927"/>
                </a:lnTo>
                <a:lnTo>
                  <a:pt x="29082" y="936625"/>
                </a:lnTo>
                <a:lnTo>
                  <a:pt x="13957" y="927354"/>
                </a:lnTo>
                <a:lnTo>
                  <a:pt x="3746" y="913765"/>
                </a:lnTo>
                <a:lnTo>
                  <a:pt x="0" y="897255"/>
                </a:lnTo>
                <a:lnTo>
                  <a:pt x="0" y="42672"/>
                </a:lnTo>
                <a:lnTo>
                  <a:pt x="3746" y="26162"/>
                </a:lnTo>
                <a:lnTo>
                  <a:pt x="13957" y="12573"/>
                </a:lnTo>
                <a:lnTo>
                  <a:pt x="29082" y="3429"/>
                </a:lnTo>
                <a:lnTo>
                  <a:pt x="47523" y="0"/>
                </a:lnTo>
                <a:lnTo>
                  <a:pt x="814857" y="0"/>
                </a:lnTo>
                <a:lnTo>
                  <a:pt x="833297" y="3429"/>
                </a:lnTo>
                <a:lnTo>
                  <a:pt x="848423" y="12573"/>
                </a:lnTo>
                <a:lnTo>
                  <a:pt x="858634" y="26162"/>
                </a:lnTo>
                <a:lnTo>
                  <a:pt x="862380" y="42672"/>
                </a:lnTo>
                <a:lnTo>
                  <a:pt x="862380" y="897255"/>
                </a:lnTo>
                <a:lnTo>
                  <a:pt x="858634" y="913765"/>
                </a:lnTo>
                <a:lnTo>
                  <a:pt x="848423" y="927354"/>
                </a:lnTo>
                <a:lnTo>
                  <a:pt x="833297" y="936625"/>
                </a:lnTo>
                <a:lnTo>
                  <a:pt x="814857" y="93992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2519" y="4739640"/>
            <a:ext cx="2470150" cy="909955"/>
          </a:xfrm>
          <a:custGeom>
            <a:avLst/>
            <a:gdLst/>
            <a:ahLst/>
            <a:cxnLst/>
            <a:rect l="l" t="t" r="r" b="b"/>
            <a:pathLst>
              <a:path w="2470150" h="909954">
                <a:moveTo>
                  <a:pt x="1446530" y="909446"/>
                </a:moveTo>
                <a:lnTo>
                  <a:pt x="84378" y="909446"/>
                </a:lnTo>
                <a:lnTo>
                  <a:pt x="51612" y="906271"/>
                </a:lnTo>
                <a:lnTo>
                  <a:pt x="24777" y="897382"/>
                </a:lnTo>
                <a:lnTo>
                  <a:pt x="6654" y="884174"/>
                </a:lnTo>
                <a:lnTo>
                  <a:pt x="0" y="868171"/>
                </a:lnTo>
                <a:lnTo>
                  <a:pt x="0" y="41275"/>
                </a:lnTo>
                <a:lnTo>
                  <a:pt x="6654" y="25272"/>
                </a:lnTo>
                <a:lnTo>
                  <a:pt x="24777" y="12191"/>
                </a:lnTo>
                <a:lnTo>
                  <a:pt x="51612" y="3301"/>
                </a:lnTo>
                <a:lnTo>
                  <a:pt x="84378" y="0"/>
                </a:lnTo>
                <a:lnTo>
                  <a:pt x="1446530" y="0"/>
                </a:lnTo>
                <a:lnTo>
                  <a:pt x="1479296" y="3301"/>
                </a:lnTo>
                <a:lnTo>
                  <a:pt x="1506093" y="12191"/>
                </a:lnTo>
                <a:lnTo>
                  <a:pt x="1524254" y="25272"/>
                </a:lnTo>
                <a:lnTo>
                  <a:pt x="1530985" y="41275"/>
                </a:lnTo>
                <a:lnTo>
                  <a:pt x="1530985" y="868171"/>
                </a:lnTo>
                <a:lnTo>
                  <a:pt x="1524254" y="884174"/>
                </a:lnTo>
                <a:lnTo>
                  <a:pt x="1506093" y="897382"/>
                </a:lnTo>
                <a:lnTo>
                  <a:pt x="1479296" y="906271"/>
                </a:lnTo>
                <a:lnTo>
                  <a:pt x="1446530" y="909446"/>
                </a:lnTo>
                <a:close/>
              </a:path>
              <a:path w="2470150" h="909954">
                <a:moveTo>
                  <a:pt x="2419604" y="891158"/>
                </a:moveTo>
                <a:lnTo>
                  <a:pt x="1603629" y="891158"/>
                </a:lnTo>
                <a:lnTo>
                  <a:pt x="1583944" y="887983"/>
                </a:lnTo>
                <a:lnTo>
                  <a:pt x="1567942" y="879347"/>
                </a:lnTo>
                <a:lnTo>
                  <a:pt x="1557020" y="866394"/>
                </a:lnTo>
                <a:lnTo>
                  <a:pt x="1553083" y="850645"/>
                </a:lnTo>
                <a:lnTo>
                  <a:pt x="1553083" y="40512"/>
                </a:lnTo>
                <a:lnTo>
                  <a:pt x="1557020" y="24764"/>
                </a:lnTo>
                <a:lnTo>
                  <a:pt x="1567942" y="11937"/>
                </a:lnTo>
                <a:lnTo>
                  <a:pt x="1583944" y="3175"/>
                </a:lnTo>
                <a:lnTo>
                  <a:pt x="1603629" y="0"/>
                </a:lnTo>
                <a:lnTo>
                  <a:pt x="2419604" y="0"/>
                </a:lnTo>
                <a:lnTo>
                  <a:pt x="2439289" y="3175"/>
                </a:lnTo>
                <a:lnTo>
                  <a:pt x="2455291" y="11937"/>
                </a:lnTo>
                <a:lnTo>
                  <a:pt x="2466213" y="24764"/>
                </a:lnTo>
                <a:lnTo>
                  <a:pt x="2470150" y="40512"/>
                </a:lnTo>
                <a:lnTo>
                  <a:pt x="2470150" y="850645"/>
                </a:lnTo>
                <a:lnTo>
                  <a:pt x="2466213" y="866394"/>
                </a:lnTo>
                <a:lnTo>
                  <a:pt x="2455291" y="879347"/>
                </a:lnTo>
                <a:lnTo>
                  <a:pt x="2439289" y="887983"/>
                </a:lnTo>
                <a:lnTo>
                  <a:pt x="2419604" y="8911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75888" y="4735068"/>
            <a:ext cx="3136265" cy="906780"/>
          </a:xfrm>
          <a:custGeom>
            <a:avLst/>
            <a:gdLst/>
            <a:ahLst/>
            <a:cxnLst/>
            <a:rect l="l" t="t" r="r" b="b"/>
            <a:pathLst>
              <a:path w="3136265" h="906779">
                <a:moveTo>
                  <a:pt x="1960245" y="905002"/>
                </a:moveTo>
                <a:lnTo>
                  <a:pt x="74167" y="905002"/>
                </a:lnTo>
                <a:lnTo>
                  <a:pt x="45338" y="900176"/>
                </a:lnTo>
                <a:lnTo>
                  <a:pt x="21844" y="886841"/>
                </a:lnTo>
                <a:lnTo>
                  <a:pt x="5841" y="867283"/>
                </a:lnTo>
                <a:lnTo>
                  <a:pt x="0" y="843153"/>
                </a:lnTo>
                <a:lnTo>
                  <a:pt x="0" y="66421"/>
                </a:lnTo>
                <a:lnTo>
                  <a:pt x="5841" y="42418"/>
                </a:lnTo>
                <a:lnTo>
                  <a:pt x="21844" y="22733"/>
                </a:lnTo>
                <a:lnTo>
                  <a:pt x="45338" y="9398"/>
                </a:lnTo>
                <a:lnTo>
                  <a:pt x="74167" y="4572"/>
                </a:lnTo>
                <a:lnTo>
                  <a:pt x="1960245" y="4572"/>
                </a:lnTo>
                <a:lnTo>
                  <a:pt x="1988947" y="9398"/>
                </a:lnTo>
                <a:lnTo>
                  <a:pt x="2012569" y="22733"/>
                </a:lnTo>
                <a:lnTo>
                  <a:pt x="2028571" y="42418"/>
                </a:lnTo>
                <a:lnTo>
                  <a:pt x="2034413" y="66421"/>
                </a:lnTo>
                <a:lnTo>
                  <a:pt x="2034413" y="843153"/>
                </a:lnTo>
                <a:lnTo>
                  <a:pt x="2028571" y="867283"/>
                </a:lnTo>
                <a:lnTo>
                  <a:pt x="2012569" y="886841"/>
                </a:lnTo>
                <a:lnTo>
                  <a:pt x="1988947" y="900176"/>
                </a:lnTo>
                <a:lnTo>
                  <a:pt x="1960245" y="905002"/>
                </a:lnTo>
                <a:close/>
              </a:path>
              <a:path w="3136265" h="906779">
                <a:moveTo>
                  <a:pt x="3080385" y="906526"/>
                </a:moveTo>
                <a:lnTo>
                  <a:pt x="2123694" y="906526"/>
                </a:lnTo>
                <a:lnTo>
                  <a:pt x="2102104" y="903097"/>
                </a:lnTo>
                <a:lnTo>
                  <a:pt x="2084451" y="893699"/>
                </a:lnTo>
                <a:lnTo>
                  <a:pt x="2072639" y="879856"/>
                </a:lnTo>
                <a:lnTo>
                  <a:pt x="2068195" y="862965"/>
                </a:lnTo>
                <a:lnTo>
                  <a:pt x="2068195" y="43687"/>
                </a:lnTo>
                <a:lnTo>
                  <a:pt x="2072639" y="26669"/>
                </a:lnTo>
                <a:lnTo>
                  <a:pt x="2084451" y="12827"/>
                </a:lnTo>
                <a:lnTo>
                  <a:pt x="2102104" y="3429"/>
                </a:lnTo>
                <a:lnTo>
                  <a:pt x="2123694" y="0"/>
                </a:lnTo>
                <a:lnTo>
                  <a:pt x="3080385" y="0"/>
                </a:lnTo>
                <a:lnTo>
                  <a:pt x="3101975" y="3429"/>
                </a:lnTo>
                <a:lnTo>
                  <a:pt x="3119628" y="12827"/>
                </a:lnTo>
                <a:lnTo>
                  <a:pt x="3131566" y="26669"/>
                </a:lnTo>
                <a:lnTo>
                  <a:pt x="3135884" y="43687"/>
                </a:lnTo>
                <a:lnTo>
                  <a:pt x="3135884" y="862965"/>
                </a:lnTo>
                <a:lnTo>
                  <a:pt x="3131566" y="879856"/>
                </a:lnTo>
                <a:lnTo>
                  <a:pt x="3119628" y="893699"/>
                </a:lnTo>
                <a:lnTo>
                  <a:pt x="3101975" y="903097"/>
                </a:lnTo>
                <a:lnTo>
                  <a:pt x="3080385" y="90652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52816" y="4739640"/>
            <a:ext cx="2525395" cy="916305"/>
          </a:xfrm>
          <a:custGeom>
            <a:avLst/>
            <a:gdLst/>
            <a:ahLst/>
            <a:cxnLst/>
            <a:rect l="l" t="t" r="r" b="b"/>
            <a:pathLst>
              <a:path w="2525395" h="916304">
                <a:moveTo>
                  <a:pt x="2442082" y="915924"/>
                </a:moveTo>
                <a:lnTo>
                  <a:pt x="83057" y="915924"/>
                </a:lnTo>
                <a:lnTo>
                  <a:pt x="50800" y="910463"/>
                </a:lnTo>
                <a:lnTo>
                  <a:pt x="24510" y="895476"/>
                </a:lnTo>
                <a:lnTo>
                  <a:pt x="6476" y="873251"/>
                </a:lnTo>
                <a:lnTo>
                  <a:pt x="0" y="846201"/>
                </a:lnTo>
                <a:lnTo>
                  <a:pt x="0" y="69722"/>
                </a:lnTo>
                <a:lnTo>
                  <a:pt x="6476" y="42671"/>
                </a:lnTo>
                <a:lnTo>
                  <a:pt x="24510" y="20446"/>
                </a:lnTo>
                <a:lnTo>
                  <a:pt x="50800" y="5461"/>
                </a:lnTo>
                <a:lnTo>
                  <a:pt x="83057" y="0"/>
                </a:lnTo>
                <a:lnTo>
                  <a:pt x="2442082" y="0"/>
                </a:lnTo>
                <a:lnTo>
                  <a:pt x="2474340" y="5461"/>
                </a:lnTo>
                <a:lnTo>
                  <a:pt x="2500629" y="20446"/>
                </a:lnTo>
                <a:lnTo>
                  <a:pt x="2518536" y="42671"/>
                </a:lnTo>
                <a:lnTo>
                  <a:pt x="2525140" y="69722"/>
                </a:lnTo>
                <a:lnTo>
                  <a:pt x="2525140" y="846201"/>
                </a:lnTo>
                <a:lnTo>
                  <a:pt x="2518536" y="873251"/>
                </a:lnTo>
                <a:lnTo>
                  <a:pt x="2500629" y="895476"/>
                </a:lnTo>
                <a:lnTo>
                  <a:pt x="2474340" y="910463"/>
                </a:lnTo>
                <a:lnTo>
                  <a:pt x="2442082" y="91592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1528" y="4735068"/>
            <a:ext cx="1075690" cy="904875"/>
          </a:xfrm>
          <a:custGeom>
            <a:avLst/>
            <a:gdLst/>
            <a:ahLst/>
            <a:cxnLst/>
            <a:rect l="l" t="t" r="r" b="b"/>
            <a:pathLst>
              <a:path w="1075690" h="904875">
                <a:moveTo>
                  <a:pt x="1020826" y="904748"/>
                </a:moveTo>
                <a:lnTo>
                  <a:pt x="54737" y="904748"/>
                </a:lnTo>
                <a:lnTo>
                  <a:pt x="33527" y="901319"/>
                </a:lnTo>
                <a:lnTo>
                  <a:pt x="16128" y="891667"/>
                </a:lnTo>
                <a:lnTo>
                  <a:pt x="4318" y="877569"/>
                </a:lnTo>
                <a:lnTo>
                  <a:pt x="0" y="860298"/>
                </a:lnTo>
                <a:lnTo>
                  <a:pt x="0" y="44577"/>
                </a:lnTo>
                <a:lnTo>
                  <a:pt x="4318" y="27178"/>
                </a:lnTo>
                <a:lnTo>
                  <a:pt x="16128" y="13081"/>
                </a:lnTo>
                <a:lnTo>
                  <a:pt x="33527" y="3556"/>
                </a:lnTo>
                <a:lnTo>
                  <a:pt x="54737" y="0"/>
                </a:lnTo>
                <a:lnTo>
                  <a:pt x="1020826" y="0"/>
                </a:lnTo>
                <a:lnTo>
                  <a:pt x="1042035" y="3556"/>
                </a:lnTo>
                <a:lnTo>
                  <a:pt x="1059433" y="13081"/>
                </a:lnTo>
                <a:lnTo>
                  <a:pt x="1071245" y="27178"/>
                </a:lnTo>
                <a:lnTo>
                  <a:pt x="1075563" y="44577"/>
                </a:lnTo>
                <a:lnTo>
                  <a:pt x="1075563" y="860298"/>
                </a:lnTo>
                <a:lnTo>
                  <a:pt x="1071245" y="877569"/>
                </a:lnTo>
                <a:lnTo>
                  <a:pt x="1059433" y="891667"/>
                </a:lnTo>
                <a:lnTo>
                  <a:pt x="1042035" y="901319"/>
                </a:lnTo>
                <a:lnTo>
                  <a:pt x="1020826" y="90474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044189" y="6776720"/>
            <a:ext cx="1924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O</a:t>
            </a:r>
            <a:r>
              <a:rPr sz="600" spc="-30" dirty="0">
                <a:latin typeface="Calibri"/>
                <a:cs typeface="Calibri"/>
              </a:rPr>
              <a:t>fí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34765" y="6577686"/>
            <a:ext cx="1734185" cy="4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9590">
              <a:lnSpc>
                <a:spcPct val="1167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ndi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20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éc</a:t>
            </a:r>
            <a:r>
              <a:rPr sz="600" spc="-20" dirty="0">
                <a:latin typeface="Calibri"/>
                <a:cs typeface="Calibri"/>
              </a:rPr>
              <a:t>ni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s</a:t>
            </a:r>
            <a:r>
              <a:rPr sz="600" spc="-30" dirty="0">
                <a:latin typeface="Calibri"/>
                <a:cs typeface="Calibri"/>
              </a:rPr>
              <a:t>p</a:t>
            </a:r>
            <a:r>
              <a:rPr sz="600" spc="-2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ci</a:t>
            </a:r>
            <a:r>
              <a:rPr sz="600" spc="-2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li</a:t>
            </a:r>
            <a:r>
              <a:rPr sz="600" spc="-25" dirty="0">
                <a:latin typeface="Calibri"/>
                <a:cs typeface="Calibri"/>
              </a:rPr>
              <a:t>za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; 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2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9720" y="4199890"/>
            <a:ext cx="5880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par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Licenciamento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71143" y="4170426"/>
            <a:ext cx="146050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600" dirty="0">
                <a:latin typeface="Calibri"/>
                <a:cs typeface="Calibri"/>
              </a:rPr>
              <a:t>Protocolo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FCE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(Formulário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 </a:t>
            </a:r>
            <a:r>
              <a:rPr sz="600" dirty="0">
                <a:latin typeface="Calibri"/>
                <a:cs typeface="Calibri"/>
              </a:rPr>
              <a:t> caracterização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empreendimento),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juntamente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 documentação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pertinente.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58710" y="4239895"/>
            <a:ext cx="93345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0820" marR="5080" indent="-19812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exta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65617" y="4141724"/>
            <a:ext cx="1861185" cy="40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899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Análise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técnica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emissão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FOB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(Formulário</a:t>
            </a:r>
            <a:r>
              <a:rPr sz="600" spc="-5" dirty="0">
                <a:latin typeface="Calibri"/>
                <a:cs typeface="Calibri"/>
              </a:rPr>
              <a:t> de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caracterização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empreendimento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até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após </a:t>
            </a:r>
            <a:r>
              <a:rPr sz="600" spc="-5" dirty="0">
                <a:latin typeface="Calibri"/>
                <a:cs typeface="Calibri"/>
              </a:rPr>
              <a:t> emissão de </a:t>
            </a:r>
            <a:r>
              <a:rPr sz="600" spc="-10" dirty="0">
                <a:latin typeface="Calibri"/>
                <a:cs typeface="Calibri"/>
              </a:rPr>
              <a:t>declaração de viabilidade pela </a:t>
            </a:r>
            <a:r>
              <a:rPr sz="600" spc="-5" dirty="0">
                <a:latin typeface="Calibri"/>
                <a:cs typeface="Calibri"/>
              </a:rPr>
              <a:t>SEPLAC. (Art. </a:t>
            </a:r>
            <a:r>
              <a:rPr sz="600" spc="-10" dirty="0">
                <a:latin typeface="Calibri"/>
                <a:cs typeface="Calibri"/>
              </a:rPr>
              <a:t>4º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n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cod</a:t>
            </a:r>
            <a:r>
              <a:rPr sz="600" dirty="0">
                <a:latin typeface="Calibri"/>
                <a:cs typeface="Calibri"/>
              </a:rPr>
              <a:t>ema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03/2018</a:t>
            </a:r>
            <a:r>
              <a:rPr sz="600" dirty="0">
                <a:latin typeface="Calibri"/>
                <a:cs typeface="Calibri"/>
              </a:rPr>
              <a:t>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4200" y="5009769"/>
            <a:ext cx="8096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ná</a:t>
            </a:r>
            <a:r>
              <a:rPr sz="600" b="1" spc="-5" dirty="0">
                <a:latin typeface="Calibri"/>
                <a:cs typeface="Calibri"/>
              </a:rPr>
              <a:t>li</a:t>
            </a:r>
            <a:r>
              <a:rPr sz="600" b="1" dirty="0">
                <a:latin typeface="Calibri"/>
                <a:cs typeface="Calibri"/>
              </a:rPr>
              <a:t>ses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proc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dirty="0">
                <a:latin typeface="Calibri"/>
                <a:cs typeface="Calibri"/>
              </a:rPr>
              <a:t>os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5" dirty="0">
                <a:latin typeface="Calibri"/>
                <a:cs typeface="Calibri"/>
              </a:rPr>
              <a:t>licen</a:t>
            </a:r>
            <a:r>
              <a:rPr sz="600" b="1" dirty="0">
                <a:latin typeface="Calibri"/>
                <a:cs typeface="Calibri"/>
              </a:rPr>
              <a:t>c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mb</a:t>
            </a:r>
            <a:r>
              <a:rPr sz="600" b="1" spc="-5" dirty="0">
                <a:latin typeface="Calibri"/>
                <a:cs typeface="Calibri"/>
              </a:rPr>
              <a:t>ie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74467" y="5068570"/>
            <a:ext cx="102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69314" y="5057902"/>
            <a:ext cx="11772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457200" algn="l"/>
                <a:tab pos="680085" algn="l"/>
              </a:tabLst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	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	</a:t>
            </a:r>
            <a:r>
              <a:rPr sz="600" spc="10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OB(Fo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spc="-20" dirty="0">
                <a:latin typeface="Calibri"/>
                <a:cs typeface="Calibri"/>
              </a:rPr>
              <a:t>l</a:t>
            </a:r>
            <a:r>
              <a:rPr sz="600" spc="15" dirty="0">
                <a:latin typeface="Calibri"/>
                <a:cs typeface="Calibri"/>
              </a:rPr>
              <a:t>á</a:t>
            </a:r>
            <a:r>
              <a:rPr sz="600" spc="-20" dirty="0">
                <a:latin typeface="Calibri"/>
                <a:cs typeface="Calibri"/>
              </a:rPr>
              <a:t>ri</a:t>
            </a:r>
            <a:r>
              <a:rPr sz="600" dirty="0">
                <a:latin typeface="Calibri"/>
                <a:cs typeface="Calibri"/>
              </a:rPr>
              <a:t>o  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acte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z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ç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emp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ee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15" dirty="0">
                <a:latin typeface="Calibri"/>
                <a:cs typeface="Calibri"/>
              </a:rPr>
              <a:t>me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5" dirty="0">
                <a:latin typeface="Calibri"/>
                <a:cs typeface="Calibri"/>
              </a:rPr>
              <a:t>o).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42945" y="4934458"/>
            <a:ext cx="795655" cy="44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112395" algn="ctr">
              <a:lnSpc>
                <a:spcPct val="121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In</a:t>
            </a:r>
            <a:r>
              <a:rPr sz="600" spc="-10" dirty="0">
                <a:latin typeface="Calibri"/>
                <a:cs typeface="Calibri"/>
              </a:rPr>
              <a:t> l</a:t>
            </a:r>
            <a:r>
              <a:rPr sz="600" spc="-5" dirty="0">
                <a:latin typeface="Calibri"/>
                <a:cs typeface="Calibri"/>
              </a:rPr>
              <a:t>oco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al  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  <a:p>
            <a:pPr marL="12065" marR="5080" indent="1905" algn="ctr">
              <a:lnSpc>
                <a:spcPct val="106700"/>
              </a:lnSpc>
              <a:spcBef>
                <a:spcPts val="35"/>
              </a:spcBef>
            </a:pPr>
            <a:r>
              <a:rPr sz="600" spc="-10" dirty="0">
                <a:latin typeface="Calibri"/>
                <a:cs typeface="Calibri"/>
              </a:rPr>
              <a:t>licenciamentoambiental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@brumadinho.mg.gov.br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47896" y="4053688"/>
            <a:ext cx="1888489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500" dirty="0">
                <a:latin typeface="Calibri"/>
                <a:cs typeface="Calibri"/>
              </a:rPr>
              <a:t>Análises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das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documentações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protocoladas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POR</a:t>
            </a:r>
            <a:r>
              <a:rPr sz="500" dirty="0">
                <a:latin typeface="Calibri"/>
                <a:cs typeface="Calibri"/>
              </a:rPr>
              <a:t> EQUIPE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TÉCNICA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ESPECIALIZADA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(</a:t>
            </a:r>
            <a:r>
              <a:rPr sz="500" spc="11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emissão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10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pedido</a:t>
            </a:r>
            <a:r>
              <a:rPr sz="500" spc="114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declaração</a:t>
            </a:r>
            <a:r>
              <a:rPr sz="500" spc="11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viabilidade 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para</a:t>
            </a:r>
            <a:r>
              <a:rPr sz="500" dirty="0">
                <a:latin typeface="Calibri"/>
                <a:cs typeface="Calibri"/>
              </a:rPr>
              <a:t> SEPLAC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emissão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dirty="0">
                <a:latin typeface="Calibri"/>
                <a:cs typeface="Calibri"/>
              </a:rPr>
              <a:t> FOB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pedido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de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informações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complementares,</a:t>
            </a:r>
            <a:r>
              <a:rPr sz="500" spc="114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ou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emissão</a:t>
            </a:r>
            <a:r>
              <a:rPr sz="500" spc="114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certidão 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de</a:t>
            </a:r>
            <a:r>
              <a:rPr sz="500" spc="21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dispensa))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Comunicação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por</a:t>
            </a:r>
            <a:r>
              <a:rPr sz="500" dirty="0">
                <a:latin typeface="Calibri"/>
                <a:cs typeface="Calibri"/>
              </a:rPr>
              <a:t> telefone,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e-mail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ou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correspondência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sobre</a:t>
            </a:r>
            <a:r>
              <a:rPr sz="500" dirty="0">
                <a:latin typeface="Calibri"/>
                <a:cs typeface="Calibri"/>
              </a:rPr>
              <a:t> o 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andamento</a:t>
            </a:r>
            <a:r>
              <a:rPr sz="500" spc="-70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da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solicitação.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14698" y="5896737"/>
            <a:ext cx="16421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Emissão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licenças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após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deliberação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CODEMA,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bem.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85507" y="5036058"/>
            <a:ext cx="93345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0820" marR="5080" indent="-19812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exta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36105" y="5878195"/>
            <a:ext cx="93345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0820" marR="5080" indent="-19812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exta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0835" y="5821172"/>
            <a:ext cx="75120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ssesso</a:t>
            </a:r>
            <a:r>
              <a:rPr sz="600" b="1" spc="-10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téc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spc="-15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ao  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M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4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(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onse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ho  mun</a:t>
            </a:r>
            <a:r>
              <a:rPr sz="600" b="1" spc="-5" dirty="0">
                <a:latin typeface="Calibri"/>
                <a:cs typeface="Calibri"/>
              </a:rPr>
              <a:t>ici</a:t>
            </a:r>
            <a:r>
              <a:rPr sz="600" b="1" dirty="0">
                <a:latin typeface="Calibri"/>
                <a:cs typeface="Calibri"/>
              </a:rPr>
              <a:t>pal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f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sa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  </a:t>
            </a:r>
            <a:r>
              <a:rPr sz="600" b="1" spc="-5" dirty="0">
                <a:latin typeface="Calibri"/>
                <a:cs typeface="Calibri"/>
              </a:rPr>
              <a:t>Meio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Ambiente)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69314" y="5892165"/>
            <a:ext cx="127127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O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zação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ta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as 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un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õ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</a:t>
            </a:r>
            <a:r>
              <a:rPr sz="600" dirty="0">
                <a:latin typeface="Calibri"/>
                <a:cs typeface="Calibri"/>
              </a:rPr>
              <a:t>em 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</a:t>
            </a:r>
            <a:r>
              <a:rPr sz="600" dirty="0">
                <a:latin typeface="Calibri"/>
                <a:cs typeface="Calibri"/>
              </a:rPr>
              <a:t>v</a:t>
            </a:r>
            <a:r>
              <a:rPr sz="600" spc="-5" dirty="0">
                <a:latin typeface="Calibri"/>
                <a:cs typeface="Calibri"/>
              </a:rPr>
              <a:t>oc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ç</a:t>
            </a:r>
            <a:r>
              <a:rPr sz="600" dirty="0">
                <a:latin typeface="Calibri"/>
                <a:cs typeface="Calibri"/>
              </a:rPr>
              <a:t>ão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</a:t>
            </a:r>
            <a:r>
              <a:rPr sz="600" dirty="0">
                <a:latin typeface="Calibri"/>
                <a:cs typeface="Calibri"/>
              </a:rPr>
              <a:t>se</a:t>
            </a:r>
            <a:r>
              <a:rPr sz="600" spc="-5" dirty="0">
                <a:latin typeface="Calibri"/>
                <a:cs typeface="Calibri"/>
              </a:rPr>
              <a:t>lh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ir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883142" y="5926963"/>
            <a:ext cx="81851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345" marR="5080" indent="-8128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</a:t>
            </a:r>
            <a:r>
              <a:rPr sz="600" spc="-10" dirty="0">
                <a:latin typeface="Calibri"/>
                <a:cs typeface="Calibri"/>
              </a:rPr>
              <a:t>or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mento  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rn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D</a:t>
            </a:r>
            <a:r>
              <a:rPr sz="600" spc="-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MA.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06146" y="6698691"/>
            <a:ext cx="78041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Ate</a:t>
            </a:r>
            <a:r>
              <a:rPr sz="600" b="1" dirty="0">
                <a:latin typeface="Calibri"/>
                <a:cs typeface="Calibri"/>
              </a:rPr>
              <a:t>nd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spc="5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téc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ic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ao  </a:t>
            </a:r>
            <a:r>
              <a:rPr sz="600" b="1" spc="-5" dirty="0">
                <a:latin typeface="Calibri"/>
                <a:cs typeface="Calibri"/>
              </a:rPr>
              <a:t>Ministério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Público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56512" y="6770319"/>
            <a:ext cx="87121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Enc</a:t>
            </a:r>
            <a:r>
              <a:rPr sz="600" dirty="0">
                <a:latin typeface="Calibri"/>
                <a:cs typeface="Calibri"/>
              </a:rPr>
              <a:t>am</a:t>
            </a:r>
            <a:r>
              <a:rPr sz="600" spc="-5" dirty="0">
                <a:latin typeface="Calibri"/>
                <a:cs typeface="Calibri"/>
              </a:rPr>
              <a:t>inh</a:t>
            </a:r>
            <a:r>
              <a:rPr sz="600" spc="-15" dirty="0">
                <a:latin typeface="Calibri"/>
                <a:cs typeface="Calibri"/>
              </a:rPr>
              <a:t>am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ofí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20" dirty="0">
                <a:latin typeface="Calibri"/>
                <a:cs typeface="Calibri"/>
              </a:rPr>
              <a:t>io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27595" y="6724294"/>
            <a:ext cx="93345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0820" marR="5080" indent="-19812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se</a:t>
            </a:r>
            <a:r>
              <a:rPr sz="600" spc="5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exta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  </a:t>
            </a:r>
            <a:r>
              <a:rPr sz="600" spc="-5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 </a:t>
            </a:r>
            <a:r>
              <a:rPr sz="600" spc="-5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792971" y="6677355"/>
            <a:ext cx="95948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2069" marR="5080" indent="-40005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</a:t>
            </a:r>
            <a:r>
              <a:rPr sz="600" spc="-10" dirty="0">
                <a:latin typeface="Calibri"/>
                <a:cs typeface="Calibri"/>
              </a:rPr>
              <a:t>or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dirty="0">
                <a:latin typeface="Calibri"/>
                <a:cs typeface="Calibri"/>
              </a:rPr>
              <a:t>m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ece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az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pu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MP.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458327" y="4781804"/>
            <a:ext cx="1775460" cy="783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715" algn="just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De </a:t>
            </a:r>
            <a:r>
              <a:rPr sz="600" spc="-5" dirty="0">
                <a:latin typeface="Calibri"/>
                <a:cs typeface="Calibri"/>
              </a:rPr>
              <a:t>acordo </a:t>
            </a:r>
            <a:r>
              <a:rPr sz="600" spc="-15" dirty="0">
                <a:latin typeface="Calibri"/>
                <a:cs typeface="Calibri"/>
              </a:rPr>
              <a:t>com </a:t>
            </a:r>
            <a:r>
              <a:rPr sz="600" spc="-10" dirty="0">
                <a:latin typeface="Calibri"/>
                <a:cs typeface="Calibri"/>
              </a:rPr>
              <a:t>legislação pertinente </a:t>
            </a:r>
            <a:r>
              <a:rPr sz="600" dirty="0">
                <a:latin typeface="Calibri"/>
                <a:cs typeface="Calibri"/>
              </a:rPr>
              <a:t>( DN </a:t>
            </a:r>
            <a:r>
              <a:rPr sz="600" spc="-5" dirty="0">
                <a:latin typeface="Calibri"/>
                <a:cs typeface="Calibri"/>
              </a:rPr>
              <a:t>COPAM 2017, </a:t>
            </a:r>
            <a:r>
              <a:rPr sz="600" dirty="0">
                <a:latin typeface="Calibri"/>
                <a:cs typeface="Calibri"/>
              </a:rPr>
              <a:t> DN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COPAM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213,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DN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CODEMA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03/2018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DN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CODEMA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latin typeface="Calibri"/>
                <a:cs typeface="Calibri"/>
              </a:rPr>
              <a:t>01/2019),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sendo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que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prazo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análise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técnica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endParaRPr sz="600">
              <a:latin typeface="Calibri"/>
              <a:cs typeface="Calibri"/>
            </a:endParaRPr>
          </a:p>
          <a:p>
            <a:pPr marL="12700" marR="5080" algn="just">
              <a:lnSpc>
                <a:spcPct val="104200"/>
              </a:lnSpc>
              <a:spcBef>
                <a:spcPts val="5"/>
              </a:spcBef>
            </a:pPr>
            <a:r>
              <a:rPr sz="600" spc="-10" dirty="0">
                <a:latin typeface="Calibri"/>
                <a:cs typeface="Calibri"/>
              </a:rPr>
              <a:t>SEMA </a:t>
            </a:r>
            <a:r>
              <a:rPr sz="600" dirty="0">
                <a:latin typeface="Calibri"/>
                <a:cs typeface="Calibri"/>
              </a:rPr>
              <a:t>é o mesmo </a:t>
            </a:r>
            <a:r>
              <a:rPr sz="600" spc="-5" dirty="0">
                <a:latin typeface="Calibri"/>
                <a:cs typeface="Calibri"/>
              </a:rPr>
              <a:t>prazo para </a:t>
            </a:r>
            <a:r>
              <a:rPr sz="600" spc="-10" dirty="0">
                <a:latin typeface="Calibri"/>
                <a:cs typeface="Calibri"/>
              </a:rPr>
              <a:t>protocolo dos documentos </a:t>
            </a:r>
            <a:r>
              <a:rPr sz="600" spc="-5" dirty="0">
                <a:latin typeface="Calibri"/>
                <a:cs typeface="Calibri"/>
              </a:rPr>
              <a:t> 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FOB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acordo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estudos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solicitados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para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empreendedor (RAS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60 DIAS, </a:t>
            </a:r>
            <a:r>
              <a:rPr sz="600" dirty="0">
                <a:latin typeface="Calibri"/>
                <a:cs typeface="Calibri"/>
              </a:rPr>
              <a:t>RADA </a:t>
            </a:r>
            <a:r>
              <a:rPr sz="600" spc="-5" dirty="0">
                <a:latin typeface="Calibri"/>
                <a:cs typeface="Calibri"/>
              </a:rPr>
              <a:t>90 </a:t>
            </a:r>
            <a:r>
              <a:rPr sz="600" dirty="0">
                <a:latin typeface="Calibri"/>
                <a:cs typeface="Calibri"/>
              </a:rPr>
              <a:t>DIAS, RCA-PCA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180 </a:t>
            </a:r>
            <a:r>
              <a:rPr sz="600" dirty="0">
                <a:latin typeface="Calibri"/>
                <a:cs typeface="Calibri"/>
              </a:rPr>
              <a:t>DIAS E </a:t>
            </a:r>
            <a:r>
              <a:rPr sz="600" spc="-5" dirty="0">
                <a:latin typeface="Calibri"/>
                <a:cs typeface="Calibri"/>
              </a:rPr>
              <a:t>EIA/RIMA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365</a:t>
            </a:r>
            <a:r>
              <a:rPr sz="600" spc="-5" dirty="0">
                <a:latin typeface="Calibri"/>
                <a:cs typeface="Calibri"/>
              </a:rPr>
              <a:t> DIAS, PRORROGÁVEIS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PELO </a:t>
            </a:r>
            <a:r>
              <a:rPr sz="600" spc="-5" dirty="0">
                <a:latin typeface="Calibri"/>
                <a:cs typeface="Calibri"/>
              </a:rPr>
              <a:t> MESMO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PRAZO).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78448" y="4082618"/>
            <a:ext cx="934719" cy="523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-635" algn="ctr">
              <a:lnSpc>
                <a:spcPct val="108400"/>
              </a:lnSpc>
              <a:spcBef>
                <a:spcPts val="4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0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licenciamentoambiental@bru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97111-69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08928" y="4893640"/>
            <a:ext cx="8274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58280" y="4988814"/>
            <a:ext cx="529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32728" y="5156961"/>
            <a:ext cx="934719" cy="320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299"/>
              </a:lnSpc>
              <a:spcBef>
                <a:spcPts val="75"/>
              </a:spcBef>
            </a:pPr>
            <a:r>
              <a:rPr sz="600" spc="-10" dirty="0">
                <a:latin typeface="Calibri"/>
                <a:cs typeface="Calibri"/>
              </a:rPr>
              <a:t>licenciamentoambiental@bru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97111-69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59907" y="5792851"/>
            <a:ext cx="934719" cy="5226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-635" algn="ctr">
              <a:lnSpc>
                <a:spcPct val="108300"/>
              </a:lnSpc>
              <a:spcBef>
                <a:spcPts val="4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licenciamentoambiental@bru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madinho.mg.gov.br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97111-69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819013" y="6591096"/>
            <a:ext cx="934719" cy="5226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indent="-635" algn="ctr">
              <a:lnSpc>
                <a:spcPct val="110800"/>
              </a:lnSpc>
              <a:spcBef>
                <a:spcPts val="20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  </a:t>
            </a:r>
            <a:r>
              <a:rPr sz="600" spc="-20" dirty="0">
                <a:latin typeface="Calibri"/>
                <a:cs typeface="Calibri"/>
              </a:rPr>
              <a:t>Brumadinho/MG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licenciamentoambiental@bru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madinho.mg.gov.br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(31).97111-6972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51610" y="2109455"/>
            <a:ext cx="1216660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Através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solicitação,</a:t>
            </a:r>
            <a:r>
              <a:rPr sz="600" spc="24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contendo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todas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pertinentes </a:t>
            </a:r>
            <a:r>
              <a:rPr sz="600" spc="-5" dirty="0">
                <a:latin typeface="Calibri"/>
                <a:cs typeface="Calibri"/>
              </a:rPr>
              <a:t> relacionadas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5" dirty="0">
                <a:latin typeface="Calibri"/>
                <a:cs typeface="Calibri"/>
              </a:rPr>
              <a:t> infração.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95777" y="2177034"/>
            <a:ext cx="646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60089" y="2009139"/>
            <a:ext cx="1732914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>
              <a:lnSpc>
                <a:spcPct val="1213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 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jurídica</a:t>
            </a:r>
            <a:r>
              <a:rPr sz="600" spc="-5" dirty="0">
                <a:latin typeface="Calibri"/>
                <a:cs typeface="Calibri"/>
              </a:rPr>
              <a:t> especializada;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7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797041" y="2071877"/>
            <a:ext cx="1038860" cy="4432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85"/>
              </a:spcBef>
            </a:pPr>
            <a:r>
              <a:rPr sz="600" spc="-15" dirty="0">
                <a:latin typeface="Calibri"/>
                <a:cs typeface="Calibri"/>
              </a:rPr>
              <a:t>R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u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-60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211</a:t>
            </a:r>
            <a:r>
              <a:rPr sz="600" dirty="0">
                <a:latin typeface="Calibri"/>
                <a:cs typeface="Calibri"/>
              </a:rPr>
              <a:t>1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20" dirty="0">
                <a:latin typeface="Calibri"/>
                <a:cs typeface="Calibri"/>
              </a:rPr>
              <a:t>r</a:t>
            </a:r>
            <a:r>
              <a:rPr sz="600" spc="-15" dirty="0">
                <a:latin typeface="Calibri"/>
                <a:cs typeface="Calibri"/>
              </a:rPr>
              <a:t>aja</a:t>
            </a:r>
            <a:r>
              <a:rPr sz="600" dirty="0">
                <a:latin typeface="Calibri"/>
                <a:cs typeface="Calibri"/>
              </a:rPr>
              <a:t>u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260985" marR="261620" indent="4445" algn="ctr">
              <a:lnSpc>
                <a:spcPts val="850"/>
              </a:lnSpc>
            </a:pPr>
            <a:r>
              <a:rPr sz="600" spc="-15" dirty="0">
                <a:latin typeface="Calibri"/>
                <a:cs typeface="Calibri"/>
              </a:rPr>
              <a:t>B</a:t>
            </a:r>
            <a:r>
              <a:rPr sz="600" spc="-20" dirty="0">
                <a:latin typeface="Calibri"/>
                <a:cs typeface="Calibri"/>
              </a:rPr>
              <a:t>ru</a:t>
            </a:r>
            <a:r>
              <a:rPr sz="600" spc="-15" dirty="0">
                <a:latin typeface="Calibri"/>
                <a:cs typeface="Calibri"/>
              </a:rPr>
              <a:t>ma</a:t>
            </a:r>
            <a:r>
              <a:rPr sz="600" spc="-20" dirty="0">
                <a:latin typeface="Calibri"/>
                <a:cs typeface="Calibri"/>
              </a:rPr>
              <a:t>dinho/</a:t>
            </a:r>
            <a:r>
              <a:rPr sz="600" spc="-10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G  </a:t>
            </a: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99886-78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ajusemabrumadinho@gmail.com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29068" y="2126459"/>
            <a:ext cx="751205" cy="2324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50128" y="2731135"/>
            <a:ext cx="955040" cy="3378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85"/>
              </a:spcBef>
            </a:pPr>
            <a:r>
              <a:rPr sz="600" spc="-15" dirty="0">
                <a:latin typeface="Calibri"/>
                <a:cs typeface="Calibri"/>
              </a:rPr>
              <a:t>Rua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Itagua,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2111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9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Grajau</a:t>
            </a:r>
            <a:r>
              <a:rPr sz="600" spc="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99886-78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90057" y="3093212"/>
            <a:ext cx="1038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  <a:hlinkClick r:id="rId2"/>
              </a:rPr>
              <a:t>ajusemabrumadinho@gmail.com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772150" y="3400806"/>
            <a:ext cx="1038860" cy="4432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85"/>
              </a:spcBef>
            </a:pPr>
            <a:r>
              <a:rPr sz="600" spc="-15" dirty="0">
                <a:latin typeface="Calibri"/>
                <a:cs typeface="Calibri"/>
              </a:rPr>
              <a:t>Rua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Itagua,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2111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r>
              <a:rPr sz="600" spc="105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Grajau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–</a:t>
            </a:r>
            <a:endParaRPr sz="6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80"/>
              </a:spcBef>
            </a:pPr>
            <a:r>
              <a:rPr sz="600" spc="-20" dirty="0">
                <a:latin typeface="Calibri"/>
                <a:cs typeface="Calibri"/>
              </a:rPr>
              <a:t>Brumadinho/MG</a:t>
            </a:r>
            <a:endParaRPr sz="60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(</a:t>
            </a:r>
            <a:r>
              <a:rPr sz="600" spc="-10" dirty="0">
                <a:latin typeface="Calibri"/>
                <a:cs typeface="Calibri"/>
              </a:rPr>
              <a:t>3</a:t>
            </a:r>
            <a:r>
              <a:rPr sz="600" spc="-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)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99886-78</a:t>
            </a:r>
            <a:r>
              <a:rPr sz="600" spc="-20" dirty="0">
                <a:latin typeface="Calibri"/>
                <a:cs typeface="Calibri"/>
              </a:rPr>
              <a:t>7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ajusemabrumadinho@gmail.com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51293" y="2891408"/>
            <a:ext cx="752475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ir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  </a:t>
            </a:r>
            <a:r>
              <a:rPr sz="600" spc="-25" dirty="0">
                <a:latin typeface="Calibri"/>
                <a:cs typeface="Calibri"/>
              </a:rPr>
              <a:t>08:00</a:t>
            </a:r>
            <a:r>
              <a:rPr sz="600" spc="-10" dirty="0">
                <a:latin typeface="Calibri"/>
                <a:cs typeface="Calibri"/>
              </a:rPr>
              <a:t> às</a:t>
            </a:r>
            <a:r>
              <a:rPr sz="600" spc="-25" dirty="0">
                <a:latin typeface="Calibri"/>
                <a:cs typeface="Calibri"/>
              </a:rPr>
              <a:t> 17:00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h.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042531" y="3557485"/>
            <a:ext cx="751205" cy="23367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600" spc="-15" dirty="0">
                <a:latin typeface="Calibri"/>
                <a:cs typeface="Calibri"/>
              </a:rPr>
              <a:t>Se</a:t>
            </a:r>
            <a:r>
              <a:rPr sz="600" spc="-10" dirty="0">
                <a:latin typeface="Calibri"/>
                <a:cs typeface="Calibri"/>
              </a:rPr>
              <a:t>g</a:t>
            </a:r>
            <a:r>
              <a:rPr sz="600" spc="-30" dirty="0">
                <a:latin typeface="Calibri"/>
                <a:cs typeface="Calibri"/>
              </a:rPr>
              <a:t>und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xt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-f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i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30" dirty="0">
                <a:latin typeface="Calibri"/>
                <a:cs typeface="Calibri"/>
              </a:rPr>
              <a:t>08:0</a:t>
            </a:r>
            <a:r>
              <a:rPr sz="600" dirty="0">
                <a:latin typeface="Calibri"/>
                <a:cs typeface="Calibri"/>
              </a:rPr>
              <a:t>0 </a:t>
            </a:r>
            <a:r>
              <a:rPr sz="600" spc="-15" dirty="0">
                <a:latin typeface="Calibri"/>
                <a:cs typeface="Calibri"/>
              </a:rPr>
              <a:t>à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17:0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47896" y="2769870"/>
            <a:ext cx="173101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045">
              <a:lnSpc>
                <a:spcPct val="121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Atendimento por equipe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jurídica</a:t>
            </a:r>
            <a:r>
              <a:rPr sz="600" spc="-5" dirty="0">
                <a:latin typeface="Calibri"/>
                <a:cs typeface="Calibri"/>
              </a:rPr>
              <a:t> especializada;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0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47896" y="3420929"/>
            <a:ext cx="1731010" cy="46100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600" spc="-5" dirty="0">
                <a:latin typeface="Calibri"/>
                <a:cs typeface="Calibri"/>
              </a:rPr>
              <a:t>Atendimento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equipe</a:t>
            </a:r>
            <a:r>
              <a:rPr sz="600" spc="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jurídica</a:t>
            </a:r>
            <a:r>
              <a:rPr sz="600" spc="7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especializada;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600" spc="-5" dirty="0">
                <a:latin typeface="Calibri"/>
                <a:cs typeface="Calibri"/>
              </a:rPr>
              <a:t>Restrição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acesso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dados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pessoais;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35"/>
              </a:spcBef>
            </a:pPr>
            <a:r>
              <a:rPr sz="600" spc="-5" dirty="0">
                <a:latin typeface="Calibri"/>
                <a:cs typeface="Calibri"/>
              </a:rPr>
              <a:t>Comunicação</a:t>
            </a:r>
            <a:r>
              <a:rPr sz="600" spc="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por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telefone,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correspondência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sobre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andamento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solicitação.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5900" y="2677414"/>
            <a:ext cx="772160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270" algn="ctr">
              <a:lnSpc>
                <a:spcPct val="105000"/>
              </a:lnSpc>
              <a:spcBef>
                <a:spcPts val="60"/>
              </a:spcBef>
            </a:pPr>
            <a:r>
              <a:rPr sz="600" b="1" spc="-10" dirty="0">
                <a:latin typeface="Calibri"/>
                <a:cs typeface="Calibri"/>
              </a:rPr>
              <a:t>Pr</a:t>
            </a:r>
            <a:r>
              <a:rPr sz="600" b="1" spc="-15" dirty="0">
                <a:latin typeface="Calibri"/>
                <a:cs typeface="Calibri"/>
              </a:rPr>
              <a:t>ocess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30" dirty="0">
                <a:latin typeface="Calibri"/>
                <a:cs typeface="Calibri"/>
              </a:rPr>
              <a:t> A</a:t>
            </a:r>
            <a:r>
              <a:rPr sz="600" b="1" spc="-10" dirty="0">
                <a:latin typeface="Calibri"/>
                <a:cs typeface="Calibri"/>
              </a:rPr>
              <a:t>dm</a:t>
            </a:r>
            <a:r>
              <a:rPr sz="600" b="1" spc="-30" dirty="0">
                <a:latin typeface="Calibri"/>
                <a:cs typeface="Calibri"/>
              </a:rPr>
              <a:t>i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30" dirty="0">
                <a:latin typeface="Calibri"/>
                <a:cs typeface="Calibri"/>
              </a:rPr>
              <a:t>i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spc="-30" dirty="0">
                <a:latin typeface="Calibri"/>
                <a:cs typeface="Calibri"/>
              </a:rPr>
              <a:t>t</a:t>
            </a:r>
            <a:r>
              <a:rPr sz="600" b="1" spc="-10" dirty="0">
                <a:latin typeface="Calibri"/>
                <a:cs typeface="Calibri"/>
              </a:rPr>
              <a:t>ra</a:t>
            </a:r>
            <a:r>
              <a:rPr sz="600" b="1" spc="-30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v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,  </a:t>
            </a:r>
            <a:r>
              <a:rPr sz="600" b="1" spc="-30" dirty="0">
                <a:latin typeface="Calibri"/>
                <a:cs typeface="Calibri"/>
              </a:rPr>
              <a:t>C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spc="-10" dirty="0">
                <a:latin typeface="Calibri"/>
                <a:cs typeface="Calibri"/>
              </a:rPr>
              <a:t>u</a:t>
            </a:r>
            <a:r>
              <a:rPr sz="600" b="1" spc="-30" dirty="0">
                <a:latin typeface="Calibri"/>
                <a:cs typeface="Calibri"/>
              </a:rPr>
              <a:t>lt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3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andam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30" dirty="0">
                <a:latin typeface="Calibri"/>
                <a:cs typeface="Calibri"/>
              </a:rPr>
              <a:t>t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,  </a:t>
            </a:r>
            <a:r>
              <a:rPr sz="600" b="1" spc="-15" dirty="0">
                <a:latin typeface="Calibri"/>
                <a:cs typeface="Calibri"/>
              </a:rPr>
              <a:t>informação, </a:t>
            </a:r>
            <a:r>
              <a:rPr sz="600" b="1" spc="-10" dirty="0">
                <a:latin typeface="Calibri"/>
                <a:cs typeface="Calibri"/>
              </a:rPr>
              <a:t> f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spc="-10" dirty="0">
                <a:latin typeface="Calibri"/>
                <a:cs typeface="Calibri"/>
              </a:rPr>
              <a:t>rma</a:t>
            </a:r>
            <a:r>
              <a:rPr sz="600" b="1" spc="-30" dirty="0">
                <a:latin typeface="Calibri"/>
                <a:cs typeface="Calibri"/>
              </a:rPr>
              <a:t>li</a:t>
            </a:r>
            <a:r>
              <a:rPr sz="600" b="1" spc="-15" dirty="0">
                <a:latin typeface="Calibri"/>
                <a:cs typeface="Calibri"/>
              </a:rPr>
              <a:t>z</a:t>
            </a:r>
            <a:r>
              <a:rPr sz="600" b="1" spc="-10" dirty="0">
                <a:latin typeface="Calibri"/>
                <a:cs typeface="Calibri"/>
              </a:rPr>
              <a:t>a</a:t>
            </a:r>
            <a:r>
              <a:rPr sz="600" b="1" spc="-15" dirty="0">
                <a:latin typeface="Calibri"/>
                <a:cs typeface="Calibri"/>
              </a:rPr>
              <a:t>ç</a:t>
            </a:r>
            <a:r>
              <a:rPr sz="600" b="1" spc="-10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T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rm</a:t>
            </a:r>
            <a:r>
              <a:rPr sz="600" b="1" dirty="0">
                <a:latin typeface="Calibri"/>
                <a:cs typeface="Calibri"/>
              </a:rPr>
              <a:t>o  de</a:t>
            </a:r>
            <a:r>
              <a:rPr sz="600" b="1" spc="-20" dirty="0">
                <a:latin typeface="Calibri"/>
                <a:cs typeface="Calibri"/>
              </a:rPr>
              <a:t> A</a:t>
            </a:r>
            <a:r>
              <a:rPr sz="600" b="1" spc="-10" dirty="0">
                <a:latin typeface="Calibri"/>
                <a:cs typeface="Calibri"/>
              </a:rPr>
              <a:t>ju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spc="-20" dirty="0">
                <a:latin typeface="Calibri"/>
                <a:cs typeface="Calibri"/>
              </a:rPr>
              <a:t>t</a:t>
            </a:r>
            <a:r>
              <a:rPr sz="600" b="1" spc="-10" dirty="0">
                <a:latin typeface="Calibri"/>
                <a:cs typeface="Calibri"/>
              </a:rPr>
              <a:t>am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20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4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 </a:t>
            </a:r>
            <a:r>
              <a:rPr sz="600" b="1" spc="-15" dirty="0">
                <a:latin typeface="Calibri"/>
                <a:cs typeface="Calibri"/>
              </a:rPr>
              <a:t>Conduta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229664" y="2785364"/>
            <a:ext cx="1293495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0"/>
              </a:spcBef>
            </a:pPr>
            <a:r>
              <a:rPr sz="600" spc="-10" dirty="0">
                <a:latin typeface="Calibri"/>
                <a:cs typeface="Calibri"/>
              </a:rPr>
              <a:t>Através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solicitação,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contendo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todas </a:t>
            </a:r>
            <a:r>
              <a:rPr sz="600" dirty="0">
                <a:latin typeface="Calibri"/>
                <a:cs typeface="Calibri"/>
              </a:rPr>
              <a:t> as </a:t>
            </a:r>
            <a:r>
              <a:rPr sz="600" spc="-10" dirty="0">
                <a:latin typeface="Calibri"/>
                <a:cs typeface="Calibri"/>
              </a:rPr>
              <a:t>informações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pertinentes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relacionadas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infração.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92729" y="2877058"/>
            <a:ext cx="646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0426" y="3500755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600" b="1" spc="-15" dirty="0">
                <a:latin typeface="Calibri"/>
                <a:cs typeface="Calibri"/>
              </a:rPr>
              <a:t>Fo</a:t>
            </a:r>
            <a:r>
              <a:rPr sz="600" b="1" spc="-10" dirty="0">
                <a:latin typeface="Calibri"/>
                <a:cs typeface="Calibri"/>
              </a:rPr>
              <a:t>rma</a:t>
            </a:r>
            <a:r>
              <a:rPr sz="600" b="1" spc="-30" dirty="0">
                <a:latin typeface="Calibri"/>
                <a:cs typeface="Calibri"/>
              </a:rPr>
              <a:t>li</a:t>
            </a:r>
            <a:r>
              <a:rPr sz="600" b="1" spc="-15" dirty="0">
                <a:latin typeface="Calibri"/>
                <a:cs typeface="Calibri"/>
              </a:rPr>
              <a:t>z</a:t>
            </a:r>
            <a:r>
              <a:rPr sz="600" b="1" spc="-10" dirty="0">
                <a:latin typeface="Calibri"/>
                <a:cs typeface="Calibri"/>
              </a:rPr>
              <a:t>a</a:t>
            </a:r>
            <a:r>
              <a:rPr sz="600" b="1" spc="-15" dirty="0">
                <a:latin typeface="Calibri"/>
                <a:cs typeface="Calibri"/>
              </a:rPr>
              <a:t>ç</a:t>
            </a:r>
            <a:r>
              <a:rPr sz="600" b="1" spc="-10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T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rm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  </a:t>
            </a:r>
            <a:r>
              <a:rPr sz="600" b="1" spc="-30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ju</a:t>
            </a:r>
            <a:r>
              <a:rPr sz="600" b="1" spc="-15" dirty="0">
                <a:latin typeface="Calibri"/>
                <a:cs typeface="Calibri"/>
              </a:rPr>
              <a:t>s</a:t>
            </a:r>
            <a:r>
              <a:rPr sz="600" b="1" spc="-30" dirty="0">
                <a:latin typeface="Calibri"/>
                <a:cs typeface="Calibri"/>
              </a:rPr>
              <a:t>t</a:t>
            </a:r>
            <a:r>
              <a:rPr sz="600" b="1" spc="-10" dirty="0">
                <a:latin typeface="Calibri"/>
                <a:cs typeface="Calibri"/>
              </a:rPr>
              <a:t>am</a:t>
            </a:r>
            <a:r>
              <a:rPr sz="600" b="1" spc="-15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n</a:t>
            </a:r>
            <a:r>
              <a:rPr sz="600" b="1" spc="-30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30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20" dirty="0">
                <a:latin typeface="Calibri"/>
                <a:cs typeface="Calibri"/>
              </a:rPr>
              <a:t> </a:t>
            </a:r>
            <a:r>
              <a:rPr sz="600" b="1" spc="-30" dirty="0">
                <a:latin typeface="Calibri"/>
                <a:cs typeface="Calibri"/>
              </a:rPr>
              <a:t>C</a:t>
            </a:r>
            <a:r>
              <a:rPr sz="600" b="1" spc="-15" dirty="0">
                <a:latin typeface="Calibri"/>
                <a:cs typeface="Calibri"/>
              </a:rPr>
              <a:t>o</a:t>
            </a:r>
            <a:r>
              <a:rPr sz="600" b="1" spc="-10" dirty="0">
                <a:latin typeface="Calibri"/>
                <a:cs typeface="Calibri"/>
              </a:rPr>
              <a:t>ndu</a:t>
            </a:r>
            <a:r>
              <a:rPr sz="600" b="1" spc="-30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35" dirty="0">
                <a:latin typeface="Calibri"/>
                <a:cs typeface="Calibri"/>
              </a:rPr>
              <a:t> </a:t>
            </a:r>
            <a:r>
              <a:rPr sz="600" b="1" spc="-10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  </a:t>
            </a:r>
            <a:r>
              <a:rPr sz="600" b="1" spc="-15" dirty="0">
                <a:latin typeface="Calibri"/>
                <a:cs typeface="Calibri"/>
              </a:rPr>
              <a:t>Operação/Corretivo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82725" y="3402584"/>
            <a:ext cx="1351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Através</a:t>
            </a:r>
            <a:r>
              <a:rPr sz="600" spc="-5" dirty="0">
                <a:latin typeface="Calibri"/>
                <a:cs typeface="Calibri"/>
              </a:rPr>
              <a:t> de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solicitação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realizada</a:t>
            </a:r>
            <a:r>
              <a:rPr sz="600" spc="11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ao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Licenciamento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desta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Secretaria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SEMA, </a:t>
            </a:r>
            <a:r>
              <a:rPr sz="600" spc="-10" dirty="0">
                <a:latin typeface="Calibri"/>
                <a:cs typeface="Calibri"/>
              </a:rPr>
              <a:t>onde tramita </a:t>
            </a:r>
            <a:r>
              <a:rPr sz="600" dirty="0">
                <a:latin typeface="Calibri"/>
                <a:cs typeface="Calibri"/>
              </a:rPr>
              <a:t>o </a:t>
            </a:r>
            <a:r>
              <a:rPr sz="600" spc="-10" dirty="0">
                <a:latin typeface="Calibri"/>
                <a:cs typeface="Calibri"/>
              </a:rPr>
              <a:t>processo de licença </a:t>
            </a:r>
            <a:r>
              <a:rPr sz="600" spc="-5" dirty="0">
                <a:latin typeface="Calibri"/>
                <a:cs typeface="Calibri"/>
              </a:rPr>
              <a:t> ambiental.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736342" y="3526028"/>
            <a:ext cx="75755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</a:t>
            </a:r>
            <a:r>
              <a:rPr sz="600" spc="-10" dirty="0">
                <a:latin typeface="Calibri"/>
                <a:cs typeface="Calibri"/>
              </a:rPr>
              <a:t>rr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pond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u 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101455" y="3589401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112757" y="2981071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084944" y="2215718"/>
            <a:ext cx="42925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N</a:t>
            </a:r>
            <a:r>
              <a:rPr sz="600" spc="-15" dirty="0">
                <a:latin typeface="Calibri"/>
                <a:cs typeface="Calibri"/>
              </a:rPr>
              <a:t>ã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á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pr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spc="-10" dirty="0">
                <a:latin typeface="Calibri"/>
                <a:cs typeface="Calibri"/>
              </a:rPr>
              <a:t>z</a:t>
            </a:r>
            <a:r>
              <a:rPr sz="600" spc="-30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14" name="object 3">
            <a:extLst>
              <a:ext uri="{FF2B5EF4-FFF2-40B4-BE49-F238E27FC236}">
                <a16:creationId xmlns:a16="http://schemas.microsoft.com/office/drawing/2014/main" id="{F759BC07-53BA-91C6-1DF2-FC45B2B920A3}"/>
              </a:ext>
            </a:extLst>
          </p:cNvPr>
          <p:cNvGrpSpPr/>
          <p:nvPr/>
        </p:nvGrpSpPr>
        <p:grpSpPr>
          <a:xfrm>
            <a:off x="11505" y="561"/>
            <a:ext cx="2602840" cy="768580"/>
            <a:chOff x="48767" y="0"/>
            <a:chExt cx="5413375" cy="1833245"/>
          </a:xfrm>
        </p:grpSpPr>
        <p:sp>
          <p:nvSpPr>
            <p:cNvPr id="115" name="object 4">
              <a:extLst>
                <a:ext uri="{FF2B5EF4-FFF2-40B4-BE49-F238E27FC236}">
                  <a16:creationId xmlns:a16="http://schemas.microsoft.com/office/drawing/2014/main" id="{F7193439-8715-2BCE-B7C2-64F38E459069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">
              <a:extLst>
                <a:ext uri="{FF2B5EF4-FFF2-40B4-BE49-F238E27FC236}">
                  <a16:creationId xmlns:a16="http://schemas.microsoft.com/office/drawing/2014/main" id="{891362C0-1C21-8A3F-61B8-40F720F8BF01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68">
            <a:extLst>
              <a:ext uri="{FF2B5EF4-FFF2-40B4-BE49-F238E27FC236}">
                <a16:creationId xmlns:a16="http://schemas.microsoft.com/office/drawing/2014/main" id="{014E23F4-5A95-B044-4C44-3EC094F3C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2864" y="77165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372" y="1941356"/>
            <a:ext cx="5753100" cy="873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50000"/>
              </a:lnSpc>
              <a:spcBef>
                <a:spcPts val="100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140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Municipal</a:t>
            </a:r>
            <a:r>
              <a:rPr sz="2000" b="1" u="sng" spc="-9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70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Meio</a:t>
            </a:r>
            <a:r>
              <a:rPr sz="2000" b="1" u="sng" spc="-40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Ambiente</a:t>
            </a:r>
            <a:r>
              <a:rPr sz="2000" b="1" u="sng" spc="-90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e </a:t>
            </a:r>
            <a:r>
              <a:rPr sz="2000" b="1" u="sng" spc="-67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Desenvolvimento</a:t>
            </a:r>
            <a:r>
              <a:rPr sz="2000" b="1" u="sng" spc="-13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Sustentável</a:t>
            </a:r>
            <a:endParaRPr sz="2000" b="1" u="sng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1323" y="3034533"/>
            <a:ext cx="5292090" cy="21713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3175" algn="ctr">
              <a:lnSpc>
                <a:spcPct val="152300"/>
              </a:lnSpc>
              <a:spcBef>
                <a:spcPts val="140"/>
              </a:spcBef>
            </a:pPr>
            <a:r>
              <a:rPr sz="1800" b="1" spc="-10" dirty="0">
                <a:latin typeface="Verdana"/>
                <a:cs typeface="Verdana"/>
              </a:rPr>
              <a:t>Rua </a:t>
            </a:r>
            <a:r>
              <a:rPr sz="1800" b="1" spc="-15" dirty="0">
                <a:latin typeface="Verdana"/>
                <a:cs typeface="Verdana"/>
              </a:rPr>
              <a:t>Itagua, 2111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15" dirty="0">
                <a:latin typeface="Verdana"/>
                <a:cs typeface="Verdana"/>
              </a:rPr>
              <a:t>Grajau –Brumadinho/MG 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35" dirty="0">
                <a:latin typeface="Verdana"/>
                <a:cs typeface="Verdana"/>
              </a:rPr>
              <a:t>E-mail: </a:t>
            </a:r>
            <a:r>
              <a:rPr sz="1800" b="1" u="heavy" spc="-3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meioambiente@brumadinho.mg.gov.br </a:t>
            </a:r>
            <a:r>
              <a:rPr sz="1800" b="1" spc="-620" dirty="0">
                <a:latin typeface="Verdana"/>
                <a:cs typeface="Verdana"/>
              </a:rPr>
              <a:t> </a:t>
            </a:r>
            <a:r>
              <a:rPr sz="1800" b="1" u="heavy" spc="-1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semabru@yahoo.com.br</a:t>
            </a:r>
            <a:endParaRPr sz="18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1800" b="1" spc="-15" dirty="0">
                <a:latin typeface="Verdana"/>
                <a:cs typeface="Verdana"/>
              </a:rPr>
              <a:t>Telefone:</a:t>
            </a:r>
            <a:r>
              <a:rPr sz="1800" b="1" spc="-140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(31)97111-6972</a:t>
            </a:r>
            <a:r>
              <a:rPr lang="pt-BR" sz="1800" b="1" spc="-25" dirty="0">
                <a:latin typeface="Verdana"/>
                <a:cs typeface="Verdana"/>
              </a:rPr>
              <a:t> /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3987-0253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223A2F08-772B-8ABF-4E2D-EA60F9B34841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209BD03-1802-472B-0D8A-E8699A201E89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07376D3-2083-5B34-80A4-FC415243318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3BA19882-EC1B-3532-2D88-43905F57FF01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F4175A72-1C9F-2ACC-A385-627D3385BC16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4385530E-DB06-DD2B-1A49-1DED49262492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484C9919-1966-C8A4-4019-0419E1F46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240" y="3472099"/>
            <a:ext cx="888809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chemeClr val="tx1"/>
                </a:solidFill>
                <a:latin typeface="Verdana"/>
                <a:cs typeface="Verdana"/>
              </a:rPr>
              <a:t>OBRAS</a:t>
            </a:r>
            <a:r>
              <a:rPr sz="24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SERVIÇOS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PÚBLICOS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6A05952C-6F51-3E15-4337-DC0E71FC4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79" y="2070354"/>
            <a:ext cx="840105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70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AVALIAÇÃO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TÉCNICA</a:t>
            </a:r>
            <a:r>
              <a:rPr sz="600" b="1" spc="4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PARA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IMPLEMENTAÇÃO </a:t>
            </a:r>
            <a:r>
              <a:rPr sz="600" b="1" dirty="0">
                <a:latin typeface="Verdana"/>
                <a:cs typeface="Verdana"/>
              </a:rPr>
              <a:t> E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MELHORIA</a:t>
            </a:r>
            <a:r>
              <a:rPr sz="600" b="1" spc="4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EM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15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IN</a:t>
            </a:r>
            <a:r>
              <a:rPr sz="600" b="1" spc="10" dirty="0">
                <a:latin typeface="Verdana"/>
                <a:cs typeface="Verdana"/>
              </a:rPr>
              <a:t>AL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15" dirty="0">
                <a:latin typeface="Verdana"/>
                <a:cs typeface="Verdana"/>
              </a:rPr>
              <a:t>Z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Ç</a:t>
            </a:r>
            <a:r>
              <a:rPr sz="600" b="1" spc="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S  </a:t>
            </a:r>
            <a:r>
              <a:rPr sz="600" b="1" spc="-5" dirty="0">
                <a:latin typeface="Verdana"/>
                <a:cs typeface="Verdana"/>
              </a:rPr>
              <a:t>VIAS PÚBLICAS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88236"/>
            <a:ext cx="7897495" cy="1013460"/>
          </a:xfrm>
          <a:custGeom>
            <a:avLst/>
            <a:gdLst/>
            <a:ahLst/>
            <a:cxnLst/>
            <a:rect l="l" t="t" r="r" b="b"/>
            <a:pathLst>
              <a:path w="7897495" h="1013460">
                <a:moveTo>
                  <a:pt x="873632" y="1013205"/>
                </a:moveTo>
                <a:lnTo>
                  <a:pt x="50926" y="1013205"/>
                </a:lnTo>
                <a:lnTo>
                  <a:pt x="31114" y="1009650"/>
                </a:lnTo>
                <a:lnTo>
                  <a:pt x="14985" y="999870"/>
                </a:lnTo>
                <a:lnTo>
                  <a:pt x="4063" y="985392"/>
                </a:lnTo>
                <a:lnTo>
                  <a:pt x="0" y="967613"/>
                </a:lnTo>
                <a:lnTo>
                  <a:pt x="0" y="56260"/>
                </a:lnTo>
                <a:lnTo>
                  <a:pt x="4063" y="38480"/>
                </a:lnTo>
                <a:lnTo>
                  <a:pt x="14985" y="24002"/>
                </a:lnTo>
                <a:lnTo>
                  <a:pt x="31114" y="14223"/>
                </a:lnTo>
                <a:lnTo>
                  <a:pt x="50926" y="10667"/>
                </a:lnTo>
                <a:lnTo>
                  <a:pt x="873632" y="10667"/>
                </a:lnTo>
                <a:lnTo>
                  <a:pt x="893444" y="14223"/>
                </a:lnTo>
                <a:lnTo>
                  <a:pt x="909573" y="24002"/>
                </a:lnTo>
                <a:lnTo>
                  <a:pt x="920495" y="38480"/>
                </a:lnTo>
                <a:lnTo>
                  <a:pt x="924559" y="56260"/>
                </a:lnTo>
                <a:lnTo>
                  <a:pt x="924559" y="967613"/>
                </a:lnTo>
                <a:lnTo>
                  <a:pt x="920495" y="985392"/>
                </a:lnTo>
                <a:lnTo>
                  <a:pt x="909573" y="999870"/>
                </a:lnTo>
                <a:lnTo>
                  <a:pt x="893444" y="1009650"/>
                </a:lnTo>
                <a:lnTo>
                  <a:pt x="873632" y="1013205"/>
                </a:lnTo>
                <a:close/>
              </a:path>
              <a:path w="7897495" h="1013460">
                <a:moveTo>
                  <a:pt x="4112132" y="1011681"/>
                </a:moveTo>
                <a:lnTo>
                  <a:pt x="3159633" y="1011681"/>
                </a:lnTo>
                <a:lnTo>
                  <a:pt x="3138170" y="1007871"/>
                </a:lnTo>
                <a:lnTo>
                  <a:pt x="3120644" y="997330"/>
                </a:lnTo>
                <a:lnTo>
                  <a:pt x="3108706" y="981837"/>
                </a:lnTo>
                <a:lnTo>
                  <a:pt x="3104387" y="962913"/>
                </a:lnTo>
                <a:lnTo>
                  <a:pt x="3104387" y="48767"/>
                </a:lnTo>
                <a:lnTo>
                  <a:pt x="3108706" y="29844"/>
                </a:lnTo>
                <a:lnTo>
                  <a:pt x="3120644" y="14350"/>
                </a:lnTo>
                <a:lnTo>
                  <a:pt x="3138170" y="3809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3809"/>
                </a:lnTo>
                <a:lnTo>
                  <a:pt x="4151249" y="14350"/>
                </a:lnTo>
                <a:lnTo>
                  <a:pt x="4163059" y="29844"/>
                </a:lnTo>
                <a:lnTo>
                  <a:pt x="4167504" y="48767"/>
                </a:lnTo>
                <a:lnTo>
                  <a:pt x="4167504" y="962913"/>
                </a:lnTo>
                <a:lnTo>
                  <a:pt x="4163059" y="981837"/>
                </a:lnTo>
                <a:lnTo>
                  <a:pt x="4151249" y="997330"/>
                </a:lnTo>
                <a:lnTo>
                  <a:pt x="4133595" y="1007871"/>
                </a:lnTo>
                <a:lnTo>
                  <a:pt x="4112132" y="1011681"/>
                </a:lnTo>
                <a:close/>
              </a:path>
              <a:path w="7897495" h="1013460">
                <a:moveTo>
                  <a:pt x="5258688" y="1008633"/>
                </a:moveTo>
                <a:lnTo>
                  <a:pt x="4255388" y="1008633"/>
                </a:lnTo>
                <a:lnTo>
                  <a:pt x="4233290" y="1004696"/>
                </a:lnTo>
                <a:lnTo>
                  <a:pt x="4215257" y="994155"/>
                </a:lnTo>
                <a:lnTo>
                  <a:pt x="4202937" y="978407"/>
                </a:lnTo>
                <a:lnTo>
                  <a:pt x="4198492" y="959230"/>
                </a:lnTo>
                <a:lnTo>
                  <a:pt x="4198492" y="53975"/>
                </a:lnTo>
                <a:lnTo>
                  <a:pt x="4202937" y="34797"/>
                </a:lnTo>
                <a:lnTo>
                  <a:pt x="4215257" y="19050"/>
                </a:lnTo>
                <a:lnTo>
                  <a:pt x="4233290" y="8508"/>
                </a:lnTo>
                <a:lnTo>
                  <a:pt x="4255388" y="4571"/>
                </a:lnTo>
                <a:lnTo>
                  <a:pt x="5258688" y="4571"/>
                </a:lnTo>
                <a:lnTo>
                  <a:pt x="5280786" y="8508"/>
                </a:lnTo>
                <a:lnTo>
                  <a:pt x="5298820" y="19050"/>
                </a:lnTo>
                <a:lnTo>
                  <a:pt x="5311139" y="34797"/>
                </a:lnTo>
                <a:lnTo>
                  <a:pt x="5315584" y="53975"/>
                </a:lnTo>
                <a:lnTo>
                  <a:pt x="5315584" y="959230"/>
                </a:lnTo>
                <a:lnTo>
                  <a:pt x="5311139" y="978407"/>
                </a:lnTo>
                <a:lnTo>
                  <a:pt x="5298820" y="994155"/>
                </a:lnTo>
                <a:lnTo>
                  <a:pt x="5280786" y="1004696"/>
                </a:lnTo>
                <a:lnTo>
                  <a:pt x="5258688" y="1008633"/>
                </a:lnTo>
                <a:close/>
              </a:path>
              <a:path w="7897495" h="1013460">
                <a:moveTo>
                  <a:pt x="7813293" y="1011681"/>
                </a:moveTo>
                <a:lnTo>
                  <a:pt x="5430011" y="1011681"/>
                </a:lnTo>
                <a:lnTo>
                  <a:pt x="5397373" y="1005585"/>
                </a:lnTo>
                <a:lnTo>
                  <a:pt x="5370703" y="989202"/>
                </a:lnTo>
                <a:lnTo>
                  <a:pt x="5352668" y="964818"/>
                </a:lnTo>
                <a:lnTo>
                  <a:pt x="5346064" y="935101"/>
                </a:lnTo>
                <a:lnTo>
                  <a:pt x="5346064" y="82676"/>
                </a:lnTo>
                <a:lnTo>
                  <a:pt x="5352668" y="52958"/>
                </a:lnTo>
                <a:lnTo>
                  <a:pt x="5370703" y="28575"/>
                </a:lnTo>
                <a:lnTo>
                  <a:pt x="5397373" y="12191"/>
                </a:lnTo>
                <a:lnTo>
                  <a:pt x="5430011" y="6095"/>
                </a:lnTo>
                <a:lnTo>
                  <a:pt x="7813293" y="6095"/>
                </a:lnTo>
                <a:lnTo>
                  <a:pt x="7845933" y="12191"/>
                </a:lnTo>
                <a:lnTo>
                  <a:pt x="7872603" y="28575"/>
                </a:lnTo>
                <a:lnTo>
                  <a:pt x="7890636" y="52958"/>
                </a:lnTo>
                <a:lnTo>
                  <a:pt x="7897240" y="82676"/>
                </a:lnTo>
                <a:lnTo>
                  <a:pt x="7897240" y="935101"/>
                </a:lnTo>
                <a:lnTo>
                  <a:pt x="7890636" y="964818"/>
                </a:lnTo>
                <a:lnTo>
                  <a:pt x="7872603" y="989202"/>
                </a:lnTo>
                <a:lnTo>
                  <a:pt x="7845933" y="1005585"/>
                </a:lnTo>
                <a:lnTo>
                  <a:pt x="7813293" y="1011681"/>
                </a:lnTo>
                <a:close/>
              </a:path>
              <a:path w="7897495" h="1013460">
                <a:moveTo>
                  <a:pt x="2987421" y="1011681"/>
                </a:moveTo>
                <a:lnTo>
                  <a:pt x="1028064" y="1011681"/>
                </a:lnTo>
                <a:lnTo>
                  <a:pt x="998093" y="1006220"/>
                </a:lnTo>
                <a:lnTo>
                  <a:pt x="973582" y="991488"/>
                </a:lnTo>
                <a:lnTo>
                  <a:pt x="957071" y="969517"/>
                </a:lnTo>
                <a:lnTo>
                  <a:pt x="950975" y="942720"/>
                </a:lnTo>
                <a:lnTo>
                  <a:pt x="950975" y="76580"/>
                </a:lnTo>
                <a:lnTo>
                  <a:pt x="957071" y="49783"/>
                </a:lnTo>
                <a:lnTo>
                  <a:pt x="973582" y="27812"/>
                </a:lnTo>
                <a:lnTo>
                  <a:pt x="998093" y="13080"/>
                </a:lnTo>
                <a:lnTo>
                  <a:pt x="1028064" y="7619"/>
                </a:lnTo>
                <a:lnTo>
                  <a:pt x="2987421" y="7619"/>
                </a:lnTo>
                <a:lnTo>
                  <a:pt x="3017266" y="13080"/>
                </a:lnTo>
                <a:lnTo>
                  <a:pt x="3041904" y="27812"/>
                </a:lnTo>
                <a:lnTo>
                  <a:pt x="3058413" y="49783"/>
                </a:lnTo>
                <a:lnTo>
                  <a:pt x="3064510" y="76580"/>
                </a:lnTo>
                <a:lnTo>
                  <a:pt x="3064510" y="942720"/>
                </a:lnTo>
                <a:lnTo>
                  <a:pt x="3058413" y="969517"/>
                </a:lnTo>
                <a:lnTo>
                  <a:pt x="3041904" y="991488"/>
                </a:lnTo>
                <a:lnTo>
                  <a:pt x="3017266" y="1006220"/>
                </a:lnTo>
                <a:lnTo>
                  <a:pt x="2987421" y="10116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441" y="1422019"/>
            <a:ext cx="126047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6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45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7527" y="1997430"/>
            <a:ext cx="902335" cy="8153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04"/>
              </a:spcBef>
            </a:pPr>
            <a:r>
              <a:rPr sz="500" spc="-10" dirty="0">
                <a:latin typeface="Verdana"/>
                <a:cs typeface="Verdana"/>
              </a:rPr>
              <a:t>SETRANSB</a:t>
            </a:r>
            <a:endParaRPr sz="500">
              <a:latin typeface="Verdana"/>
              <a:cs typeface="Verdana"/>
            </a:endParaRPr>
          </a:p>
          <a:p>
            <a:pPr marL="50800" marR="41910" algn="ctr">
              <a:lnSpc>
                <a:spcPct val="100000"/>
              </a:lnSpc>
              <a:spcBef>
                <a:spcPts val="11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th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de</a:t>
            </a:r>
            <a:r>
              <a:rPr sz="500" dirty="0">
                <a:latin typeface="Verdana"/>
                <a:cs typeface="Verdana"/>
              </a:rPr>
              <a:t>s,</a:t>
            </a:r>
            <a:r>
              <a:rPr sz="500" spc="-8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nº  15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5" dirty="0">
                <a:latin typeface="Verdana"/>
                <a:cs typeface="Verdana"/>
              </a:rPr>
              <a:t>r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,  </a:t>
            </a:r>
            <a:r>
              <a:rPr sz="500" spc="-5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500" spc="-5" dirty="0">
                <a:latin typeface="Verdana"/>
                <a:cs typeface="Verdana"/>
              </a:rPr>
              <a:t>E-mail: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  <a:hlinkClick r:id="rId2"/>
              </a:rPr>
              <a:t>setransbpmb@gmail.com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  <a:hlinkClick r:id="rId3"/>
              </a:rPr>
              <a:t>obrasadm@brumadinho.mg</a:t>
            </a:r>
            <a:endParaRPr sz="500">
              <a:latin typeface="Verdana"/>
              <a:cs typeface="Verdana"/>
            </a:endParaRPr>
          </a:p>
          <a:p>
            <a:pPr marL="283845" marR="309245" indent="25400" algn="ctr">
              <a:lnSpc>
                <a:spcPct val="100000"/>
              </a:lnSpc>
            </a:pPr>
            <a:r>
              <a:rPr sz="500" spc="-5" dirty="0">
                <a:latin typeface="Verdana"/>
                <a:cs typeface="Verdana"/>
              </a:rPr>
              <a:t>.gov.br </a:t>
            </a:r>
            <a:r>
              <a:rPr sz="500" dirty="0">
                <a:latin typeface="Verdana"/>
                <a:cs typeface="Verdana"/>
              </a:rPr>
              <a:t> Te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dirty="0">
                <a:latin typeface="Verdana"/>
                <a:cs typeface="Verdana"/>
              </a:rPr>
              <a:t>ef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10" dirty="0">
                <a:latin typeface="Verdana"/>
                <a:cs typeface="Verdana"/>
              </a:rPr>
              <a:t>n</a:t>
            </a:r>
            <a:r>
              <a:rPr sz="500" dirty="0">
                <a:latin typeface="Verdana"/>
                <a:cs typeface="Verdana"/>
              </a:rPr>
              <a:t>e:</a:t>
            </a:r>
            <a:endParaRPr sz="500">
              <a:latin typeface="Verdana"/>
              <a:cs typeface="Verdana"/>
            </a:endParaRPr>
          </a:p>
          <a:p>
            <a:pPr marR="18415" algn="ctr">
              <a:lnSpc>
                <a:spcPct val="100000"/>
              </a:lnSpc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99</a:t>
            </a:r>
            <a:r>
              <a:rPr sz="500" spc="-10" dirty="0">
                <a:latin typeface="Verdana"/>
                <a:cs typeface="Verdana"/>
              </a:rPr>
              <a:t>6</a:t>
            </a:r>
            <a:r>
              <a:rPr sz="500" spc="-25" dirty="0">
                <a:latin typeface="Verdana"/>
                <a:cs typeface="Verdana"/>
              </a:rPr>
              <a:t>8</a:t>
            </a:r>
            <a:r>
              <a:rPr sz="500" spc="-10" dirty="0">
                <a:latin typeface="Verdana"/>
                <a:cs typeface="Verdana"/>
              </a:rPr>
              <a:t>8</a:t>
            </a:r>
            <a:r>
              <a:rPr sz="500" spc="-15" dirty="0">
                <a:latin typeface="Verdana"/>
                <a:cs typeface="Verdana"/>
              </a:rPr>
              <a:t>-</a:t>
            </a:r>
            <a:r>
              <a:rPr sz="500" spc="-10" dirty="0">
                <a:latin typeface="Verdana"/>
                <a:cs typeface="Verdana"/>
              </a:rPr>
              <a:t>75</a:t>
            </a:r>
            <a:r>
              <a:rPr sz="500" spc="-25" dirty="0">
                <a:latin typeface="Verdana"/>
                <a:cs typeface="Verdana"/>
              </a:rPr>
              <a:t>6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935" y="696463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-18668" y="-10594"/>
            <a:ext cx="2406776" cy="756818"/>
            <a:chOff x="0" y="242316"/>
            <a:chExt cx="2395855" cy="838200"/>
          </a:xfrm>
        </p:grpSpPr>
        <p:sp>
          <p:nvSpPr>
            <p:cNvPr id="35" name="object 35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24968" y="1895856"/>
            <a:ext cx="2506980" cy="1007744"/>
          </a:xfrm>
          <a:custGeom>
            <a:avLst/>
            <a:gdLst/>
            <a:ahLst/>
            <a:cxnLst/>
            <a:rect l="l" t="t" r="r" b="b"/>
            <a:pathLst>
              <a:path w="2506980" h="1007744">
                <a:moveTo>
                  <a:pt x="873836" y="1007363"/>
                </a:moveTo>
                <a:lnTo>
                  <a:pt x="50965" y="1007363"/>
                </a:lnTo>
                <a:lnTo>
                  <a:pt x="31178" y="1003808"/>
                </a:lnTo>
                <a:lnTo>
                  <a:pt x="14973" y="994156"/>
                </a:lnTo>
                <a:lnTo>
                  <a:pt x="4025" y="979805"/>
                </a:lnTo>
                <a:lnTo>
                  <a:pt x="0" y="962406"/>
                </a:lnTo>
                <a:lnTo>
                  <a:pt x="0" y="61722"/>
                </a:lnTo>
                <a:lnTo>
                  <a:pt x="4025" y="44323"/>
                </a:lnTo>
                <a:lnTo>
                  <a:pt x="14973" y="29972"/>
                </a:lnTo>
                <a:lnTo>
                  <a:pt x="31178" y="20320"/>
                </a:lnTo>
                <a:lnTo>
                  <a:pt x="50965" y="16763"/>
                </a:lnTo>
                <a:lnTo>
                  <a:pt x="873836" y="16763"/>
                </a:lnTo>
                <a:lnTo>
                  <a:pt x="893635" y="20320"/>
                </a:lnTo>
                <a:lnTo>
                  <a:pt x="909840" y="29972"/>
                </a:lnTo>
                <a:lnTo>
                  <a:pt x="920788" y="44323"/>
                </a:lnTo>
                <a:lnTo>
                  <a:pt x="924801" y="61722"/>
                </a:lnTo>
                <a:lnTo>
                  <a:pt x="924801" y="962406"/>
                </a:lnTo>
                <a:lnTo>
                  <a:pt x="920788" y="979805"/>
                </a:lnTo>
                <a:lnTo>
                  <a:pt x="909840" y="994156"/>
                </a:lnTo>
                <a:lnTo>
                  <a:pt x="893635" y="1003808"/>
                </a:lnTo>
                <a:lnTo>
                  <a:pt x="873836" y="1007363"/>
                </a:lnTo>
                <a:close/>
              </a:path>
              <a:path w="2506980" h="1007744">
                <a:moveTo>
                  <a:pt x="2420620" y="1007363"/>
                </a:moveTo>
                <a:lnTo>
                  <a:pt x="1028306" y="1007363"/>
                </a:lnTo>
                <a:lnTo>
                  <a:pt x="994829" y="1003808"/>
                </a:lnTo>
                <a:lnTo>
                  <a:pt x="967397" y="993901"/>
                </a:lnTo>
                <a:lnTo>
                  <a:pt x="948880" y="979424"/>
                </a:lnTo>
                <a:lnTo>
                  <a:pt x="942073" y="961644"/>
                </a:lnTo>
                <a:lnTo>
                  <a:pt x="942073" y="45720"/>
                </a:lnTo>
                <a:lnTo>
                  <a:pt x="948880" y="27939"/>
                </a:lnTo>
                <a:lnTo>
                  <a:pt x="967397" y="13462"/>
                </a:lnTo>
                <a:lnTo>
                  <a:pt x="994829" y="3556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3556"/>
                </a:lnTo>
                <a:lnTo>
                  <a:pt x="2481453" y="13462"/>
                </a:lnTo>
                <a:lnTo>
                  <a:pt x="2499995" y="27939"/>
                </a:lnTo>
                <a:lnTo>
                  <a:pt x="2506726" y="45720"/>
                </a:lnTo>
                <a:lnTo>
                  <a:pt x="2506726" y="961644"/>
                </a:lnTo>
                <a:lnTo>
                  <a:pt x="2499995" y="979424"/>
                </a:lnTo>
                <a:lnTo>
                  <a:pt x="2481453" y="993901"/>
                </a:lnTo>
                <a:lnTo>
                  <a:pt x="2454021" y="1003808"/>
                </a:lnTo>
                <a:lnTo>
                  <a:pt x="2420620" y="10073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6800" y="2956560"/>
            <a:ext cx="1565275" cy="1964055"/>
          </a:xfrm>
          <a:custGeom>
            <a:avLst/>
            <a:gdLst/>
            <a:ahLst/>
            <a:cxnLst/>
            <a:rect l="l" t="t" r="r" b="b"/>
            <a:pathLst>
              <a:path w="1565275" h="1964054">
                <a:moveTo>
                  <a:pt x="1478661" y="1023747"/>
                </a:moveTo>
                <a:lnTo>
                  <a:pt x="86245" y="1023747"/>
                </a:lnTo>
                <a:lnTo>
                  <a:pt x="52755" y="1020064"/>
                </a:lnTo>
                <a:lnTo>
                  <a:pt x="25336" y="1010031"/>
                </a:lnTo>
                <a:lnTo>
                  <a:pt x="6807" y="995299"/>
                </a:lnTo>
                <a:lnTo>
                  <a:pt x="0" y="977265"/>
                </a:lnTo>
                <a:lnTo>
                  <a:pt x="0" y="46482"/>
                </a:lnTo>
                <a:lnTo>
                  <a:pt x="6807" y="28448"/>
                </a:lnTo>
                <a:lnTo>
                  <a:pt x="25336" y="13716"/>
                </a:lnTo>
                <a:lnTo>
                  <a:pt x="52755" y="3683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3683"/>
                </a:lnTo>
                <a:lnTo>
                  <a:pt x="1539494" y="13716"/>
                </a:lnTo>
                <a:lnTo>
                  <a:pt x="1558036" y="28448"/>
                </a:lnTo>
                <a:lnTo>
                  <a:pt x="1564767" y="46482"/>
                </a:lnTo>
                <a:lnTo>
                  <a:pt x="1564767" y="977265"/>
                </a:lnTo>
                <a:lnTo>
                  <a:pt x="1558036" y="995299"/>
                </a:lnTo>
                <a:lnTo>
                  <a:pt x="1539494" y="1010031"/>
                </a:lnTo>
                <a:lnTo>
                  <a:pt x="1512062" y="1020064"/>
                </a:lnTo>
                <a:lnTo>
                  <a:pt x="1478661" y="1023747"/>
                </a:lnTo>
                <a:close/>
              </a:path>
              <a:path w="1565275" h="1964054">
                <a:moveTo>
                  <a:pt x="1478661" y="1963928"/>
                </a:moveTo>
                <a:lnTo>
                  <a:pt x="86245" y="1963928"/>
                </a:lnTo>
                <a:lnTo>
                  <a:pt x="52755" y="1960880"/>
                </a:lnTo>
                <a:lnTo>
                  <a:pt x="25336" y="1952244"/>
                </a:lnTo>
                <a:lnTo>
                  <a:pt x="6807" y="1939544"/>
                </a:lnTo>
                <a:lnTo>
                  <a:pt x="0" y="1924050"/>
                </a:lnTo>
                <a:lnTo>
                  <a:pt x="0" y="1126363"/>
                </a:lnTo>
                <a:lnTo>
                  <a:pt x="6807" y="1110869"/>
                </a:lnTo>
                <a:lnTo>
                  <a:pt x="25336" y="1098169"/>
                </a:lnTo>
                <a:lnTo>
                  <a:pt x="52755" y="1089660"/>
                </a:lnTo>
                <a:lnTo>
                  <a:pt x="86245" y="1086485"/>
                </a:lnTo>
                <a:lnTo>
                  <a:pt x="1478661" y="1086485"/>
                </a:lnTo>
                <a:lnTo>
                  <a:pt x="1512062" y="1089660"/>
                </a:lnTo>
                <a:lnTo>
                  <a:pt x="1539494" y="1098169"/>
                </a:lnTo>
                <a:lnTo>
                  <a:pt x="1558036" y="1110869"/>
                </a:lnTo>
                <a:lnTo>
                  <a:pt x="1564767" y="1126363"/>
                </a:lnTo>
                <a:lnTo>
                  <a:pt x="1564767" y="1924050"/>
                </a:lnTo>
                <a:lnTo>
                  <a:pt x="1558036" y="1939544"/>
                </a:lnTo>
                <a:lnTo>
                  <a:pt x="1539494" y="1952244"/>
                </a:lnTo>
                <a:lnTo>
                  <a:pt x="1512062" y="1960880"/>
                </a:lnTo>
                <a:lnTo>
                  <a:pt x="1478661" y="196392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8455" y="3042920"/>
            <a:ext cx="732155" cy="808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175" algn="ctr">
              <a:lnSpc>
                <a:spcPct val="1072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EMISSÃO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CERTIDÃO</a:t>
            </a:r>
            <a:r>
              <a:rPr sz="600" b="1" spc="3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AUTORIZAÇÃO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PARA </a:t>
            </a:r>
            <a:r>
              <a:rPr sz="600" b="1" dirty="0">
                <a:latin typeface="Verdana"/>
                <a:cs typeface="Verdana"/>
              </a:rPr>
              <a:t>TAXISTAS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MOTOTAXISTAS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CRACHÁ</a:t>
            </a:r>
            <a:r>
              <a:rPr sz="600" b="1" spc="2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spc="-5" dirty="0">
                <a:latin typeface="Verdana"/>
                <a:cs typeface="Verdana"/>
              </a:rPr>
              <a:t>EN</a:t>
            </a:r>
            <a:r>
              <a:rPr sz="600" b="1" spc="10" dirty="0">
                <a:latin typeface="Verdana"/>
                <a:cs typeface="Verdana"/>
              </a:rPr>
              <a:t>T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15" dirty="0">
                <a:latin typeface="Verdana"/>
                <a:cs typeface="Verdana"/>
              </a:rPr>
              <a:t>F</a:t>
            </a:r>
            <a:r>
              <a:rPr sz="600" b="1" spc="-5" dirty="0">
                <a:latin typeface="Verdana"/>
                <a:cs typeface="Verdana"/>
              </a:rPr>
              <a:t>IC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Ç</a:t>
            </a:r>
            <a:r>
              <a:rPr sz="600" b="1" spc="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3752" y="4953000"/>
            <a:ext cx="1569720" cy="948055"/>
          </a:xfrm>
          <a:custGeom>
            <a:avLst/>
            <a:gdLst/>
            <a:ahLst/>
            <a:cxnLst/>
            <a:rect l="l" t="t" r="r" b="b"/>
            <a:pathLst>
              <a:path w="1569720" h="948054">
                <a:moveTo>
                  <a:pt x="1483233" y="947546"/>
                </a:moveTo>
                <a:lnTo>
                  <a:pt x="86512" y="947546"/>
                </a:lnTo>
                <a:lnTo>
                  <a:pt x="52920" y="944117"/>
                </a:lnTo>
                <a:lnTo>
                  <a:pt x="25412" y="934973"/>
                </a:lnTo>
                <a:lnTo>
                  <a:pt x="6832" y="921257"/>
                </a:lnTo>
                <a:lnTo>
                  <a:pt x="0" y="904493"/>
                </a:lnTo>
                <a:lnTo>
                  <a:pt x="0" y="43052"/>
                </a:lnTo>
                <a:lnTo>
                  <a:pt x="6832" y="26288"/>
                </a:lnTo>
                <a:lnTo>
                  <a:pt x="25412" y="12699"/>
                </a:lnTo>
                <a:lnTo>
                  <a:pt x="52920" y="3428"/>
                </a:lnTo>
                <a:lnTo>
                  <a:pt x="86512" y="0"/>
                </a:lnTo>
                <a:lnTo>
                  <a:pt x="1483233" y="0"/>
                </a:lnTo>
                <a:lnTo>
                  <a:pt x="1516887" y="3428"/>
                </a:lnTo>
                <a:lnTo>
                  <a:pt x="1544320" y="12699"/>
                </a:lnTo>
                <a:lnTo>
                  <a:pt x="1562989" y="26288"/>
                </a:lnTo>
                <a:lnTo>
                  <a:pt x="1569720" y="43052"/>
                </a:lnTo>
                <a:lnTo>
                  <a:pt x="1569720" y="904493"/>
                </a:lnTo>
                <a:lnTo>
                  <a:pt x="1562989" y="921257"/>
                </a:lnTo>
                <a:lnTo>
                  <a:pt x="1544320" y="934973"/>
                </a:lnTo>
                <a:lnTo>
                  <a:pt x="1516887" y="944117"/>
                </a:lnTo>
                <a:lnTo>
                  <a:pt x="1483233" y="94754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3837" y="4208145"/>
            <a:ext cx="84201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71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CERTIDÃO</a:t>
            </a:r>
            <a:r>
              <a:rPr sz="600" b="1" spc="4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15" dirty="0">
                <a:latin typeface="Verdana"/>
                <a:cs typeface="Verdana"/>
              </a:rPr>
              <a:t>S</a:t>
            </a:r>
            <a:r>
              <a:rPr sz="600" b="1" spc="10" dirty="0">
                <a:latin typeface="Verdana"/>
                <a:cs typeface="Verdana"/>
              </a:rPr>
              <a:t>TA</a:t>
            </a:r>
            <a:r>
              <a:rPr sz="600" b="1" spc="-5" dirty="0">
                <a:latin typeface="Verdana"/>
                <a:cs typeface="Verdana"/>
              </a:rPr>
              <a:t>CI</a:t>
            </a:r>
            <a:r>
              <a:rPr sz="600" b="1" spc="15" dirty="0">
                <a:latin typeface="Verdana"/>
                <a:cs typeface="Verdana"/>
              </a:rPr>
              <a:t>O</a:t>
            </a:r>
            <a:r>
              <a:rPr sz="600" b="1" spc="-5" dirty="0">
                <a:latin typeface="Verdana"/>
                <a:cs typeface="Verdana"/>
              </a:rPr>
              <a:t>N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MEN</a:t>
            </a:r>
            <a:r>
              <a:rPr sz="600" b="1" spc="10" dirty="0">
                <a:latin typeface="Verdana"/>
                <a:cs typeface="Verdana"/>
              </a:rPr>
              <a:t>T</a:t>
            </a:r>
            <a:r>
              <a:rPr sz="600" b="1" dirty="0">
                <a:latin typeface="Verdana"/>
                <a:cs typeface="Verdana"/>
              </a:rPr>
              <a:t>O  DE </a:t>
            </a:r>
            <a:r>
              <a:rPr sz="600" b="1" spc="10" dirty="0">
                <a:latin typeface="Verdana"/>
                <a:cs typeface="Verdana"/>
              </a:rPr>
              <a:t>IDOSO </a:t>
            </a:r>
            <a:r>
              <a:rPr sz="600" b="1" dirty="0">
                <a:latin typeface="Verdana"/>
                <a:cs typeface="Verdana"/>
              </a:rPr>
              <a:t>OU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DEFICIENTE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FÍSICO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839" y="5319141"/>
            <a:ext cx="6445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15" dirty="0">
                <a:latin typeface="Verdana"/>
                <a:cs typeface="Verdana"/>
              </a:rPr>
              <a:t>S</a:t>
            </a:r>
            <a:r>
              <a:rPr sz="600" b="1" spc="10" dirty="0">
                <a:latin typeface="Verdana"/>
                <a:cs typeface="Verdana"/>
              </a:rPr>
              <a:t>TR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  MOTO-FRETE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63282" y="2221230"/>
            <a:ext cx="94869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64663" y="2114169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4968" y="2956560"/>
            <a:ext cx="10453370" cy="2943225"/>
          </a:xfrm>
          <a:custGeom>
            <a:avLst/>
            <a:gdLst/>
            <a:ahLst/>
            <a:cxnLst/>
            <a:rect l="l" t="t" r="r" b="b"/>
            <a:pathLst>
              <a:path w="10453370" h="2943225">
                <a:moveTo>
                  <a:pt x="866394" y="1024001"/>
                </a:moveTo>
                <a:lnTo>
                  <a:pt x="50533" y="1024001"/>
                </a:lnTo>
                <a:lnTo>
                  <a:pt x="30911" y="1020318"/>
                </a:lnTo>
                <a:lnTo>
                  <a:pt x="14846" y="1010285"/>
                </a:lnTo>
                <a:lnTo>
                  <a:pt x="3987" y="995553"/>
                </a:lnTo>
                <a:lnTo>
                  <a:pt x="0" y="977519"/>
                </a:lnTo>
                <a:lnTo>
                  <a:pt x="0" y="46482"/>
                </a:lnTo>
                <a:lnTo>
                  <a:pt x="3987" y="28448"/>
                </a:lnTo>
                <a:lnTo>
                  <a:pt x="14846" y="13716"/>
                </a:lnTo>
                <a:lnTo>
                  <a:pt x="30911" y="3683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3683"/>
                </a:lnTo>
                <a:lnTo>
                  <a:pt x="902093" y="13716"/>
                </a:lnTo>
                <a:lnTo>
                  <a:pt x="912952" y="28448"/>
                </a:lnTo>
                <a:lnTo>
                  <a:pt x="916940" y="46482"/>
                </a:lnTo>
                <a:lnTo>
                  <a:pt x="916940" y="977519"/>
                </a:lnTo>
                <a:lnTo>
                  <a:pt x="912952" y="995553"/>
                </a:lnTo>
                <a:lnTo>
                  <a:pt x="902093" y="1010285"/>
                </a:lnTo>
                <a:lnTo>
                  <a:pt x="886028" y="1020318"/>
                </a:lnTo>
                <a:lnTo>
                  <a:pt x="866394" y="1024001"/>
                </a:lnTo>
                <a:close/>
              </a:path>
              <a:path w="10453370" h="2943225">
                <a:moveTo>
                  <a:pt x="3420110" y="1028573"/>
                </a:moveTo>
                <a:lnTo>
                  <a:pt x="2597531" y="1028573"/>
                </a:lnTo>
                <a:lnTo>
                  <a:pt x="2577719" y="1024890"/>
                </a:lnTo>
                <a:lnTo>
                  <a:pt x="2561590" y="1014984"/>
                </a:lnTo>
                <a:lnTo>
                  <a:pt x="2550668" y="1000252"/>
                </a:lnTo>
                <a:lnTo>
                  <a:pt x="2546604" y="982345"/>
                </a:lnTo>
                <a:lnTo>
                  <a:pt x="2546604" y="56896"/>
                </a:lnTo>
                <a:lnTo>
                  <a:pt x="2550668" y="38989"/>
                </a:lnTo>
                <a:lnTo>
                  <a:pt x="2561590" y="24257"/>
                </a:lnTo>
                <a:lnTo>
                  <a:pt x="2577719" y="14351"/>
                </a:lnTo>
                <a:lnTo>
                  <a:pt x="2597531" y="10668"/>
                </a:lnTo>
                <a:lnTo>
                  <a:pt x="3420110" y="10668"/>
                </a:lnTo>
                <a:lnTo>
                  <a:pt x="3439922" y="14351"/>
                </a:lnTo>
                <a:lnTo>
                  <a:pt x="3456051" y="24257"/>
                </a:lnTo>
                <a:lnTo>
                  <a:pt x="3466973" y="38989"/>
                </a:lnTo>
                <a:lnTo>
                  <a:pt x="3471037" y="56896"/>
                </a:lnTo>
                <a:lnTo>
                  <a:pt x="3471037" y="982345"/>
                </a:lnTo>
                <a:lnTo>
                  <a:pt x="3466973" y="1000252"/>
                </a:lnTo>
                <a:lnTo>
                  <a:pt x="3456051" y="1014984"/>
                </a:lnTo>
                <a:lnTo>
                  <a:pt x="3439922" y="1024890"/>
                </a:lnTo>
                <a:lnTo>
                  <a:pt x="3420110" y="1028573"/>
                </a:lnTo>
                <a:close/>
              </a:path>
              <a:path w="10453370" h="2943225">
                <a:moveTo>
                  <a:pt x="6659245" y="1027049"/>
                </a:moveTo>
                <a:lnTo>
                  <a:pt x="5714873" y="1027049"/>
                </a:lnTo>
                <a:lnTo>
                  <a:pt x="5693537" y="1023112"/>
                </a:lnTo>
                <a:lnTo>
                  <a:pt x="5676138" y="1012571"/>
                </a:lnTo>
                <a:lnTo>
                  <a:pt x="5664327" y="996823"/>
                </a:lnTo>
                <a:lnTo>
                  <a:pt x="5660009" y="977646"/>
                </a:lnTo>
                <a:lnTo>
                  <a:pt x="5660009" y="49403"/>
                </a:lnTo>
                <a:lnTo>
                  <a:pt x="5664327" y="30226"/>
                </a:lnTo>
                <a:lnTo>
                  <a:pt x="5676138" y="14478"/>
                </a:lnTo>
                <a:lnTo>
                  <a:pt x="5693537" y="3937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3937"/>
                </a:lnTo>
                <a:lnTo>
                  <a:pt x="6697980" y="14478"/>
                </a:lnTo>
                <a:lnTo>
                  <a:pt x="6709663" y="30226"/>
                </a:lnTo>
                <a:lnTo>
                  <a:pt x="6714108" y="49403"/>
                </a:lnTo>
                <a:lnTo>
                  <a:pt x="6714108" y="977646"/>
                </a:lnTo>
                <a:lnTo>
                  <a:pt x="6709663" y="996823"/>
                </a:lnTo>
                <a:lnTo>
                  <a:pt x="6697980" y="1012571"/>
                </a:lnTo>
                <a:lnTo>
                  <a:pt x="6680581" y="1023112"/>
                </a:lnTo>
                <a:lnTo>
                  <a:pt x="6659245" y="1027049"/>
                </a:lnTo>
                <a:close/>
              </a:path>
              <a:path w="10453370" h="2943225">
                <a:moveTo>
                  <a:pt x="7805547" y="1028573"/>
                </a:moveTo>
                <a:lnTo>
                  <a:pt x="6806310" y="1028573"/>
                </a:lnTo>
                <a:lnTo>
                  <a:pt x="6784339" y="1024636"/>
                </a:lnTo>
                <a:lnTo>
                  <a:pt x="6766306" y="1013841"/>
                </a:lnTo>
                <a:lnTo>
                  <a:pt x="6754113" y="997839"/>
                </a:lnTo>
                <a:lnTo>
                  <a:pt x="6749668" y="978408"/>
                </a:lnTo>
                <a:lnTo>
                  <a:pt x="6749668" y="57785"/>
                </a:lnTo>
                <a:lnTo>
                  <a:pt x="6754113" y="38354"/>
                </a:lnTo>
                <a:lnTo>
                  <a:pt x="6766306" y="22352"/>
                </a:lnTo>
                <a:lnTo>
                  <a:pt x="6784339" y="11557"/>
                </a:lnTo>
                <a:lnTo>
                  <a:pt x="6806310" y="7620"/>
                </a:lnTo>
                <a:lnTo>
                  <a:pt x="7805547" y="7620"/>
                </a:lnTo>
                <a:lnTo>
                  <a:pt x="7827517" y="11557"/>
                </a:lnTo>
                <a:lnTo>
                  <a:pt x="7845425" y="22352"/>
                </a:lnTo>
                <a:lnTo>
                  <a:pt x="7857616" y="38354"/>
                </a:lnTo>
                <a:lnTo>
                  <a:pt x="7862061" y="57785"/>
                </a:lnTo>
                <a:lnTo>
                  <a:pt x="7862061" y="978408"/>
                </a:lnTo>
                <a:lnTo>
                  <a:pt x="7857616" y="997839"/>
                </a:lnTo>
                <a:lnTo>
                  <a:pt x="7845425" y="1013841"/>
                </a:lnTo>
                <a:lnTo>
                  <a:pt x="7827517" y="1024636"/>
                </a:lnTo>
                <a:lnTo>
                  <a:pt x="7805547" y="1028573"/>
                </a:lnTo>
                <a:close/>
              </a:path>
              <a:path w="10453370" h="2943225">
                <a:moveTo>
                  <a:pt x="10368661" y="1028573"/>
                </a:moveTo>
                <a:lnTo>
                  <a:pt x="7975218" y="1028573"/>
                </a:lnTo>
                <a:lnTo>
                  <a:pt x="7942580" y="1022477"/>
                </a:lnTo>
                <a:lnTo>
                  <a:pt x="7915783" y="1005713"/>
                </a:lnTo>
                <a:lnTo>
                  <a:pt x="7897622" y="980948"/>
                </a:lnTo>
                <a:lnTo>
                  <a:pt x="7891017" y="950722"/>
                </a:lnTo>
                <a:lnTo>
                  <a:pt x="7891017" y="83947"/>
                </a:lnTo>
                <a:lnTo>
                  <a:pt x="7897622" y="53721"/>
                </a:lnTo>
                <a:lnTo>
                  <a:pt x="7915783" y="28956"/>
                </a:lnTo>
                <a:lnTo>
                  <a:pt x="7942580" y="12192"/>
                </a:lnTo>
                <a:lnTo>
                  <a:pt x="7975218" y="6096"/>
                </a:lnTo>
                <a:lnTo>
                  <a:pt x="10368661" y="6096"/>
                </a:lnTo>
                <a:lnTo>
                  <a:pt x="10401300" y="12192"/>
                </a:lnTo>
                <a:lnTo>
                  <a:pt x="10428097" y="28956"/>
                </a:lnTo>
                <a:lnTo>
                  <a:pt x="10446258" y="53721"/>
                </a:lnTo>
                <a:lnTo>
                  <a:pt x="10452862" y="83947"/>
                </a:lnTo>
                <a:lnTo>
                  <a:pt x="10452862" y="950722"/>
                </a:lnTo>
                <a:lnTo>
                  <a:pt x="10446258" y="980948"/>
                </a:lnTo>
                <a:lnTo>
                  <a:pt x="10428097" y="1005713"/>
                </a:lnTo>
                <a:lnTo>
                  <a:pt x="10401300" y="1022477"/>
                </a:lnTo>
                <a:lnTo>
                  <a:pt x="10368661" y="1028573"/>
                </a:lnTo>
                <a:close/>
              </a:path>
              <a:path w="10453370" h="2943225">
                <a:moveTo>
                  <a:pt x="5542661" y="1027049"/>
                </a:moveTo>
                <a:lnTo>
                  <a:pt x="3574923" y="1027049"/>
                </a:lnTo>
                <a:lnTo>
                  <a:pt x="3544824" y="1021461"/>
                </a:lnTo>
                <a:lnTo>
                  <a:pt x="3520186" y="1006348"/>
                </a:lnTo>
                <a:lnTo>
                  <a:pt x="3503549" y="983869"/>
                </a:lnTo>
                <a:lnTo>
                  <a:pt x="3497453" y="956564"/>
                </a:lnTo>
                <a:lnTo>
                  <a:pt x="3497453" y="70485"/>
                </a:lnTo>
                <a:lnTo>
                  <a:pt x="3503549" y="43180"/>
                </a:lnTo>
                <a:lnTo>
                  <a:pt x="3520186" y="20701"/>
                </a:lnTo>
                <a:lnTo>
                  <a:pt x="3544824" y="5588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5588"/>
                </a:lnTo>
                <a:lnTo>
                  <a:pt x="5597398" y="20701"/>
                </a:lnTo>
                <a:lnTo>
                  <a:pt x="5614035" y="43180"/>
                </a:lnTo>
                <a:lnTo>
                  <a:pt x="5620131" y="70485"/>
                </a:lnTo>
                <a:lnTo>
                  <a:pt x="5620131" y="956564"/>
                </a:lnTo>
                <a:lnTo>
                  <a:pt x="5614035" y="983869"/>
                </a:lnTo>
                <a:lnTo>
                  <a:pt x="5597398" y="1006348"/>
                </a:lnTo>
                <a:lnTo>
                  <a:pt x="5572760" y="1021461"/>
                </a:lnTo>
                <a:lnTo>
                  <a:pt x="5542661" y="1027049"/>
                </a:lnTo>
                <a:close/>
              </a:path>
              <a:path w="10453370" h="2943225">
                <a:moveTo>
                  <a:pt x="863523" y="1964309"/>
                </a:moveTo>
                <a:lnTo>
                  <a:pt x="50368" y="1964309"/>
                </a:lnTo>
                <a:lnTo>
                  <a:pt x="30810" y="1961261"/>
                </a:lnTo>
                <a:lnTo>
                  <a:pt x="14795" y="1952625"/>
                </a:lnTo>
                <a:lnTo>
                  <a:pt x="3975" y="1939925"/>
                </a:lnTo>
                <a:lnTo>
                  <a:pt x="0" y="1924431"/>
                </a:lnTo>
                <a:lnTo>
                  <a:pt x="0" y="1126617"/>
                </a:lnTo>
                <a:lnTo>
                  <a:pt x="3975" y="1111123"/>
                </a:lnTo>
                <a:lnTo>
                  <a:pt x="14795" y="1098423"/>
                </a:lnTo>
                <a:lnTo>
                  <a:pt x="30810" y="1089914"/>
                </a:lnTo>
                <a:lnTo>
                  <a:pt x="50368" y="1086739"/>
                </a:lnTo>
                <a:lnTo>
                  <a:pt x="863523" y="1086739"/>
                </a:lnTo>
                <a:lnTo>
                  <a:pt x="883081" y="1089914"/>
                </a:lnTo>
                <a:lnTo>
                  <a:pt x="899096" y="1098423"/>
                </a:lnTo>
                <a:lnTo>
                  <a:pt x="909916" y="1111123"/>
                </a:lnTo>
                <a:lnTo>
                  <a:pt x="913891" y="1126617"/>
                </a:lnTo>
                <a:lnTo>
                  <a:pt x="913891" y="1924431"/>
                </a:lnTo>
                <a:lnTo>
                  <a:pt x="909916" y="1939925"/>
                </a:lnTo>
                <a:lnTo>
                  <a:pt x="899096" y="1952625"/>
                </a:lnTo>
                <a:lnTo>
                  <a:pt x="883081" y="1961261"/>
                </a:lnTo>
                <a:lnTo>
                  <a:pt x="863523" y="1964309"/>
                </a:lnTo>
                <a:close/>
              </a:path>
              <a:path w="10453370" h="2943225">
                <a:moveTo>
                  <a:pt x="864958" y="2942844"/>
                </a:moveTo>
                <a:lnTo>
                  <a:pt x="50457" y="2942844"/>
                </a:lnTo>
                <a:lnTo>
                  <a:pt x="30860" y="2939415"/>
                </a:lnTo>
                <a:lnTo>
                  <a:pt x="14820" y="2930271"/>
                </a:lnTo>
                <a:lnTo>
                  <a:pt x="3975" y="2916555"/>
                </a:lnTo>
                <a:lnTo>
                  <a:pt x="0" y="2899918"/>
                </a:lnTo>
                <a:lnTo>
                  <a:pt x="0" y="2039493"/>
                </a:lnTo>
                <a:lnTo>
                  <a:pt x="3975" y="2022856"/>
                </a:lnTo>
                <a:lnTo>
                  <a:pt x="14820" y="2009140"/>
                </a:lnTo>
                <a:lnTo>
                  <a:pt x="30860" y="1999996"/>
                </a:lnTo>
                <a:lnTo>
                  <a:pt x="50457" y="1996567"/>
                </a:lnTo>
                <a:lnTo>
                  <a:pt x="864958" y="1996567"/>
                </a:lnTo>
                <a:lnTo>
                  <a:pt x="884554" y="1999996"/>
                </a:lnTo>
                <a:lnTo>
                  <a:pt x="900595" y="2009140"/>
                </a:lnTo>
                <a:lnTo>
                  <a:pt x="911428" y="2022856"/>
                </a:lnTo>
                <a:lnTo>
                  <a:pt x="915416" y="2039493"/>
                </a:lnTo>
                <a:lnTo>
                  <a:pt x="915416" y="2899918"/>
                </a:lnTo>
                <a:lnTo>
                  <a:pt x="911428" y="2916555"/>
                </a:lnTo>
                <a:lnTo>
                  <a:pt x="900595" y="2930271"/>
                </a:lnTo>
                <a:lnTo>
                  <a:pt x="884554" y="2939415"/>
                </a:lnTo>
                <a:lnTo>
                  <a:pt x="864958" y="29428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084944" y="3415665"/>
            <a:ext cx="459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5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65695" y="3304247"/>
            <a:ext cx="949325" cy="3346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se</a:t>
            </a:r>
            <a:r>
              <a:rPr sz="600" spc="-10" dirty="0">
                <a:latin typeface="Verdana"/>
                <a:cs typeface="Verdana"/>
              </a:rPr>
              <a:t>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39898" y="3180333"/>
            <a:ext cx="739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80716" y="4029456"/>
            <a:ext cx="7897495" cy="901065"/>
          </a:xfrm>
          <a:custGeom>
            <a:avLst/>
            <a:gdLst/>
            <a:ahLst/>
            <a:cxnLst/>
            <a:rect l="l" t="t" r="r" b="b"/>
            <a:pathLst>
              <a:path w="7897495" h="901064">
                <a:moveTo>
                  <a:pt x="4112132" y="891540"/>
                </a:moveTo>
                <a:lnTo>
                  <a:pt x="3159633" y="891540"/>
                </a:lnTo>
                <a:lnTo>
                  <a:pt x="3138170" y="888238"/>
                </a:lnTo>
                <a:lnTo>
                  <a:pt x="3120644" y="878967"/>
                </a:lnTo>
                <a:lnTo>
                  <a:pt x="3108706" y="865378"/>
                </a:lnTo>
                <a:lnTo>
                  <a:pt x="3104387" y="848614"/>
                </a:lnTo>
                <a:lnTo>
                  <a:pt x="3104387" y="42925"/>
                </a:lnTo>
                <a:lnTo>
                  <a:pt x="3108706" y="26288"/>
                </a:lnTo>
                <a:lnTo>
                  <a:pt x="3120644" y="12573"/>
                </a:lnTo>
                <a:lnTo>
                  <a:pt x="3138170" y="3428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3428"/>
                </a:lnTo>
                <a:lnTo>
                  <a:pt x="4151249" y="12573"/>
                </a:lnTo>
                <a:lnTo>
                  <a:pt x="4163059" y="26288"/>
                </a:lnTo>
                <a:lnTo>
                  <a:pt x="4167504" y="42925"/>
                </a:lnTo>
                <a:lnTo>
                  <a:pt x="4167504" y="848614"/>
                </a:lnTo>
                <a:lnTo>
                  <a:pt x="4163059" y="865378"/>
                </a:lnTo>
                <a:lnTo>
                  <a:pt x="4151249" y="878967"/>
                </a:lnTo>
                <a:lnTo>
                  <a:pt x="4133595" y="888238"/>
                </a:lnTo>
                <a:lnTo>
                  <a:pt x="4112132" y="891540"/>
                </a:lnTo>
                <a:close/>
              </a:path>
              <a:path w="7897495" h="901064">
                <a:moveTo>
                  <a:pt x="5258688" y="891540"/>
                </a:moveTo>
                <a:lnTo>
                  <a:pt x="4255388" y="891540"/>
                </a:lnTo>
                <a:lnTo>
                  <a:pt x="4233290" y="888111"/>
                </a:lnTo>
                <a:lnTo>
                  <a:pt x="4215257" y="878840"/>
                </a:lnTo>
                <a:lnTo>
                  <a:pt x="4202937" y="864997"/>
                </a:lnTo>
                <a:lnTo>
                  <a:pt x="4198492" y="848106"/>
                </a:lnTo>
                <a:lnTo>
                  <a:pt x="4198492" y="51053"/>
                </a:lnTo>
                <a:lnTo>
                  <a:pt x="4202937" y="34162"/>
                </a:lnTo>
                <a:lnTo>
                  <a:pt x="4215257" y="20447"/>
                </a:lnTo>
                <a:lnTo>
                  <a:pt x="4233290" y="11049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1049"/>
                </a:lnTo>
                <a:lnTo>
                  <a:pt x="5298820" y="20447"/>
                </a:lnTo>
                <a:lnTo>
                  <a:pt x="5311139" y="34162"/>
                </a:lnTo>
                <a:lnTo>
                  <a:pt x="5315584" y="51053"/>
                </a:lnTo>
                <a:lnTo>
                  <a:pt x="5315584" y="848106"/>
                </a:lnTo>
                <a:lnTo>
                  <a:pt x="5311139" y="864997"/>
                </a:lnTo>
                <a:lnTo>
                  <a:pt x="5298820" y="878840"/>
                </a:lnTo>
                <a:lnTo>
                  <a:pt x="5280786" y="888111"/>
                </a:lnTo>
                <a:lnTo>
                  <a:pt x="5258688" y="891540"/>
                </a:lnTo>
                <a:close/>
              </a:path>
              <a:path w="7897495" h="901064">
                <a:moveTo>
                  <a:pt x="7813293" y="890016"/>
                </a:moveTo>
                <a:lnTo>
                  <a:pt x="5430011" y="890016"/>
                </a:lnTo>
                <a:lnTo>
                  <a:pt x="5397373" y="884682"/>
                </a:lnTo>
                <a:lnTo>
                  <a:pt x="5370703" y="870331"/>
                </a:lnTo>
                <a:lnTo>
                  <a:pt x="5352668" y="848868"/>
                </a:lnTo>
                <a:lnTo>
                  <a:pt x="5346064" y="822706"/>
                </a:lnTo>
                <a:lnTo>
                  <a:pt x="5346064" y="73406"/>
                </a:lnTo>
                <a:lnTo>
                  <a:pt x="5352668" y="47244"/>
                </a:lnTo>
                <a:lnTo>
                  <a:pt x="5370703" y="25908"/>
                </a:lnTo>
                <a:lnTo>
                  <a:pt x="5397373" y="11430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1430"/>
                </a:lnTo>
                <a:lnTo>
                  <a:pt x="7872603" y="25908"/>
                </a:lnTo>
                <a:lnTo>
                  <a:pt x="7890636" y="47244"/>
                </a:lnTo>
                <a:lnTo>
                  <a:pt x="7897240" y="73406"/>
                </a:lnTo>
                <a:lnTo>
                  <a:pt x="7897240" y="822706"/>
                </a:lnTo>
                <a:lnTo>
                  <a:pt x="7890636" y="848868"/>
                </a:lnTo>
                <a:lnTo>
                  <a:pt x="7872603" y="870331"/>
                </a:lnTo>
                <a:lnTo>
                  <a:pt x="7845933" y="884682"/>
                </a:lnTo>
                <a:lnTo>
                  <a:pt x="7813293" y="890016"/>
                </a:lnTo>
                <a:close/>
              </a:path>
              <a:path w="7897495" h="901064">
                <a:moveTo>
                  <a:pt x="873632" y="900684"/>
                </a:moveTo>
                <a:lnTo>
                  <a:pt x="50926" y="900684"/>
                </a:lnTo>
                <a:lnTo>
                  <a:pt x="31114" y="897509"/>
                </a:lnTo>
                <a:lnTo>
                  <a:pt x="14985" y="888873"/>
                </a:lnTo>
                <a:lnTo>
                  <a:pt x="4063" y="875919"/>
                </a:lnTo>
                <a:lnTo>
                  <a:pt x="0" y="860171"/>
                </a:lnTo>
                <a:lnTo>
                  <a:pt x="0" y="49657"/>
                </a:lnTo>
                <a:lnTo>
                  <a:pt x="4063" y="33909"/>
                </a:lnTo>
                <a:lnTo>
                  <a:pt x="14985" y="21082"/>
                </a:lnTo>
                <a:lnTo>
                  <a:pt x="31114" y="12319"/>
                </a:lnTo>
                <a:lnTo>
                  <a:pt x="50926" y="9144"/>
                </a:lnTo>
                <a:lnTo>
                  <a:pt x="873632" y="9144"/>
                </a:lnTo>
                <a:lnTo>
                  <a:pt x="893444" y="12319"/>
                </a:lnTo>
                <a:lnTo>
                  <a:pt x="909573" y="21082"/>
                </a:lnTo>
                <a:lnTo>
                  <a:pt x="920495" y="33909"/>
                </a:lnTo>
                <a:lnTo>
                  <a:pt x="924559" y="49657"/>
                </a:lnTo>
                <a:lnTo>
                  <a:pt x="924559" y="860171"/>
                </a:lnTo>
                <a:lnTo>
                  <a:pt x="920495" y="875919"/>
                </a:lnTo>
                <a:lnTo>
                  <a:pt x="909573" y="888873"/>
                </a:lnTo>
                <a:lnTo>
                  <a:pt x="893444" y="897509"/>
                </a:lnTo>
                <a:lnTo>
                  <a:pt x="873632" y="900684"/>
                </a:lnTo>
                <a:close/>
              </a:path>
              <a:path w="7897495" h="901064">
                <a:moveTo>
                  <a:pt x="2987421" y="891540"/>
                </a:moveTo>
                <a:lnTo>
                  <a:pt x="1028064" y="891540"/>
                </a:lnTo>
                <a:lnTo>
                  <a:pt x="998093" y="886714"/>
                </a:lnTo>
                <a:lnTo>
                  <a:pt x="973582" y="873633"/>
                </a:lnTo>
                <a:lnTo>
                  <a:pt x="957071" y="854075"/>
                </a:lnTo>
                <a:lnTo>
                  <a:pt x="950975" y="830326"/>
                </a:lnTo>
                <a:lnTo>
                  <a:pt x="950975" y="61213"/>
                </a:lnTo>
                <a:lnTo>
                  <a:pt x="957071" y="37464"/>
                </a:lnTo>
                <a:lnTo>
                  <a:pt x="973582" y="18034"/>
                </a:lnTo>
                <a:lnTo>
                  <a:pt x="998093" y="482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4825"/>
                </a:lnTo>
                <a:lnTo>
                  <a:pt x="3041904" y="18034"/>
                </a:lnTo>
                <a:lnTo>
                  <a:pt x="3058413" y="37464"/>
                </a:lnTo>
                <a:lnTo>
                  <a:pt x="3064510" y="61213"/>
                </a:lnTo>
                <a:lnTo>
                  <a:pt x="3064510" y="830326"/>
                </a:lnTo>
                <a:lnTo>
                  <a:pt x="3058413" y="854075"/>
                </a:lnTo>
                <a:lnTo>
                  <a:pt x="3041904" y="873633"/>
                </a:lnTo>
                <a:lnTo>
                  <a:pt x="3017266" y="886714"/>
                </a:lnTo>
                <a:lnTo>
                  <a:pt x="2987421" y="89154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35236" y="4398010"/>
            <a:ext cx="459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5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75093" y="4295013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5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71901" y="4199001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80716" y="4953000"/>
            <a:ext cx="7897495" cy="949325"/>
          </a:xfrm>
          <a:custGeom>
            <a:avLst/>
            <a:gdLst/>
            <a:ahLst/>
            <a:cxnLst/>
            <a:rect l="l" t="t" r="r" b="b"/>
            <a:pathLst>
              <a:path w="7897495" h="949325">
                <a:moveTo>
                  <a:pt x="873632" y="949324"/>
                </a:moveTo>
                <a:lnTo>
                  <a:pt x="50926" y="949324"/>
                </a:lnTo>
                <a:lnTo>
                  <a:pt x="31114" y="946022"/>
                </a:lnTo>
                <a:lnTo>
                  <a:pt x="14985" y="936751"/>
                </a:lnTo>
                <a:lnTo>
                  <a:pt x="4063" y="923162"/>
                </a:lnTo>
                <a:lnTo>
                  <a:pt x="0" y="906652"/>
                </a:lnTo>
                <a:lnTo>
                  <a:pt x="0" y="51815"/>
                </a:lnTo>
                <a:lnTo>
                  <a:pt x="4063" y="35305"/>
                </a:lnTo>
                <a:lnTo>
                  <a:pt x="14985" y="21716"/>
                </a:lnTo>
                <a:lnTo>
                  <a:pt x="31114" y="12572"/>
                </a:lnTo>
                <a:lnTo>
                  <a:pt x="50926" y="9143"/>
                </a:lnTo>
                <a:lnTo>
                  <a:pt x="873632" y="9143"/>
                </a:lnTo>
                <a:lnTo>
                  <a:pt x="893444" y="12572"/>
                </a:lnTo>
                <a:lnTo>
                  <a:pt x="909573" y="21716"/>
                </a:lnTo>
                <a:lnTo>
                  <a:pt x="920495" y="35305"/>
                </a:lnTo>
                <a:lnTo>
                  <a:pt x="924559" y="51815"/>
                </a:lnTo>
                <a:lnTo>
                  <a:pt x="924559" y="906652"/>
                </a:lnTo>
                <a:lnTo>
                  <a:pt x="920495" y="923162"/>
                </a:lnTo>
                <a:lnTo>
                  <a:pt x="909573" y="936751"/>
                </a:lnTo>
                <a:lnTo>
                  <a:pt x="893444" y="946022"/>
                </a:lnTo>
                <a:lnTo>
                  <a:pt x="873632" y="949324"/>
                </a:lnTo>
                <a:close/>
              </a:path>
              <a:path w="7897495" h="949325">
                <a:moveTo>
                  <a:pt x="4112132" y="947801"/>
                </a:moveTo>
                <a:lnTo>
                  <a:pt x="3159633" y="947801"/>
                </a:lnTo>
                <a:lnTo>
                  <a:pt x="3138170" y="944244"/>
                </a:lnTo>
                <a:lnTo>
                  <a:pt x="3120644" y="934465"/>
                </a:lnTo>
                <a:lnTo>
                  <a:pt x="3108706" y="919860"/>
                </a:lnTo>
                <a:lnTo>
                  <a:pt x="3104387" y="902207"/>
                </a:lnTo>
                <a:lnTo>
                  <a:pt x="3104387" y="45592"/>
                </a:lnTo>
                <a:lnTo>
                  <a:pt x="3108706" y="27939"/>
                </a:lnTo>
                <a:lnTo>
                  <a:pt x="3120644" y="13461"/>
                </a:lnTo>
                <a:lnTo>
                  <a:pt x="3138170" y="3555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3555"/>
                </a:lnTo>
                <a:lnTo>
                  <a:pt x="4151249" y="13461"/>
                </a:lnTo>
                <a:lnTo>
                  <a:pt x="4163059" y="27939"/>
                </a:lnTo>
                <a:lnTo>
                  <a:pt x="4167504" y="45592"/>
                </a:lnTo>
                <a:lnTo>
                  <a:pt x="4167504" y="902207"/>
                </a:lnTo>
                <a:lnTo>
                  <a:pt x="4163059" y="919860"/>
                </a:lnTo>
                <a:lnTo>
                  <a:pt x="4151249" y="934465"/>
                </a:lnTo>
                <a:lnTo>
                  <a:pt x="4133595" y="944244"/>
                </a:lnTo>
                <a:lnTo>
                  <a:pt x="4112132" y="947801"/>
                </a:lnTo>
                <a:close/>
              </a:path>
              <a:path w="7897495" h="949325">
                <a:moveTo>
                  <a:pt x="5258688" y="949324"/>
                </a:moveTo>
                <a:lnTo>
                  <a:pt x="4255388" y="949324"/>
                </a:lnTo>
                <a:lnTo>
                  <a:pt x="4233290" y="945641"/>
                </a:lnTo>
                <a:lnTo>
                  <a:pt x="4215257" y="935735"/>
                </a:lnTo>
                <a:lnTo>
                  <a:pt x="4202937" y="921003"/>
                </a:lnTo>
                <a:lnTo>
                  <a:pt x="4198492" y="902969"/>
                </a:lnTo>
                <a:lnTo>
                  <a:pt x="4198492" y="53974"/>
                </a:lnTo>
                <a:lnTo>
                  <a:pt x="4202937" y="35940"/>
                </a:lnTo>
                <a:lnTo>
                  <a:pt x="4215257" y="21208"/>
                </a:lnTo>
                <a:lnTo>
                  <a:pt x="4233290" y="11302"/>
                </a:lnTo>
                <a:lnTo>
                  <a:pt x="4255388" y="7619"/>
                </a:lnTo>
                <a:lnTo>
                  <a:pt x="5258688" y="7619"/>
                </a:lnTo>
                <a:lnTo>
                  <a:pt x="5280786" y="11302"/>
                </a:lnTo>
                <a:lnTo>
                  <a:pt x="5298820" y="21208"/>
                </a:lnTo>
                <a:lnTo>
                  <a:pt x="5311139" y="35940"/>
                </a:lnTo>
                <a:lnTo>
                  <a:pt x="5315584" y="53974"/>
                </a:lnTo>
                <a:lnTo>
                  <a:pt x="5315584" y="902969"/>
                </a:lnTo>
                <a:lnTo>
                  <a:pt x="5311139" y="921003"/>
                </a:lnTo>
                <a:lnTo>
                  <a:pt x="5298820" y="935735"/>
                </a:lnTo>
                <a:lnTo>
                  <a:pt x="5280786" y="945641"/>
                </a:lnTo>
                <a:lnTo>
                  <a:pt x="5258688" y="949324"/>
                </a:lnTo>
                <a:close/>
              </a:path>
              <a:path w="7897495" h="949325">
                <a:moveTo>
                  <a:pt x="7813293" y="949324"/>
                </a:moveTo>
                <a:lnTo>
                  <a:pt x="5430011" y="949324"/>
                </a:lnTo>
                <a:lnTo>
                  <a:pt x="5397373" y="943736"/>
                </a:lnTo>
                <a:lnTo>
                  <a:pt x="5370703" y="928242"/>
                </a:lnTo>
                <a:lnTo>
                  <a:pt x="5352668" y="905382"/>
                </a:lnTo>
                <a:lnTo>
                  <a:pt x="5346064" y="877569"/>
                </a:lnTo>
                <a:lnTo>
                  <a:pt x="5346064" y="77977"/>
                </a:lnTo>
                <a:lnTo>
                  <a:pt x="5352668" y="50037"/>
                </a:lnTo>
                <a:lnTo>
                  <a:pt x="5370703" y="27177"/>
                </a:lnTo>
                <a:lnTo>
                  <a:pt x="5397373" y="11810"/>
                </a:lnTo>
                <a:lnTo>
                  <a:pt x="5430011" y="6095"/>
                </a:lnTo>
                <a:lnTo>
                  <a:pt x="7813293" y="6095"/>
                </a:lnTo>
                <a:lnTo>
                  <a:pt x="7845933" y="11810"/>
                </a:lnTo>
                <a:lnTo>
                  <a:pt x="7872603" y="27177"/>
                </a:lnTo>
                <a:lnTo>
                  <a:pt x="7890636" y="50037"/>
                </a:lnTo>
                <a:lnTo>
                  <a:pt x="7897240" y="77977"/>
                </a:lnTo>
                <a:lnTo>
                  <a:pt x="7897240" y="877569"/>
                </a:lnTo>
                <a:lnTo>
                  <a:pt x="7890636" y="905382"/>
                </a:lnTo>
                <a:lnTo>
                  <a:pt x="7872603" y="928242"/>
                </a:lnTo>
                <a:lnTo>
                  <a:pt x="7845933" y="943736"/>
                </a:lnTo>
                <a:lnTo>
                  <a:pt x="7813293" y="949324"/>
                </a:lnTo>
                <a:close/>
              </a:path>
              <a:path w="7897495" h="949325">
                <a:moveTo>
                  <a:pt x="2987421" y="947801"/>
                </a:moveTo>
                <a:lnTo>
                  <a:pt x="1028064" y="947801"/>
                </a:lnTo>
                <a:lnTo>
                  <a:pt x="998093" y="942720"/>
                </a:lnTo>
                <a:lnTo>
                  <a:pt x="973582" y="928751"/>
                </a:lnTo>
                <a:lnTo>
                  <a:pt x="957071" y="908049"/>
                </a:lnTo>
                <a:lnTo>
                  <a:pt x="950975" y="882776"/>
                </a:lnTo>
                <a:lnTo>
                  <a:pt x="950975" y="65023"/>
                </a:lnTo>
                <a:lnTo>
                  <a:pt x="957071" y="39750"/>
                </a:lnTo>
                <a:lnTo>
                  <a:pt x="973582" y="19049"/>
                </a:lnTo>
                <a:lnTo>
                  <a:pt x="998093" y="5079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5079"/>
                </a:lnTo>
                <a:lnTo>
                  <a:pt x="3041904" y="19049"/>
                </a:lnTo>
                <a:lnTo>
                  <a:pt x="3058413" y="39750"/>
                </a:lnTo>
                <a:lnTo>
                  <a:pt x="3064510" y="65023"/>
                </a:lnTo>
                <a:lnTo>
                  <a:pt x="3064510" y="882776"/>
                </a:lnTo>
                <a:lnTo>
                  <a:pt x="3058413" y="908049"/>
                </a:lnTo>
                <a:lnTo>
                  <a:pt x="3041904" y="928751"/>
                </a:lnTo>
                <a:lnTo>
                  <a:pt x="3017266" y="942720"/>
                </a:lnTo>
                <a:lnTo>
                  <a:pt x="2987421" y="94780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087739" y="5392039"/>
            <a:ext cx="459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5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86778" y="5270373"/>
            <a:ext cx="950594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16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71394" y="5168900"/>
            <a:ext cx="73850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1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43142" y="2979851"/>
            <a:ext cx="947419" cy="10676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170"/>
              </a:spcBef>
            </a:pPr>
            <a:r>
              <a:rPr sz="550" spc="-15" dirty="0">
                <a:latin typeface="Verdana"/>
                <a:cs typeface="Verdana"/>
              </a:rPr>
              <a:t>SETRANSB</a:t>
            </a:r>
            <a:endParaRPr sz="550" dirty="0">
              <a:latin typeface="Verdana"/>
              <a:cs typeface="Verdana"/>
            </a:endParaRPr>
          </a:p>
          <a:p>
            <a:pPr marL="43180" marR="14604" algn="ctr">
              <a:lnSpc>
                <a:spcPct val="104500"/>
              </a:lnSpc>
              <a:spcBef>
                <a:spcPts val="40"/>
              </a:spcBef>
            </a:pP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th</a:t>
            </a:r>
            <a:r>
              <a:rPr sz="550" dirty="0">
                <a:latin typeface="Verdana"/>
                <a:cs typeface="Verdana"/>
              </a:rPr>
              <a:t>ur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spc="5" dirty="0">
                <a:latin typeface="Verdana"/>
                <a:cs typeface="Verdana"/>
              </a:rPr>
              <a:t>B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rnar</a:t>
            </a:r>
            <a:r>
              <a:rPr sz="550" spc="5" dirty="0">
                <a:latin typeface="Verdana"/>
                <a:cs typeface="Verdana"/>
              </a:rPr>
              <a:t>d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s,</a:t>
            </a:r>
            <a:r>
              <a:rPr sz="550" spc="-9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nº  15 </a:t>
            </a:r>
            <a:r>
              <a:rPr sz="550" dirty="0">
                <a:latin typeface="Verdana"/>
                <a:cs typeface="Verdana"/>
              </a:rPr>
              <a:t>- </a:t>
            </a:r>
            <a:r>
              <a:rPr sz="550" spc="-5" dirty="0">
                <a:latin typeface="Verdana"/>
                <a:cs typeface="Verdana"/>
              </a:rPr>
              <a:t>Centro, </a:t>
            </a:r>
            <a:r>
              <a:rPr sz="550" dirty="0">
                <a:latin typeface="Verdana"/>
                <a:cs typeface="Verdana"/>
              </a:rPr>
              <a:t> Brumadinho/MG</a:t>
            </a:r>
          </a:p>
          <a:p>
            <a:pPr marL="12065" marR="5080" indent="22860" algn="ctr">
              <a:lnSpc>
                <a:spcPct val="115199"/>
              </a:lnSpc>
              <a:spcBef>
                <a:spcPts val="25"/>
              </a:spcBef>
            </a:pPr>
            <a:r>
              <a:rPr sz="550" spc="-5" dirty="0">
                <a:latin typeface="Verdana"/>
                <a:cs typeface="Verdana"/>
              </a:rPr>
              <a:t>E-mail: 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  <a:hlinkClick r:id="rId2"/>
              </a:rPr>
              <a:t>setransbpmb@gmail.com 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  <a:hlinkClick r:id="rId4"/>
              </a:rPr>
              <a:t>obrasadm@brumadinho.m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g.gov.br</a:t>
            </a:r>
          </a:p>
          <a:p>
            <a:pPr marL="12065" algn="ctr">
              <a:lnSpc>
                <a:spcPct val="100000"/>
              </a:lnSpc>
              <a:spcBef>
                <a:spcPts val="70"/>
              </a:spcBef>
            </a:pPr>
            <a:r>
              <a:rPr sz="550" spc="-5" dirty="0" err="1">
                <a:latin typeface="Verdana"/>
                <a:cs typeface="Verdana"/>
              </a:rPr>
              <a:t>Telefone</a:t>
            </a:r>
            <a:r>
              <a:rPr sz="550" spc="-5" dirty="0">
                <a:latin typeface="Verdana"/>
                <a:cs typeface="Verdana"/>
              </a:rPr>
              <a:t>:(31</a:t>
            </a:r>
            <a:r>
              <a:rPr sz="550" dirty="0">
                <a:latin typeface="Verdana"/>
                <a:cs typeface="Verdana"/>
              </a:rPr>
              <a:t>)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99688</a:t>
            </a:r>
            <a:r>
              <a:rPr sz="550" dirty="0">
                <a:latin typeface="Verdana"/>
                <a:cs typeface="Verdana"/>
              </a:rPr>
              <a:t>-</a:t>
            </a:r>
            <a:r>
              <a:rPr sz="550" spc="-5" dirty="0">
                <a:latin typeface="Verdana"/>
                <a:cs typeface="Verdana"/>
              </a:rPr>
              <a:t>7566</a:t>
            </a:r>
            <a:endParaRPr lang="pt-BR" sz="550" spc="-5" dirty="0">
              <a:latin typeface="Verdana"/>
              <a:cs typeface="Verdana"/>
            </a:endParaRPr>
          </a:p>
          <a:p>
            <a:pPr marL="12065" algn="ctr">
              <a:lnSpc>
                <a:spcPct val="100000"/>
              </a:lnSpc>
              <a:spcBef>
                <a:spcPts val="70"/>
              </a:spcBef>
            </a:pPr>
            <a:endParaRPr lang="pt-BR" sz="550" spc="-5" dirty="0">
              <a:latin typeface="Verdana"/>
              <a:cs typeface="Verdana"/>
            </a:endParaRPr>
          </a:p>
          <a:p>
            <a:pPr marL="48895" algn="ctr">
              <a:lnSpc>
                <a:spcPct val="100000"/>
              </a:lnSpc>
              <a:spcBef>
                <a:spcPts val="170"/>
              </a:spcBef>
            </a:pPr>
            <a:endParaRPr sz="550" dirty="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17870" y="4066387"/>
            <a:ext cx="1003300" cy="8102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500" dirty="0">
                <a:latin typeface="Verdana"/>
                <a:cs typeface="Verdana"/>
              </a:rPr>
              <a:t>SETRANSB</a:t>
            </a:r>
            <a:endParaRPr sz="500">
              <a:latin typeface="Verdana"/>
              <a:cs typeface="Verdana"/>
            </a:endParaRPr>
          </a:p>
          <a:p>
            <a:pPr marL="26034" marR="17145" algn="ctr">
              <a:lnSpc>
                <a:spcPct val="104000"/>
              </a:lnSpc>
              <a:spcBef>
                <a:spcPts val="5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Ar</a:t>
            </a:r>
            <a:r>
              <a:rPr sz="500" spc="5" dirty="0">
                <a:latin typeface="Verdana"/>
                <a:cs typeface="Verdana"/>
              </a:rPr>
              <a:t>th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Ber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de</a:t>
            </a:r>
            <a:r>
              <a:rPr sz="500" dirty="0">
                <a:latin typeface="Verdana"/>
                <a:cs typeface="Verdana"/>
              </a:rPr>
              <a:t>s,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dirty="0">
                <a:latin typeface="Verdana"/>
                <a:cs typeface="Verdana"/>
              </a:rPr>
              <a:t>º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15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Centro,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  <a:p>
            <a:pPr marL="93345" marR="86360" indent="635" algn="ctr">
              <a:lnSpc>
                <a:spcPts val="720"/>
              </a:lnSpc>
              <a:spcBef>
                <a:spcPts val="20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  <a:hlinkClick r:id="rId2"/>
              </a:rPr>
              <a:t>se</a:t>
            </a:r>
            <a:r>
              <a:rPr sz="500" spc="5" dirty="0">
                <a:latin typeface="Verdana"/>
                <a:cs typeface="Verdana"/>
                <a:hlinkClick r:id="rId2"/>
              </a:rPr>
              <a:t>t</a:t>
            </a:r>
            <a:r>
              <a:rPr sz="500" dirty="0">
                <a:latin typeface="Verdana"/>
                <a:cs typeface="Verdana"/>
                <a:hlinkClick r:id="rId2"/>
              </a:rPr>
              <a:t>r</a:t>
            </a:r>
            <a:r>
              <a:rPr sz="500" spc="-5" dirty="0">
                <a:latin typeface="Verdana"/>
                <a:cs typeface="Verdana"/>
                <a:hlinkClick r:id="rId2"/>
              </a:rPr>
              <a:t>a</a:t>
            </a:r>
            <a:r>
              <a:rPr sz="500" dirty="0">
                <a:latin typeface="Verdana"/>
                <a:cs typeface="Verdana"/>
                <a:hlinkClick r:id="rId2"/>
              </a:rPr>
              <a:t>nsb</a:t>
            </a:r>
            <a:r>
              <a:rPr sz="500" spc="-5" dirty="0">
                <a:latin typeface="Verdana"/>
                <a:cs typeface="Verdana"/>
                <a:hlinkClick r:id="rId2"/>
              </a:rPr>
              <a:t>p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r>
              <a:rPr sz="500" spc="-5" dirty="0">
                <a:latin typeface="Verdana"/>
                <a:cs typeface="Verdana"/>
                <a:hlinkClick r:id="rId2"/>
              </a:rPr>
              <a:t>b</a:t>
            </a:r>
            <a:r>
              <a:rPr sz="500" dirty="0">
                <a:latin typeface="Verdana"/>
                <a:cs typeface="Verdana"/>
                <a:hlinkClick r:id="rId2"/>
              </a:rPr>
              <a:t>@</a:t>
            </a:r>
            <a:r>
              <a:rPr sz="500" spc="-5" dirty="0">
                <a:latin typeface="Verdana"/>
                <a:cs typeface="Verdana"/>
                <a:hlinkClick r:id="rId2"/>
              </a:rPr>
              <a:t>g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r>
              <a:rPr sz="500" spc="-5" dirty="0">
                <a:latin typeface="Verdana"/>
                <a:cs typeface="Verdana"/>
                <a:hlinkClick r:id="rId2"/>
              </a:rPr>
              <a:t>a</a:t>
            </a:r>
            <a:r>
              <a:rPr sz="500" spc="5" dirty="0">
                <a:latin typeface="Verdana"/>
                <a:cs typeface="Verdana"/>
                <a:hlinkClick r:id="rId2"/>
              </a:rPr>
              <a:t>i</a:t>
            </a:r>
            <a:r>
              <a:rPr sz="500" spc="-10" dirty="0">
                <a:latin typeface="Verdana"/>
                <a:cs typeface="Verdana"/>
                <a:hlinkClick r:id="rId2"/>
              </a:rPr>
              <a:t>l</a:t>
            </a:r>
            <a:r>
              <a:rPr sz="500" spc="-5" dirty="0">
                <a:latin typeface="Verdana"/>
                <a:cs typeface="Verdana"/>
                <a:hlinkClick r:id="rId2"/>
              </a:rPr>
              <a:t>.</a:t>
            </a:r>
            <a:r>
              <a:rPr sz="500" dirty="0">
                <a:latin typeface="Verdana"/>
                <a:cs typeface="Verdana"/>
                <a:hlinkClick r:id="rId2"/>
              </a:rPr>
              <a:t>c</a:t>
            </a:r>
            <a:r>
              <a:rPr sz="500" spc="-5" dirty="0">
                <a:latin typeface="Verdana"/>
                <a:cs typeface="Verdana"/>
                <a:hlinkClick r:id="rId2"/>
              </a:rPr>
              <a:t>o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endParaRPr sz="500">
              <a:latin typeface="Verdana"/>
              <a:cs typeface="Verdana"/>
            </a:endParaRPr>
          </a:p>
          <a:p>
            <a:pPr marL="12700" marR="5080" algn="ctr">
              <a:lnSpc>
                <a:spcPct val="104000"/>
              </a:lnSpc>
              <a:spcBef>
                <a:spcPts val="85"/>
              </a:spcBef>
            </a:pPr>
            <a:r>
              <a:rPr sz="500" spc="-10" dirty="0">
                <a:latin typeface="Verdana"/>
                <a:cs typeface="Verdana"/>
                <a:hlinkClick r:id="rId5"/>
              </a:rPr>
              <a:t>obrasadm@brumadinho.mg.go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v.br</a:t>
            </a:r>
            <a:endParaRPr sz="500">
              <a:latin typeface="Verdana"/>
              <a:cs typeface="Verdana"/>
            </a:endParaRPr>
          </a:p>
          <a:p>
            <a:pPr marL="242570" marR="246379" indent="103505">
              <a:lnSpc>
                <a:spcPts val="720"/>
              </a:lnSpc>
              <a:spcBef>
                <a:spcPts val="2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996</a:t>
            </a:r>
            <a:r>
              <a:rPr sz="500" spc="-45" dirty="0">
                <a:latin typeface="Verdana"/>
                <a:cs typeface="Verdana"/>
              </a:rPr>
              <a:t>88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7</a:t>
            </a:r>
            <a:r>
              <a:rPr sz="500" spc="-35" dirty="0">
                <a:latin typeface="Verdana"/>
                <a:cs typeface="Verdana"/>
              </a:rPr>
              <a:t>5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46190" y="5014316"/>
            <a:ext cx="977265" cy="8102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70"/>
              </a:spcBef>
            </a:pPr>
            <a:r>
              <a:rPr sz="500" dirty="0">
                <a:latin typeface="Verdana"/>
                <a:cs typeface="Verdana"/>
              </a:rPr>
              <a:t>SETRANSB</a:t>
            </a:r>
            <a:endParaRPr sz="500">
              <a:latin typeface="Verdana"/>
              <a:cs typeface="Verdana"/>
            </a:endParaRPr>
          </a:p>
          <a:p>
            <a:pPr marL="12700" marR="5080" algn="ctr">
              <a:lnSpc>
                <a:spcPct val="104000"/>
              </a:lnSpc>
              <a:spcBef>
                <a:spcPts val="5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Ar</a:t>
            </a:r>
            <a:r>
              <a:rPr sz="500" spc="5" dirty="0">
                <a:latin typeface="Verdana"/>
                <a:cs typeface="Verdana"/>
              </a:rPr>
              <a:t>th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Ber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es,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dirty="0">
                <a:latin typeface="Verdana"/>
                <a:cs typeface="Verdana"/>
              </a:rPr>
              <a:t>º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15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Centro,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  <a:p>
            <a:pPr marL="78105" marR="75565" algn="ctr">
              <a:lnSpc>
                <a:spcPts val="720"/>
              </a:lnSpc>
              <a:spcBef>
                <a:spcPts val="20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  <a:hlinkClick r:id="rId2"/>
              </a:rPr>
              <a:t>se</a:t>
            </a:r>
            <a:r>
              <a:rPr sz="500" spc="5" dirty="0">
                <a:latin typeface="Verdana"/>
                <a:cs typeface="Verdana"/>
                <a:hlinkClick r:id="rId2"/>
              </a:rPr>
              <a:t>t</a:t>
            </a:r>
            <a:r>
              <a:rPr sz="500" dirty="0">
                <a:latin typeface="Verdana"/>
                <a:cs typeface="Verdana"/>
                <a:hlinkClick r:id="rId2"/>
              </a:rPr>
              <a:t>r</a:t>
            </a:r>
            <a:r>
              <a:rPr sz="500" spc="-5" dirty="0">
                <a:latin typeface="Verdana"/>
                <a:cs typeface="Verdana"/>
                <a:hlinkClick r:id="rId2"/>
              </a:rPr>
              <a:t>a</a:t>
            </a:r>
            <a:r>
              <a:rPr sz="500" dirty="0">
                <a:latin typeface="Verdana"/>
                <a:cs typeface="Verdana"/>
                <a:hlinkClick r:id="rId2"/>
              </a:rPr>
              <a:t>nsb</a:t>
            </a:r>
            <a:r>
              <a:rPr sz="500" spc="-5" dirty="0">
                <a:latin typeface="Verdana"/>
                <a:cs typeface="Verdana"/>
                <a:hlinkClick r:id="rId2"/>
              </a:rPr>
              <a:t>p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r>
              <a:rPr sz="500" spc="-5" dirty="0">
                <a:latin typeface="Verdana"/>
                <a:cs typeface="Verdana"/>
                <a:hlinkClick r:id="rId2"/>
              </a:rPr>
              <a:t>b</a:t>
            </a:r>
            <a:r>
              <a:rPr sz="500" dirty="0">
                <a:latin typeface="Verdana"/>
                <a:cs typeface="Verdana"/>
                <a:hlinkClick r:id="rId2"/>
              </a:rPr>
              <a:t>@</a:t>
            </a:r>
            <a:r>
              <a:rPr sz="500" spc="-5" dirty="0">
                <a:latin typeface="Verdana"/>
                <a:cs typeface="Verdana"/>
                <a:hlinkClick r:id="rId2"/>
              </a:rPr>
              <a:t>g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r>
              <a:rPr sz="500" spc="-5" dirty="0">
                <a:latin typeface="Verdana"/>
                <a:cs typeface="Verdana"/>
                <a:hlinkClick r:id="rId2"/>
              </a:rPr>
              <a:t>a</a:t>
            </a:r>
            <a:r>
              <a:rPr sz="500" spc="5" dirty="0">
                <a:latin typeface="Verdana"/>
                <a:cs typeface="Verdana"/>
                <a:hlinkClick r:id="rId2"/>
              </a:rPr>
              <a:t>i</a:t>
            </a:r>
            <a:r>
              <a:rPr sz="500" spc="-10" dirty="0">
                <a:latin typeface="Verdana"/>
                <a:cs typeface="Verdana"/>
                <a:hlinkClick r:id="rId2"/>
              </a:rPr>
              <a:t>l</a:t>
            </a:r>
            <a:r>
              <a:rPr sz="500" spc="-5" dirty="0">
                <a:latin typeface="Verdana"/>
                <a:cs typeface="Verdana"/>
                <a:hlinkClick r:id="rId2"/>
              </a:rPr>
              <a:t>.</a:t>
            </a:r>
            <a:r>
              <a:rPr sz="500" dirty="0">
                <a:latin typeface="Verdana"/>
                <a:cs typeface="Verdana"/>
                <a:hlinkClick r:id="rId2"/>
              </a:rPr>
              <a:t>c</a:t>
            </a:r>
            <a:r>
              <a:rPr sz="500" spc="-5" dirty="0">
                <a:latin typeface="Verdana"/>
                <a:cs typeface="Verdana"/>
                <a:hlinkClick r:id="rId2"/>
              </a:rPr>
              <a:t>o</a:t>
            </a:r>
            <a:r>
              <a:rPr sz="500" dirty="0">
                <a:latin typeface="Verdana"/>
                <a:cs typeface="Verdana"/>
                <a:hlinkClick r:id="rId2"/>
              </a:rPr>
              <a:t>m</a:t>
            </a:r>
            <a:endParaRPr sz="500">
              <a:latin typeface="Verdana"/>
              <a:cs typeface="Verdana"/>
            </a:endParaRPr>
          </a:p>
          <a:p>
            <a:pPr marL="17145" marR="12700" algn="ctr">
              <a:lnSpc>
                <a:spcPct val="104000"/>
              </a:lnSpc>
              <a:spcBef>
                <a:spcPts val="85"/>
              </a:spcBef>
            </a:pPr>
            <a:r>
              <a:rPr sz="500" spc="-10" dirty="0">
                <a:latin typeface="Verdana"/>
                <a:cs typeface="Verdana"/>
                <a:hlinkClick r:id="rId6"/>
              </a:rPr>
              <a:t>obrasadm@brumadinho.mg.g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ov.br</a:t>
            </a:r>
            <a:endParaRPr sz="500">
              <a:latin typeface="Verdana"/>
              <a:cs typeface="Verdana"/>
            </a:endParaRPr>
          </a:p>
          <a:p>
            <a:pPr marL="228600" marR="234315" indent="101600">
              <a:lnSpc>
                <a:spcPts val="720"/>
              </a:lnSpc>
              <a:spcBef>
                <a:spcPts val="2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996</a:t>
            </a:r>
            <a:r>
              <a:rPr sz="500" spc="-45" dirty="0">
                <a:latin typeface="Verdana"/>
                <a:cs typeface="Verdana"/>
              </a:rPr>
              <a:t>88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7</a:t>
            </a:r>
            <a:r>
              <a:rPr sz="500" spc="-35" dirty="0">
                <a:latin typeface="Verdana"/>
                <a:cs typeface="Verdana"/>
              </a:rPr>
              <a:t>5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10218" y="2353183"/>
            <a:ext cx="506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1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80286" y="5276850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15592" y="4322826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5592" y="3343148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15592" y="2209038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63752" y="5963412"/>
            <a:ext cx="1569720" cy="927100"/>
          </a:xfrm>
          <a:custGeom>
            <a:avLst/>
            <a:gdLst/>
            <a:ahLst/>
            <a:cxnLst/>
            <a:rect l="l" t="t" r="r" b="b"/>
            <a:pathLst>
              <a:path w="1569720" h="927100">
                <a:moveTo>
                  <a:pt x="1483233" y="926490"/>
                </a:moveTo>
                <a:lnTo>
                  <a:pt x="86512" y="926490"/>
                </a:lnTo>
                <a:lnTo>
                  <a:pt x="52920" y="923162"/>
                </a:lnTo>
                <a:lnTo>
                  <a:pt x="25412" y="914120"/>
                </a:lnTo>
                <a:lnTo>
                  <a:pt x="6832" y="900747"/>
                </a:lnTo>
                <a:lnTo>
                  <a:pt x="0" y="884389"/>
                </a:lnTo>
                <a:lnTo>
                  <a:pt x="0" y="42036"/>
                </a:lnTo>
                <a:lnTo>
                  <a:pt x="6832" y="25780"/>
                </a:lnTo>
                <a:lnTo>
                  <a:pt x="25412" y="12318"/>
                </a:lnTo>
                <a:lnTo>
                  <a:pt x="52920" y="3301"/>
                </a:lnTo>
                <a:lnTo>
                  <a:pt x="86512" y="0"/>
                </a:lnTo>
                <a:lnTo>
                  <a:pt x="1483233" y="0"/>
                </a:lnTo>
                <a:lnTo>
                  <a:pt x="1516887" y="3301"/>
                </a:lnTo>
                <a:lnTo>
                  <a:pt x="1544320" y="12318"/>
                </a:lnTo>
                <a:lnTo>
                  <a:pt x="1562989" y="25780"/>
                </a:lnTo>
                <a:lnTo>
                  <a:pt x="1569720" y="42036"/>
                </a:lnTo>
                <a:lnTo>
                  <a:pt x="1569720" y="884389"/>
                </a:lnTo>
                <a:lnTo>
                  <a:pt x="1562989" y="900747"/>
                </a:lnTo>
                <a:lnTo>
                  <a:pt x="1544320" y="914120"/>
                </a:lnTo>
                <a:lnTo>
                  <a:pt x="1516887" y="923162"/>
                </a:lnTo>
                <a:lnTo>
                  <a:pt x="1483233" y="92649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8513" y="6126835"/>
            <a:ext cx="66992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200"/>
              </a:lnSpc>
              <a:spcBef>
                <a:spcPts val="95"/>
              </a:spcBef>
            </a:pP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15" dirty="0">
                <a:latin typeface="Verdana"/>
                <a:cs typeface="Verdana"/>
              </a:rPr>
              <a:t>U</a:t>
            </a:r>
            <a:r>
              <a:rPr sz="600" b="1" spc="10" dirty="0">
                <a:latin typeface="Verdana"/>
                <a:cs typeface="Verdana"/>
              </a:rPr>
              <a:t>T</a:t>
            </a:r>
            <a:r>
              <a:rPr sz="600" b="1" spc="15" dirty="0">
                <a:latin typeface="Verdana"/>
                <a:cs typeface="Verdana"/>
              </a:rPr>
              <a:t>O</a:t>
            </a:r>
            <a:r>
              <a:rPr sz="600" b="1" spc="10" dirty="0">
                <a:latin typeface="Verdana"/>
                <a:cs typeface="Verdana"/>
              </a:rPr>
              <a:t>R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15" dirty="0">
                <a:latin typeface="Verdana"/>
                <a:cs typeface="Verdana"/>
              </a:rPr>
              <a:t>Z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Ç</a:t>
            </a:r>
            <a:r>
              <a:rPr sz="600" b="1" spc="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  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10" dirty="0">
                <a:latin typeface="Verdana"/>
                <a:cs typeface="Verdana"/>
              </a:rPr>
              <a:t>TRANSPORTE </a:t>
            </a:r>
            <a:r>
              <a:rPr sz="600" b="1" spc="1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ESCOLAR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4968" y="5963412"/>
            <a:ext cx="10453370" cy="942340"/>
          </a:xfrm>
          <a:custGeom>
            <a:avLst/>
            <a:gdLst/>
            <a:ahLst/>
            <a:cxnLst/>
            <a:rect l="l" t="t" r="r" b="b"/>
            <a:pathLst>
              <a:path w="10453370" h="942340">
                <a:moveTo>
                  <a:pt x="864958" y="934110"/>
                </a:moveTo>
                <a:lnTo>
                  <a:pt x="50457" y="934110"/>
                </a:lnTo>
                <a:lnTo>
                  <a:pt x="30860" y="930757"/>
                </a:lnTo>
                <a:lnTo>
                  <a:pt x="14820" y="921638"/>
                </a:lnTo>
                <a:lnTo>
                  <a:pt x="3975" y="908151"/>
                </a:lnTo>
                <a:lnTo>
                  <a:pt x="0" y="891666"/>
                </a:lnTo>
                <a:lnTo>
                  <a:pt x="0" y="42417"/>
                </a:lnTo>
                <a:lnTo>
                  <a:pt x="3975" y="25907"/>
                </a:lnTo>
                <a:lnTo>
                  <a:pt x="14820" y="12445"/>
                </a:lnTo>
                <a:lnTo>
                  <a:pt x="30860" y="3301"/>
                </a:lnTo>
                <a:lnTo>
                  <a:pt x="50457" y="0"/>
                </a:lnTo>
                <a:lnTo>
                  <a:pt x="864958" y="0"/>
                </a:lnTo>
                <a:lnTo>
                  <a:pt x="884554" y="3301"/>
                </a:lnTo>
                <a:lnTo>
                  <a:pt x="900595" y="12445"/>
                </a:lnTo>
                <a:lnTo>
                  <a:pt x="911428" y="25907"/>
                </a:lnTo>
                <a:lnTo>
                  <a:pt x="915416" y="42417"/>
                </a:lnTo>
                <a:lnTo>
                  <a:pt x="915416" y="891666"/>
                </a:lnTo>
                <a:lnTo>
                  <a:pt x="911428" y="908151"/>
                </a:lnTo>
                <a:lnTo>
                  <a:pt x="900595" y="921638"/>
                </a:lnTo>
                <a:lnTo>
                  <a:pt x="884554" y="930757"/>
                </a:lnTo>
                <a:lnTo>
                  <a:pt x="864958" y="934110"/>
                </a:lnTo>
                <a:close/>
              </a:path>
              <a:path w="10453370" h="942340">
                <a:moveTo>
                  <a:pt x="3429254" y="934110"/>
                </a:moveTo>
                <a:lnTo>
                  <a:pt x="2606675" y="934110"/>
                </a:lnTo>
                <a:lnTo>
                  <a:pt x="2586863" y="930782"/>
                </a:lnTo>
                <a:lnTo>
                  <a:pt x="2570734" y="921740"/>
                </a:lnTo>
                <a:lnTo>
                  <a:pt x="2559812" y="908367"/>
                </a:lnTo>
                <a:lnTo>
                  <a:pt x="2555748" y="892009"/>
                </a:lnTo>
                <a:lnTo>
                  <a:pt x="2555748" y="49656"/>
                </a:lnTo>
                <a:lnTo>
                  <a:pt x="2559812" y="33400"/>
                </a:lnTo>
                <a:lnTo>
                  <a:pt x="2570734" y="19938"/>
                </a:lnTo>
                <a:lnTo>
                  <a:pt x="2586863" y="10921"/>
                </a:lnTo>
                <a:lnTo>
                  <a:pt x="2606675" y="7619"/>
                </a:lnTo>
                <a:lnTo>
                  <a:pt x="3429254" y="7619"/>
                </a:lnTo>
                <a:lnTo>
                  <a:pt x="3449066" y="10921"/>
                </a:lnTo>
                <a:lnTo>
                  <a:pt x="3465195" y="19938"/>
                </a:lnTo>
                <a:lnTo>
                  <a:pt x="3476117" y="33400"/>
                </a:lnTo>
                <a:lnTo>
                  <a:pt x="3480181" y="49656"/>
                </a:lnTo>
                <a:lnTo>
                  <a:pt x="3480181" y="892009"/>
                </a:lnTo>
                <a:lnTo>
                  <a:pt x="3476117" y="908367"/>
                </a:lnTo>
                <a:lnTo>
                  <a:pt x="3465195" y="921740"/>
                </a:lnTo>
                <a:lnTo>
                  <a:pt x="3449066" y="930782"/>
                </a:lnTo>
                <a:lnTo>
                  <a:pt x="3429254" y="934110"/>
                </a:lnTo>
                <a:close/>
              </a:path>
              <a:path w="10453370" h="942340">
                <a:moveTo>
                  <a:pt x="6667881" y="941730"/>
                </a:moveTo>
                <a:lnTo>
                  <a:pt x="5715254" y="941730"/>
                </a:lnTo>
                <a:lnTo>
                  <a:pt x="5693791" y="938148"/>
                </a:lnTo>
                <a:lnTo>
                  <a:pt x="5676265" y="928408"/>
                </a:lnTo>
                <a:lnTo>
                  <a:pt x="5664327" y="913993"/>
                </a:lnTo>
                <a:lnTo>
                  <a:pt x="5660009" y="896365"/>
                </a:lnTo>
                <a:lnTo>
                  <a:pt x="5660009" y="45338"/>
                </a:lnTo>
                <a:lnTo>
                  <a:pt x="5664327" y="27685"/>
                </a:lnTo>
                <a:lnTo>
                  <a:pt x="5676265" y="13334"/>
                </a:lnTo>
                <a:lnTo>
                  <a:pt x="5693791" y="3555"/>
                </a:lnTo>
                <a:lnTo>
                  <a:pt x="5715254" y="0"/>
                </a:lnTo>
                <a:lnTo>
                  <a:pt x="6667881" y="0"/>
                </a:lnTo>
                <a:lnTo>
                  <a:pt x="6689343" y="3555"/>
                </a:lnTo>
                <a:lnTo>
                  <a:pt x="6706997" y="13334"/>
                </a:lnTo>
                <a:lnTo>
                  <a:pt x="6718808" y="27685"/>
                </a:lnTo>
                <a:lnTo>
                  <a:pt x="6723253" y="45338"/>
                </a:lnTo>
                <a:lnTo>
                  <a:pt x="6723253" y="896365"/>
                </a:lnTo>
                <a:lnTo>
                  <a:pt x="6718808" y="913993"/>
                </a:lnTo>
                <a:lnTo>
                  <a:pt x="6706997" y="928408"/>
                </a:lnTo>
                <a:lnTo>
                  <a:pt x="6689343" y="938148"/>
                </a:lnTo>
                <a:lnTo>
                  <a:pt x="6667881" y="941730"/>
                </a:lnTo>
                <a:close/>
              </a:path>
              <a:path w="10453370" h="942340">
                <a:moveTo>
                  <a:pt x="7814309" y="941730"/>
                </a:moveTo>
                <a:lnTo>
                  <a:pt x="6811136" y="941730"/>
                </a:lnTo>
                <a:lnTo>
                  <a:pt x="6789038" y="938098"/>
                </a:lnTo>
                <a:lnTo>
                  <a:pt x="6771005" y="928204"/>
                </a:lnTo>
                <a:lnTo>
                  <a:pt x="6758685" y="913574"/>
                </a:lnTo>
                <a:lnTo>
                  <a:pt x="6754240" y="895705"/>
                </a:lnTo>
                <a:lnTo>
                  <a:pt x="6754240" y="52069"/>
                </a:lnTo>
                <a:lnTo>
                  <a:pt x="6758685" y="34289"/>
                </a:lnTo>
                <a:lnTo>
                  <a:pt x="6771005" y="19557"/>
                </a:lnTo>
                <a:lnTo>
                  <a:pt x="6789038" y="9778"/>
                </a:lnTo>
                <a:lnTo>
                  <a:pt x="6811136" y="6095"/>
                </a:lnTo>
                <a:lnTo>
                  <a:pt x="7814309" y="6095"/>
                </a:lnTo>
                <a:lnTo>
                  <a:pt x="7836408" y="9778"/>
                </a:lnTo>
                <a:lnTo>
                  <a:pt x="7854441" y="19557"/>
                </a:lnTo>
                <a:lnTo>
                  <a:pt x="7866760" y="34289"/>
                </a:lnTo>
                <a:lnTo>
                  <a:pt x="7871206" y="52069"/>
                </a:lnTo>
                <a:lnTo>
                  <a:pt x="7871206" y="895705"/>
                </a:lnTo>
                <a:lnTo>
                  <a:pt x="7866760" y="913574"/>
                </a:lnTo>
                <a:lnTo>
                  <a:pt x="7854441" y="928204"/>
                </a:lnTo>
                <a:lnTo>
                  <a:pt x="7836408" y="938098"/>
                </a:lnTo>
                <a:lnTo>
                  <a:pt x="7814309" y="941730"/>
                </a:lnTo>
                <a:close/>
              </a:path>
              <a:path w="10453370" h="942340">
                <a:moveTo>
                  <a:pt x="10368915" y="934110"/>
                </a:moveTo>
                <a:lnTo>
                  <a:pt x="7985633" y="934110"/>
                </a:lnTo>
                <a:lnTo>
                  <a:pt x="7952993" y="928522"/>
                </a:lnTo>
                <a:lnTo>
                  <a:pt x="7926324" y="913320"/>
                </a:lnTo>
                <a:lnTo>
                  <a:pt x="7908289" y="890803"/>
                </a:lnTo>
                <a:lnTo>
                  <a:pt x="7901685" y="863320"/>
                </a:lnTo>
                <a:lnTo>
                  <a:pt x="7901685" y="75310"/>
                </a:lnTo>
                <a:lnTo>
                  <a:pt x="7908289" y="47878"/>
                </a:lnTo>
                <a:lnTo>
                  <a:pt x="7926324" y="25399"/>
                </a:lnTo>
                <a:lnTo>
                  <a:pt x="7952993" y="10159"/>
                </a:lnTo>
                <a:lnTo>
                  <a:pt x="7985633" y="4571"/>
                </a:lnTo>
                <a:lnTo>
                  <a:pt x="10368915" y="4571"/>
                </a:lnTo>
                <a:lnTo>
                  <a:pt x="10401554" y="10159"/>
                </a:lnTo>
                <a:lnTo>
                  <a:pt x="10428224" y="25399"/>
                </a:lnTo>
                <a:lnTo>
                  <a:pt x="10446258" y="47878"/>
                </a:lnTo>
                <a:lnTo>
                  <a:pt x="10452862" y="75310"/>
                </a:lnTo>
                <a:lnTo>
                  <a:pt x="10452862" y="863320"/>
                </a:lnTo>
                <a:lnTo>
                  <a:pt x="10446258" y="890803"/>
                </a:lnTo>
                <a:lnTo>
                  <a:pt x="10428224" y="913320"/>
                </a:lnTo>
                <a:lnTo>
                  <a:pt x="10401554" y="928522"/>
                </a:lnTo>
                <a:lnTo>
                  <a:pt x="10368915" y="934110"/>
                </a:lnTo>
                <a:close/>
              </a:path>
              <a:path w="10453370" h="942340">
                <a:moveTo>
                  <a:pt x="5543042" y="941730"/>
                </a:moveTo>
                <a:lnTo>
                  <a:pt x="3583686" y="941730"/>
                </a:lnTo>
                <a:lnTo>
                  <a:pt x="3553714" y="936624"/>
                </a:lnTo>
                <a:lnTo>
                  <a:pt x="3529203" y="922731"/>
                </a:lnTo>
                <a:lnTo>
                  <a:pt x="3512693" y="902182"/>
                </a:lnTo>
                <a:lnTo>
                  <a:pt x="3506597" y="877074"/>
                </a:lnTo>
                <a:lnTo>
                  <a:pt x="3506597" y="64642"/>
                </a:lnTo>
                <a:lnTo>
                  <a:pt x="3512693" y="39496"/>
                </a:lnTo>
                <a:lnTo>
                  <a:pt x="3529203" y="18922"/>
                </a:lnTo>
                <a:lnTo>
                  <a:pt x="3553714" y="5079"/>
                </a:lnTo>
                <a:lnTo>
                  <a:pt x="3583686" y="0"/>
                </a:lnTo>
                <a:lnTo>
                  <a:pt x="5543042" y="0"/>
                </a:lnTo>
                <a:lnTo>
                  <a:pt x="5572887" y="5079"/>
                </a:lnTo>
                <a:lnTo>
                  <a:pt x="5597525" y="18922"/>
                </a:lnTo>
                <a:lnTo>
                  <a:pt x="5614035" y="39496"/>
                </a:lnTo>
                <a:lnTo>
                  <a:pt x="5620131" y="64642"/>
                </a:lnTo>
                <a:lnTo>
                  <a:pt x="5620131" y="877074"/>
                </a:lnTo>
                <a:lnTo>
                  <a:pt x="5614035" y="902182"/>
                </a:lnTo>
                <a:lnTo>
                  <a:pt x="5597525" y="922731"/>
                </a:lnTo>
                <a:lnTo>
                  <a:pt x="5572887" y="936624"/>
                </a:lnTo>
                <a:lnTo>
                  <a:pt x="5543042" y="9417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134602" y="6364325"/>
            <a:ext cx="4591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5</a:t>
            </a:r>
            <a:r>
              <a:rPr sz="600" spc="-20" dirty="0">
                <a:latin typeface="Verdana"/>
                <a:cs typeface="Verdana"/>
              </a:rPr>
              <a:t> 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75093" y="6232394"/>
            <a:ext cx="950594" cy="3333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07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11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12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771394" y="6138367"/>
            <a:ext cx="73850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55589" y="6012917"/>
            <a:ext cx="931544" cy="8096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4"/>
              </a:spcBef>
            </a:pPr>
            <a:r>
              <a:rPr sz="500" dirty="0">
                <a:latin typeface="Verdana"/>
                <a:cs typeface="Verdana"/>
              </a:rPr>
              <a:t>SETRANSB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Ar</a:t>
            </a:r>
            <a:r>
              <a:rPr sz="500" spc="5" dirty="0">
                <a:latin typeface="Verdana"/>
                <a:cs typeface="Verdana"/>
              </a:rPr>
              <a:t>th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Ber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de</a:t>
            </a:r>
            <a:r>
              <a:rPr sz="500" dirty="0">
                <a:latin typeface="Verdana"/>
                <a:cs typeface="Verdana"/>
              </a:rPr>
              <a:t>s,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dirty="0">
                <a:latin typeface="Verdana"/>
                <a:cs typeface="Verdana"/>
              </a:rPr>
              <a:t>º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15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latin typeface="Verdana"/>
                <a:cs typeface="Verdana"/>
              </a:rPr>
              <a:t>-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ho</a:t>
            </a:r>
            <a:r>
              <a:rPr sz="500" spc="-15" dirty="0">
                <a:latin typeface="Verdana"/>
                <a:cs typeface="Verdana"/>
              </a:rPr>
              <a:t>/</a:t>
            </a:r>
            <a:r>
              <a:rPr sz="500" spc="-5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</a:t>
            </a:r>
            <a:endParaRPr sz="500">
              <a:latin typeface="Verdana"/>
              <a:cs typeface="Verdana"/>
            </a:endParaRPr>
          </a:p>
          <a:p>
            <a:pPr marL="4445" algn="ctr">
              <a:lnSpc>
                <a:spcPct val="100000"/>
              </a:lnSpc>
              <a:spcBef>
                <a:spcPts val="35"/>
              </a:spcBef>
            </a:pPr>
            <a:r>
              <a:rPr sz="500" dirty="0">
                <a:latin typeface="Verdana"/>
                <a:cs typeface="Verdana"/>
              </a:rPr>
              <a:t>E-mail:</a:t>
            </a:r>
            <a:endParaRPr sz="5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  <a:spcBef>
                <a:spcPts val="120"/>
              </a:spcBef>
            </a:pPr>
            <a:r>
              <a:rPr sz="500" dirty="0">
                <a:latin typeface="Verdana"/>
                <a:cs typeface="Verdana"/>
                <a:hlinkClick r:id="rId2"/>
              </a:rPr>
              <a:t>setransbpmb@gmail.com</a:t>
            </a:r>
            <a:endParaRPr sz="500">
              <a:latin typeface="Verdana"/>
              <a:cs typeface="Verdana"/>
            </a:endParaRPr>
          </a:p>
          <a:p>
            <a:pPr marL="18415" marR="5080" algn="ctr">
              <a:lnSpc>
                <a:spcPct val="104000"/>
              </a:lnSpc>
              <a:spcBef>
                <a:spcPts val="130"/>
              </a:spcBef>
            </a:pPr>
            <a:r>
              <a:rPr sz="500" spc="-10" dirty="0">
                <a:latin typeface="Verdana"/>
                <a:cs typeface="Verdana"/>
                <a:hlinkClick r:id="rId3"/>
              </a:rPr>
              <a:t>obrasadm@brumadinho.mg.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gov.br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Verdana"/>
                <a:cs typeface="Verdana"/>
              </a:rPr>
              <a:t>Telefone: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996</a:t>
            </a:r>
            <a:r>
              <a:rPr sz="500" spc="-45" dirty="0">
                <a:latin typeface="Verdana"/>
                <a:cs typeface="Verdana"/>
              </a:rPr>
              <a:t>88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7</a:t>
            </a:r>
            <a:r>
              <a:rPr sz="500" spc="-35" dirty="0">
                <a:latin typeface="Verdana"/>
                <a:cs typeface="Verdana"/>
              </a:rPr>
              <a:t>5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07083" y="6275933"/>
            <a:ext cx="1126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Documento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Identificação;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80840" y="1983994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3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correspondência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3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80840" y="3064002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15003" y="4068572"/>
            <a:ext cx="1970405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0" dirty="0">
                <a:latin typeface="Verdana"/>
                <a:cs typeface="Verdana"/>
              </a:rPr>
              <a:t>10</a:t>
            </a:r>
            <a:r>
              <a:rPr sz="550" spc="-25" dirty="0">
                <a:latin typeface="Verdana"/>
                <a:cs typeface="Verdana"/>
              </a:rPr>
              <a:t>.</a:t>
            </a:r>
            <a:r>
              <a:rPr sz="550" spc="-30" dirty="0">
                <a:latin typeface="Verdana"/>
                <a:cs typeface="Verdana"/>
              </a:rPr>
              <a:t>741</a:t>
            </a:r>
            <a:r>
              <a:rPr sz="550" spc="-25" dirty="0">
                <a:latin typeface="Verdana"/>
                <a:cs typeface="Verdana"/>
              </a:rPr>
              <a:t>/</a:t>
            </a:r>
            <a:r>
              <a:rPr sz="550" spc="-30" dirty="0">
                <a:latin typeface="Verdana"/>
                <a:cs typeface="Verdana"/>
              </a:rPr>
              <a:t>200</a:t>
            </a:r>
            <a:r>
              <a:rPr sz="550" dirty="0">
                <a:latin typeface="Verdana"/>
                <a:cs typeface="Verdana"/>
              </a:rPr>
              <a:t>3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Arial MT"/>
                <a:cs typeface="Arial MT"/>
              </a:rPr>
              <a:t>º</a:t>
            </a:r>
            <a:r>
              <a:rPr sz="550" spc="-10" dirty="0">
                <a:latin typeface="Arial MT"/>
                <a:cs typeface="Arial MT"/>
              </a:rPr>
              <a:t> </a:t>
            </a:r>
            <a:r>
              <a:rPr sz="550" spc="-40" dirty="0">
                <a:latin typeface="Verdana"/>
                <a:cs typeface="Verdana"/>
              </a:rPr>
              <a:t>13</a:t>
            </a:r>
            <a:r>
              <a:rPr sz="550" spc="-35" dirty="0">
                <a:latin typeface="Verdana"/>
                <a:cs typeface="Verdana"/>
              </a:rPr>
              <a:t>.</a:t>
            </a:r>
            <a:r>
              <a:rPr sz="550" spc="-40" dirty="0">
                <a:latin typeface="Verdana"/>
                <a:cs typeface="Verdana"/>
              </a:rPr>
              <a:t>466</a:t>
            </a:r>
            <a:r>
              <a:rPr sz="550" spc="-35" dirty="0">
                <a:latin typeface="Verdana"/>
                <a:cs typeface="Verdana"/>
              </a:rPr>
              <a:t>/</a:t>
            </a:r>
            <a:r>
              <a:rPr sz="550" spc="-40" dirty="0">
                <a:latin typeface="Verdana"/>
                <a:cs typeface="Verdana"/>
              </a:rPr>
              <a:t>2017</a:t>
            </a:r>
            <a:r>
              <a:rPr sz="550" dirty="0">
                <a:latin typeface="Verdana"/>
                <a:cs typeface="Verdana"/>
              </a:rPr>
              <a:t>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7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96080" y="5020183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96080" y="6021451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0" name="object 68">
            <a:extLst>
              <a:ext uri="{FF2B5EF4-FFF2-40B4-BE49-F238E27FC236}">
                <a16:creationId xmlns:a16="http://schemas.microsoft.com/office/drawing/2014/main" id="{A763C0A9-268B-A427-13E3-EDDCCEF67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2737" y="12976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1" name="object 43">
            <a:extLst>
              <a:ext uri="{FF2B5EF4-FFF2-40B4-BE49-F238E27FC236}">
                <a16:creationId xmlns:a16="http://schemas.microsoft.com/office/drawing/2014/main" id="{9097BC67-F1EA-130D-5E3E-11050B3E7A04}"/>
              </a:ext>
            </a:extLst>
          </p:cNvPr>
          <p:cNvSpPr txBox="1"/>
          <p:nvPr/>
        </p:nvSpPr>
        <p:spPr>
          <a:xfrm>
            <a:off x="2455586" y="720424"/>
            <a:ext cx="7502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/>
                <a:cs typeface="Arial"/>
              </a:rPr>
              <a:t>SECRETARIA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MUNICIPAL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lang="pt-BR" sz="1600" b="1" spc="5" dirty="0">
                <a:latin typeface="Arial"/>
                <a:cs typeface="Arial"/>
              </a:rPr>
              <a:t> OBRAS E SERVIÇOS PÚBLICOS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119122"/>
            <a:ext cx="78232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71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SERVIÇO</a:t>
            </a:r>
            <a:r>
              <a:rPr sz="600" b="1" spc="3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CAPINA</a:t>
            </a:r>
            <a:r>
              <a:rPr sz="600" b="1" spc="1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L</a:t>
            </a:r>
            <a:r>
              <a:rPr sz="600" b="1" spc="-5" dirty="0">
                <a:latin typeface="Verdana"/>
                <a:cs typeface="Verdana"/>
              </a:rPr>
              <a:t>IM</a:t>
            </a:r>
            <a:r>
              <a:rPr sz="600" b="1" dirty="0">
                <a:latin typeface="Verdana"/>
                <a:cs typeface="Verdana"/>
              </a:rPr>
              <a:t>P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ZA</a:t>
            </a:r>
            <a:r>
              <a:rPr sz="600" b="1" spc="-35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1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VI</a:t>
            </a:r>
            <a:r>
              <a:rPr sz="600" b="1" dirty="0">
                <a:latin typeface="Verdana"/>
                <a:cs typeface="Verdana"/>
              </a:rPr>
              <a:t>AS  E </a:t>
            </a:r>
            <a:r>
              <a:rPr sz="600" b="1" spc="-5" dirty="0">
                <a:latin typeface="Verdana"/>
                <a:cs typeface="Verdana"/>
              </a:rPr>
              <a:t>ÁREAS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PÚBLICAS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94332"/>
            <a:ext cx="7897495" cy="1007744"/>
          </a:xfrm>
          <a:custGeom>
            <a:avLst/>
            <a:gdLst/>
            <a:ahLst/>
            <a:cxnLst/>
            <a:rect l="l" t="t" r="r" b="b"/>
            <a:pathLst>
              <a:path w="7897495" h="1007744">
                <a:moveTo>
                  <a:pt x="873632" y="1007363"/>
                </a:moveTo>
                <a:lnTo>
                  <a:pt x="50926" y="1007363"/>
                </a:lnTo>
                <a:lnTo>
                  <a:pt x="31114" y="1003808"/>
                </a:lnTo>
                <a:lnTo>
                  <a:pt x="14985" y="994029"/>
                </a:lnTo>
                <a:lnTo>
                  <a:pt x="4063" y="979551"/>
                </a:lnTo>
                <a:lnTo>
                  <a:pt x="0" y="961771"/>
                </a:lnTo>
                <a:lnTo>
                  <a:pt x="0" y="50164"/>
                </a:lnTo>
                <a:lnTo>
                  <a:pt x="4063" y="32385"/>
                </a:lnTo>
                <a:lnTo>
                  <a:pt x="14985" y="17907"/>
                </a:lnTo>
                <a:lnTo>
                  <a:pt x="31114" y="8127"/>
                </a:lnTo>
                <a:lnTo>
                  <a:pt x="50926" y="4572"/>
                </a:lnTo>
                <a:lnTo>
                  <a:pt x="873632" y="4572"/>
                </a:lnTo>
                <a:lnTo>
                  <a:pt x="893444" y="8127"/>
                </a:lnTo>
                <a:lnTo>
                  <a:pt x="909573" y="17907"/>
                </a:lnTo>
                <a:lnTo>
                  <a:pt x="920495" y="32385"/>
                </a:lnTo>
                <a:lnTo>
                  <a:pt x="924559" y="50164"/>
                </a:lnTo>
                <a:lnTo>
                  <a:pt x="924559" y="961771"/>
                </a:lnTo>
                <a:lnTo>
                  <a:pt x="920495" y="979551"/>
                </a:lnTo>
                <a:lnTo>
                  <a:pt x="909573" y="994029"/>
                </a:lnTo>
                <a:lnTo>
                  <a:pt x="893444" y="1003808"/>
                </a:lnTo>
                <a:lnTo>
                  <a:pt x="873632" y="1007363"/>
                </a:lnTo>
                <a:close/>
              </a:path>
              <a:path w="7897495" h="1007744">
                <a:moveTo>
                  <a:pt x="4112132" y="1005839"/>
                </a:moveTo>
                <a:lnTo>
                  <a:pt x="3159633" y="1005839"/>
                </a:lnTo>
                <a:lnTo>
                  <a:pt x="3138170" y="1002030"/>
                </a:lnTo>
                <a:lnTo>
                  <a:pt x="3120644" y="991743"/>
                </a:lnTo>
                <a:lnTo>
                  <a:pt x="3108706" y="976502"/>
                </a:lnTo>
                <a:lnTo>
                  <a:pt x="3104387" y="957961"/>
                </a:lnTo>
                <a:lnTo>
                  <a:pt x="3104387" y="58547"/>
                </a:lnTo>
                <a:lnTo>
                  <a:pt x="3108706" y="40005"/>
                </a:lnTo>
                <a:lnTo>
                  <a:pt x="3120644" y="24764"/>
                </a:lnTo>
                <a:lnTo>
                  <a:pt x="3138170" y="14477"/>
                </a:lnTo>
                <a:lnTo>
                  <a:pt x="3159633" y="10668"/>
                </a:lnTo>
                <a:lnTo>
                  <a:pt x="4112132" y="10668"/>
                </a:lnTo>
                <a:lnTo>
                  <a:pt x="4133595" y="14477"/>
                </a:lnTo>
                <a:lnTo>
                  <a:pt x="4151249" y="24764"/>
                </a:lnTo>
                <a:lnTo>
                  <a:pt x="4163059" y="40005"/>
                </a:lnTo>
                <a:lnTo>
                  <a:pt x="4167504" y="58547"/>
                </a:lnTo>
                <a:lnTo>
                  <a:pt x="4167504" y="957961"/>
                </a:lnTo>
                <a:lnTo>
                  <a:pt x="4163059" y="976502"/>
                </a:lnTo>
                <a:lnTo>
                  <a:pt x="4151249" y="991743"/>
                </a:lnTo>
                <a:lnTo>
                  <a:pt x="4133595" y="1002030"/>
                </a:lnTo>
                <a:lnTo>
                  <a:pt x="4112132" y="1005839"/>
                </a:lnTo>
                <a:close/>
              </a:path>
              <a:path w="7897495" h="1007744">
                <a:moveTo>
                  <a:pt x="5258688" y="1007363"/>
                </a:moveTo>
                <a:lnTo>
                  <a:pt x="4255388" y="1007363"/>
                </a:lnTo>
                <a:lnTo>
                  <a:pt x="4233290" y="1003426"/>
                </a:lnTo>
                <a:lnTo>
                  <a:pt x="4215257" y="992886"/>
                </a:lnTo>
                <a:lnTo>
                  <a:pt x="4202937" y="977138"/>
                </a:lnTo>
                <a:lnTo>
                  <a:pt x="4198492" y="957961"/>
                </a:lnTo>
                <a:lnTo>
                  <a:pt x="4198492" y="50926"/>
                </a:lnTo>
                <a:lnTo>
                  <a:pt x="4202937" y="31750"/>
                </a:lnTo>
                <a:lnTo>
                  <a:pt x="4215257" y="16001"/>
                </a:lnTo>
                <a:lnTo>
                  <a:pt x="4233290" y="5461"/>
                </a:lnTo>
                <a:lnTo>
                  <a:pt x="4255388" y="1524"/>
                </a:lnTo>
                <a:lnTo>
                  <a:pt x="5258688" y="1524"/>
                </a:lnTo>
                <a:lnTo>
                  <a:pt x="5280786" y="5461"/>
                </a:lnTo>
                <a:lnTo>
                  <a:pt x="5298820" y="16001"/>
                </a:lnTo>
                <a:lnTo>
                  <a:pt x="5311139" y="31750"/>
                </a:lnTo>
                <a:lnTo>
                  <a:pt x="5315584" y="50926"/>
                </a:lnTo>
                <a:lnTo>
                  <a:pt x="5315584" y="957961"/>
                </a:lnTo>
                <a:lnTo>
                  <a:pt x="5311139" y="977138"/>
                </a:lnTo>
                <a:lnTo>
                  <a:pt x="5298820" y="992886"/>
                </a:lnTo>
                <a:lnTo>
                  <a:pt x="5280786" y="1003426"/>
                </a:lnTo>
                <a:lnTo>
                  <a:pt x="5258688" y="1007363"/>
                </a:lnTo>
                <a:close/>
              </a:path>
              <a:path w="7897495" h="1007744">
                <a:moveTo>
                  <a:pt x="7813293" y="1005839"/>
                </a:moveTo>
                <a:lnTo>
                  <a:pt x="5430011" y="1005839"/>
                </a:lnTo>
                <a:lnTo>
                  <a:pt x="5397373" y="999744"/>
                </a:lnTo>
                <a:lnTo>
                  <a:pt x="5370703" y="983361"/>
                </a:lnTo>
                <a:lnTo>
                  <a:pt x="5352668" y="958976"/>
                </a:lnTo>
                <a:lnTo>
                  <a:pt x="5346064" y="929259"/>
                </a:lnTo>
                <a:lnTo>
                  <a:pt x="5346064" y="76581"/>
                </a:lnTo>
                <a:lnTo>
                  <a:pt x="5352668" y="46862"/>
                </a:lnTo>
                <a:lnTo>
                  <a:pt x="5370703" y="22479"/>
                </a:lnTo>
                <a:lnTo>
                  <a:pt x="5397373" y="6096"/>
                </a:lnTo>
                <a:lnTo>
                  <a:pt x="5430011" y="0"/>
                </a:lnTo>
                <a:lnTo>
                  <a:pt x="7813293" y="0"/>
                </a:lnTo>
                <a:lnTo>
                  <a:pt x="7845933" y="6096"/>
                </a:lnTo>
                <a:lnTo>
                  <a:pt x="7872603" y="22479"/>
                </a:lnTo>
                <a:lnTo>
                  <a:pt x="7890636" y="46862"/>
                </a:lnTo>
                <a:lnTo>
                  <a:pt x="7897240" y="76581"/>
                </a:lnTo>
                <a:lnTo>
                  <a:pt x="7897240" y="929259"/>
                </a:lnTo>
                <a:lnTo>
                  <a:pt x="7890636" y="958976"/>
                </a:lnTo>
                <a:lnTo>
                  <a:pt x="7872603" y="983361"/>
                </a:lnTo>
                <a:lnTo>
                  <a:pt x="7845933" y="999744"/>
                </a:lnTo>
                <a:lnTo>
                  <a:pt x="7813293" y="1005839"/>
                </a:lnTo>
                <a:close/>
              </a:path>
              <a:path w="7897495" h="1007744">
                <a:moveTo>
                  <a:pt x="2987421" y="1005839"/>
                </a:moveTo>
                <a:lnTo>
                  <a:pt x="1028064" y="1005839"/>
                </a:lnTo>
                <a:lnTo>
                  <a:pt x="998093" y="1000379"/>
                </a:lnTo>
                <a:lnTo>
                  <a:pt x="973582" y="985647"/>
                </a:lnTo>
                <a:lnTo>
                  <a:pt x="957071" y="963802"/>
                </a:lnTo>
                <a:lnTo>
                  <a:pt x="950975" y="937133"/>
                </a:lnTo>
                <a:lnTo>
                  <a:pt x="950975" y="73279"/>
                </a:lnTo>
                <a:lnTo>
                  <a:pt x="957071" y="46609"/>
                </a:lnTo>
                <a:lnTo>
                  <a:pt x="973582" y="24764"/>
                </a:lnTo>
                <a:lnTo>
                  <a:pt x="998093" y="10033"/>
                </a:lnTo>
                <a:lnTo>
                  <a:pt x="1028064" y="4572"/>
                </a:lnTo>
                <a:lnTo>
                  <a:pt x="2987421" y="4572"/>
                </a:lnTo>
                <a:lnTo>
                  <a:pt x="3017266" y="10033"/>
                </a:lnTo>
                <a:lnTo>
                  <a:pt x="3041904" y="24764"/>
                </a:lnTo>
                <a:lnTo>
                  <a:pt x="3058413" y="46609"/>
                </a:lnTo>
                <a:lnTo>
                  <a:pt x="3064510" y="73279"/>
                </a:lnTo>
                <a:lnTo>
                  <a:pt x="3064510" y="937133"/>
                </a:lnTo>
                <a:lnTo>
                  <a:pt x="3058413" y="963802"/>
                </a:lnTo>
                <a:lnTo>
                  <a:pt x="3041904" y="985647"/>
                </a:lnTo>
                <a:lnTo>
                  <a:pt x="3017266" y="1000379"/>
                </a:lnTo>
                <a:lnTo>
                  <a:pt x="2987421" y="100583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441" y="1422019"/>
            <a:ext cx="126047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6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45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0729" y="2008758"/>
            <a:ext cx="970280" cy="76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10800"/>
              </a:lnSpc>
              <a:spcBef>
                <a:spcPts val="105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ven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Ita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uá,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3674,  P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II,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.  E-mail:</a:t>
            </a:r>
            <a:endParaRPr sz="600">
              <a:latin typeface="Verdana"/>
              <a:cs typeface="Verdana"/>
            </a:endParaRPr>
          </a:p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limpezaurbana@brumadi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nho.mg.gov.br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Telefones: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99946-1250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935" y="696463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968" y="1895856"/>
            <a:ext cx="2506980" cy="1007744"/>
          </a:xfrm>
          <a:custGeom>
            <a:avLst/>
            <a:gdLst/>
            <a:ahLst/>
            <a:cxnLst/>
            <a:rect l="l" t="t" r="r" b="b"/>
            <a:pathLst>
              <a:path w="2506980" h="1007744">
                <a:moveTo>
                  <a:pt x="873836" y="1007363"/>
                </a:moveTo>
                <a:lnTo>
                  <a:pt x="50965" y="1007363"/>
                </a:lnTo>
                <a:lnTo>
                  <a:pt x="31178" y="1003808"/>
                </a:lnTo>
                <a:lnTo>
                  <a:pt x="14973" y="994028"/>
                </a:lnTo>
                <a:lnTo>
                  <a:pt x="4025" y="979677"/>
                </a:lnTo>
                <a:lnTo>
                  <a:pt x="0" y="962025"/>
                </a:lnTo>
                <a:lnTo>
                  <a:pt x="0" y="54483"/>
                </a:lnTo>
                <a:lnTo>
                  <a:pt x="4025" y="36830"/>
                </a:lnTo>
                <a:lnTo>
                  <a:pt x="14973" y="22478"/>
                </a:lnTo>
                <a:lnTo>
                  <a:pt x="31178" y="12700"/>
                </a:lnTo>
                <a:lnTo>
                  <a:pt x="50965" y="9144"/>
                </a:lnTo>
                <a:lnTo>
                  <a:pt x="873836" y="9144"/>
                </a:lnTo>
                <a:lnTo>
                  <a:pt x="893635" y="12700"/>
                </a:lnTo>
                <a:lnTo>
                  <a:pt x="909840" y="22478"/>
                </a:lnTo>
                <a:lnTo>
                  <a:pt x="920788" y="36830"/>
                </a:lnTo>
                <a:lnTo>
                  <a:pt x="924801" y="54483"/>
                </a:lnTo>
                <a:lnTo>
                  <a:pt x="924801" y="962025"/>
                </a:lnTo>
                <a:lnTo>
                  <a:pt x="920788" y="979677"/>
                </a:lnTo>
                <a:lnTo>
                  <a:pt x="909840" y="994028"/>
                </a:lnTo>
                <a:lnTo>
                  <a:pt x="893635" y="1003808"/>
                </a:lnTo>
                <a:lnTo>
                  <a:pt x="873836" y="1007363"/>
                </a:lnTo>
                <a:close/>
              </a:path>
              <a:path w="2506980" h="1007744">
                <a:moveTo>
                  <a:pt x="2420620" y="1007363"/>
                </a:moveTo>
                <a:lnTo>
                  <a:pt x="1028306" y="1007363"/>
                </a:lnTo>
                <a:lnTo>
                  <a:pt x="994829" y="1003808"/>
                </a:lnTo>
                <a:lnTo>
                  <a:pt x="967397" y="993901"/>
                </a:lnTo>
                <a:lnTo>
                  <a:pt x="948880" y="979424"/>
                </a:lnTo>
                <a:lnTo>
                  <a:pt x="942073" y="961644"/>
                </a:lnTo>
                <a:lnTo>
                  <a:pt x="942073" y="45720"/>
                </a:lnTo>
                <a:lnTo>
                  <a:pt x="948880" y="27939"/>
                </a:lnTo>
                <a:lnTo>
                  <a:pt x="967397" y="13462"/>
                </a:lnTo>
                <a:lnTo>
                  <a:pt x="994829" y="3556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3556"/>
                </a:lnTo>
                <a:lnTo>
                  <a:pt x="2481453" y="13462"/>
                </a:lnTo>
                <a:lnTo>
                  <a:pt x="2499995" y="27939"/>
                </a:lnTo>
                <a:lnTo>
                  <a:pt x="2506726" y="45720"/>
                </a:lnTo>
                <a:lnTo>
                  <a:pt x="2506726" y="961644"/>
                </a:lnTo>
                <a:lnTo>
                  <a:pt x="2499995" y="979424"/>
                </a:lnTo>
                <a:lnTo>
                  <a:pt x="2481453" y="993901"/>
                </a:lnTo>
                <a:lnTo>
                  <a:pt x="2454021" y="1003808"/>
                </a:lnTo>
                <a:lnTo>
                  <a:pt x="2420620" y="10073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6800" y="2956560"/>
            <a:ext cx="1565275" cy="1024255"/>
          </a:xfrm>
          <a:custGeom>
            <a:avLst/>
            <a:gdLst/>
            <a:ahLst/>
            <a:cxnLst/>
            <a:rect l="l" t="t" r="r" b="b"/>
            <a:pathLst>
              <a:path w="1565275" h="1024254">
                <a:moveTo>
                  <a:pt x="1478661" y="1023747"/>
                </a:moveTo>
                <a:lnTo>
                  <a:pt x="86245" y="1023747"/>
                </a:lnTo>
                <a:lnTo>
                  <a:pt x="52755" y="1020064"/>
                </a:lnTo>
                <a:lnTo>
                  <a:pt x="25336" y="1010031"/>
                </a:lnTo>
                <a:lnTo>
                  <a:pt x="6807" y="995299"/>
                </a:lnTo>
                <a:lnTo>
                  <a:pt x="0" y="977265"/>
                </a:lnTo>
                <a:lnTo>
                  <a:pt x="0" y="46482"/>
                </a:lnTo>
                <a:lnTo>
                  <a:pt x="6807" y="28448"/>
                </a:lnTo>
                <a:lnTo>
                  <a:pt x="25336" y="13716"/>
                </a:lnTo>
                <a:lnTo>
                  <a:pt x="52755" y="3683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3683"/>
                </a:lnTo>
                <a:lnTo>
                  <a:pt x="1539494" y="13716"/>
                </a:lnTo>
                <a:lnTo>
                  <a:pt x="1558036" y="28448"/>
                </a:lnTo>
                <a:lnTo>
                  <a:pt x="1564767" y="46482"/>
                </a:lnTo>
                <a:lnTo>
                  <a:pt x="1564767" y="977265"/>
                </a:lnTo>
                <a:lnTo>
                  <a:pt x="1558036" y="995299"/>
                </a:lnTo>
                <a:lnTo>
                  <a:pt x="1539494" y="1010031"/>
                </a:lnTo>
                <a:lnTo>
                  <a:pt x="1512062" y="1020064"/>
                </a:lnTo>
                <a:lnTo>
                  <a:pt x="1478661" y="10237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6800" y="4043172"/>
            <a:ext cx="1565275" cy="845819"/>
          </a:xfrm>
          <a:custGeom>
            <a:avLst/>
            <a:gdLst/>
            <a:ahLst/>
            <a:cxnLst/>
            <a:rect l="l" t="t" r="r" b="b"/>
            <a:pathLst>
              <a:path w="1565275" h="845820">
                <a:moveTo>
                  <a:pt x="1478661" y="845566"/>
                </a:moveTo>
                <a:lnTo>
                  <a:pt x="86245" y="845566"/>
                </a:lnTo>
                <a:lnTo>
                  <a:pt x="52755" y="842518"/>
                </a:lnTo>
                <a:lnTo>
                  <a:pt x="25336" y="834263"/>
                </a:lnTo>
                <a:lnTo>
                  <a:pt x="6807" y="822071"/>
                </a:lnTo>
                <a:lnTo>
                  <a:pt x="0" y="807212"/>
                </a:lnTo>
                <a:lnTo>
                  <a:pt x="0" y="38481"/>
                </a:lnTo>
                <a:lnTo>
                  <a:pt x="6807" y="23495"/>
                </a:lnTo>
                <a:lnTo>
                  <a:pt x="25336" y="11303"/>
                </a:lnTo>
                <a:lnTo>
                  <a:pt x="52755" y="3048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3048"/>
                </a:lnTo>
                <a:lnTo>
                  <a:pt x="1539494" y="11303"/>
                </a:lnTo>
                <a:lnTo>
                  <a:pt x="1558036" y="23495"/>
                </a:lnTo>
                <a:lnTo>
                  <a:pt x="1564767" y="38481"/>
                </a:lnTo>
                <a:lnTo>
                  <a:pt x="1564767" y="807212"/>
                </a:lnTo>
                <a:lnTo>
                  <a:pt x="1558036" y="822071"/>
                </a:lnTo>
                <a:lnTo>
                  <a:pt x="1539494" y="834263"/>
                </a:lnTo>
                <a:lnTo>
                  <a:pt x="1512062" y="842518"/>
                </a:lnTo>
                <a:lnTo>
                  <a:pt x="1478661" y="8455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6542" y="3337686"/>
            <a:ext cx="50927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Verdana"/>
                <a:cs typeface="Verdana"/>
              </a:rPr>
              <a:t>COLETA</a:t>
            </a:r>
            <a:r>
              <a:rPr sz="600" b="1" spc="-40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DE </a:t>
            </a:r>
            <a:r>
              <a:rPr sz="600" b="1" spc="-19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LIXO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63752" y="4953000"/>
            <a:ext cx="1569720" cy="948055"/>
          </a:xfrm>
          <a:custGeom>
            <a:avLst/>
            <a:gdLst/>
            <a:ahLst/>
            <a:cxnLst/>
            <a:rect l="l" t="t" r="r" b="b"/>
            <a:pathLst>
              <a:path w="1569720" h="948054">
                <a:moveTo>
                  <a:pt x="1483233" y="947546"/>
                </a:moveTo>
                <a:lnTo>
                  <a:pt x="86512" y="947546"/>
                </a:lnTo>
                <a:lnTo>
                  <a:pt x="52920" y="944117"/>
                </a:lnTo>
                <a:lnTo>
                  <a:pt x="25412" y="934973"/>
                </a:lnTo>
                <a:lnTo>
                  <a:pt x="6832" y="921257"/>
                </a:lnTo>
                <a:lnTo>
                  <a:pt x="0" y="904493"/>
                </a:lnTo>
                <a:lnTo>
                  <a:pt x="0" y="43052"/>
                </a:lnTo>
                <a:lnTo>
                  <a:pt x="6832" y="26288"/>
                </a:lnTo>
                <a:lnTo>
                  <a:pt x="25412" y="12699"/>
                </a:lnTo>
                <a:lnTo>
                  <a:pt x="52920" y="3428"/>
                </a:lnTo>
                <a:lnTo>
                  <a:pt x="86512" y="0"/>
                </a:lnTo>
                <a:lnTo>
                  <a:pt x="1483233" y="0"/>
                </a:lnTo>
                <a:lnTo>
                  <a:pt x="1516887" y="3428"/>
                </a:lnTo>
                <a:lnTo>
                  <a:pt x="1544320" y="12699"/>
                </a:lnTo>
                <a:lnTo>
                  <a:pt x="1562989" y="26288"/>
                </a:lnTo>
                <a:lnTo>
                  <a:pt x="1569720" y="43052"/>
                </a:lnTo>
                <a:lnTo>
                  <a:pt x="1569720" y="904493"/>
                </a:lnTo>
                <a:lnTo>
                  <a:pt x="1562989" y="921257"/>
                </a:lnTo>
                <a:lnTo>
                  <a:pt x="1544320" y="934973"/>
                </a:lnTo>
                <a:lnTo>
                  <a:pt x="1516887" y="944117"/>
                </a:lnTo>
                <a:lnTo>
                  <a:pt x="1483233" y="94754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9966" y="4307205"/>
            <a:ext cx="62484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7500"/>
              </a:lnSpc>
              <a:spcBef>
                <a:spcPts val="90"/>
              </a:spcBef>
            </a:pPr>
            <a:r>
              <a:rPr sz="600" b="1" spc="-5" dirty="0">
                <a:latin typeface="Verdana"/>
                <a:cs typeface="Verdana"/>
              </a:rPr>
              <a:t>V</a:t>
            </a:r>
            <a:r>
              <a:rPr sz="600" b="1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RRIÇ</a:t>
            </a:r>
            <a:r>
              <a:rPr sz="600" b="1" dirty="0">
                <a:latin typeface="Verdana"/>
                <a:cs typeface="Verdana"/>
              </a:rPr>
              <a:t>ÃO</a:t>
            </a:r>
            <a:r>
              <a:rPr sz="600" b="1" spc="5" dirty="0">
                <a:latin typeface="Verdana"/>
                <a:cs typeface="Verdana"/>
              </a:rPr>
              <a:t> D</a:t>
            </a:r>
            <a:r>
              <a:rPr sz="600" b="1" dirty="0">
                <a:latin typeface="Verdana"/>
                <a:cs typeface="Verdana"/>
              </a:rPr>
              <a:t>E  </a:t>
            </a:r>
            <a:r>
              <a:rPr sz="600" b="1" spc="-5" dirty="0">
                <a:latin typeface="Verdana"/>
                <a:cs typeface="Verdana"/>
              </a:rPr>
              <a:t>VI</a:t>
            </a:r>
            <a:r>
              <a:rPr sz="600" b="1" dirty="0">
                <a:latin typeface="Verdana"/>
                <a:cs typeface="Verdana"/>
              </a:rPr>
              <a:t>AS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r>
              <a:rPr sz="600" b="1" spc="-4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Á</a:t>
            </a:r>
            <a:r>
              <a:rPr sz="600" b="1" spc="-5" dirty="0">
                <a:latin typeface="Verdana"/>
                <a:cs typeface="Verdana"/>
              </a:rPr>
              <a:t>RE</a:t>
            </a:r>
            <a:r>
              <a:rPr sz="600" b="1" dirty="0">
                <a:latin typeface="Verdana"/>
                <a:cs typeface="Verdana"/>
              </a:rPr>
              <a:t>AS  </a:t>
            </a:r>
            <a:r>
              <a:rPr sz="600" b="1" spc="-5" dirty="0">
                <a:latin typeface="Verdana"/>
                <a:cs typeface="Verdana"/>
              </a:rPr>
              <a:t>PÚBLICAS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7035" y="5319141"/>
            <a:ext cx="55499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6700"/>
              </a:lnSpc>
              <a:spcBef>
                <a:spcPts val="100"/>
              </a:spcBef>
            </a:pPr>
            <a:r>
              <a:rPr sz="600" b="1" spc="10" dirty="0">
                <a:latin typeface="Verdana"/>
                <a:cs typeface="Verdana"/>
              </a:rPr>
              <a:t>L</a:t>
            </a:r>
            <a:r>
              <a:rPr sz="600" b="1" spc="-5" dirty="0">
                <a:latin typeface="Verdana"/>
                <a:cs typeface="Verdana"/>
              </a:rPr>
              <a:t>IM</a:t>
            </a:r>
            <a:r>
              <a:rPr sz="600" b="1" spc="15" dirty="0">
                <a:latin typeface="Verdana"/>
                <a:cs typeface="Verdana"/>
              </a:rPr>
              <a:t>P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spc="15" dirty="0">
                <a:latin typeface="Verdana"/>
                <a:cs typeface="Verdana"/>
              </a:rPr>
              <a:t>Z</a:t>
            </a:r>
            <a:r>
              <a:rPr sz="600" b="1" dirty="0">
                <a:latin typeface="Verdana"/>
                <a:cs typeface="Verdana"/>
              </a:rPr>
              <a:t>A</a:t>
            </a:r>
            <a:r>
              <a:rPr sz="600" b="1" spc="-15" dirty="0">
                <a:latin typeface="Verdana"/>
                <a:cs typeface="Verdana"/>
              </a:rPr>
              <a:t> 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E  </a:t>
            </a:r>
            <a:r>
              <a:rPr sz="600" b="1" spc="-5" dirty="0">
                <a:latin typeface="Verdana"/>
                <a:cs typeface="Verdana"/>
              </a:rPr>
              <a:t>BUEIRO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63282" y="2221230"/>
            <a:ext cx="94869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64663" y="2114169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4968" y="4043172"/>
            <a:ext cx="914400" cy="845819"/>
          </a:xfrm>
          <a:custGeom>
            <a:avLst/>
            <a:gdLst/>
            <a:ahLst/>
            <a:cxnLst/>
            <a:rect l="l" t="t" r="r" b="b"/>
            <a:pathLst>
              <a:path w="914400" h="845820">
                <a:moveTo>
                  <a:pt x="863549" y="845566"/>
                </a:moveTo>
                <a:lnTo>
                  <a:pt x="50368" y="845566"/>
                </a:lnTo>
                <a:lnTo>
                  <a:pt x="30810" y="842518"/>
                </a:lnTo>
                <a:lnTo>
                  <a:pt x="14795" y="834263"/>
                </a:lnTo>
                <a:lnTo>
                  <a:pt x="3975" y="822071"/>
                </a:lnTo>
                <a:lnTo>
                  <a:pt x="0" y="807212"/>
                </a:lnTo>
                <a:lnTo>
                  <a:pt x="0" y="38481"/>
                </a:lnTo>
                <a:lnTo>
                  <a:pt x="3975" y="23495"/>
                </a:lnTo>
                <a:lnTo>
                  <a:pt x="14795" y="11303"/>
                </a:lnTo>
                <a:lnTo>
                  <a:pt x="30810" y="3048"/>
                </a:lnTo>
                <a:lnTo>
                  <a:pt x="50368" y="0"/>
                </a:lnTo>
                <a:lnTo>
                  <a:pt x="863549" y="0"/>
                </a:lnTo>
                <a:lnTo>
                  <a:pt x="883107" y="3048"/>
                </a:lnTo>
                <a:lnTo>
                  <a:pt x="899121" y="11303"/>
                </a:lnTo>
                <a:lnTo>
                  <a:pt x="909942" y="23495"/>
                </a:lnTo>
                <a:lnTo>
                  <a:pt x="913917" y="38481"/>
                </a:lnTo>
                <a:lnTo>
                  <a:pt x="913917" y="807212"/>
                </a:lnTo>
                <a:lnTo>
                  <a:pt x="909942" y="822071"/>
                </a:lnTo>
                <a:lnTo>
                  <a:pt x="899121" y="834263"/>
                </a:lnTo>
                <a:lnTo>
                  <a:pt x="883107" y="842518"/>
                </a:lnTo>
                <a:lnTo>
                  <a:pt x="863549" y="8455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968" y="2956560"/>
            <a:ext cx="10453370" cy="1028700"/>
          </a:xfrm>
          <a:custGeom>
            <a:avLst/>
            <a:gdLst/>
            <a:ahLst/>
            <a:cxnLst/>
            <a:rect l="l" t="t" r="r" b="b"/>
            <a:pathLst>
              <a:path w="10453370" h="1028700">
                <a:moveTo>
                  <a:pt x="866394" y="1023874"/>
                </a:moveTo>
                <a:lnTo>
                  <a:pt x="50533" y="1023874"/>
                </a:lnTo>
                <a:lnTo>
                  <a:pt x="30911" y="1020191"/>
                </a:lnTo>
                <a:lnTo>
                  <a:pt x="14846" y="1010158"/>
                </a:lnTo>
                <a:lnTo>
                  <a:pt x="3987" y="995426"/>
                </a:lnTo>
                <a:lnTo>
                  <a:pt x="0" y="977392"/>
                </a:lnTo>
                <a:lnTo>
                  <a:pt x="0" y="46482"/>
                </a:lnTo>
                <a:lnTo>
                  <a:pt x="3987" y="28448"/>
                </a:lnTo>
                <a:lnTo>
                  <a:pt x="14846" y="13716"/>
                </a:lnTo>
                <a:lnTo>
                  <a:pt x="30911" y="3683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3683"/>
                </a:lnTo>
                <a:lnTo>
                  <a:pt x="902093" y="13716"/>
                </a:lnTo>
                <a:lnTo>
                  <a:pt x="912952" y="28448"/>
                </a:lnTo>
                <a:lnTo>
                  <a:pt x="916940" y="46482"/>
                </a:lnTo>
                <a:lnTo>
                  <a:pt x="916940" y="977392"/>
                </a:lnTo>
                <a:lnTo>
                  <a:pt x="912952" y="995426"/>
                </a:lnTo>
                <a:lnTo>
                  <a:pt x="902093" y="1010158"/>
                </a:lnTo>
                <a:lnTo>
                  <a:pt x="886028" y="1020191"/>
                </a:lnTo>
                <a:lnTo>
                  <a:pt x="866394" y="1023874"/>
                </a:lnTo>
                <a:close/>
              </a:path>
              <a:path w="10453370" h="1028700">
                <a:moveTo>
                  <a:pt x="3420110" y="1028446"/>
                </a:moveTo>
                <a:lnTo>
                  <a:pt x="2597531" y="1028446"/>
                </a:lnTo>
                <a:lnTo>
                  <a:pt x="2577719" y="1024763"/>
                </a:lnTo>
                <a:lnTo>
                  <a:pt x="2561590" y="1014857"/>
                </a:lnTo>
                <a:lnTo>
                  <a:pt x="2550668" y="1000125"/>
                </a:lnTo>
                <a:lnTo>
                  <a:pt x="2546604" y="982218"/>
                </a:lnTo>
                <a:lnTo>
                  <a:pt x="2546604" y="56896"/>
                </a:lnTo>
                <a:lnTo>
                  <a:pt x="2550668" y="38989"/>
                </a:lnTo>
                <a:lnTo>
                  <a:pt x="2561590" y="24257"/>
                </a:lnTo>
                <a:lnTo>
                  <a:pt x="2577719" y="14351"/>
                </a:lnTo>
                <a:lnTo>
                  <a:pt x="2597531" y="10668"/>
                </a:lnTo>
                <a:lnTo>
                  <a:pt x="3420110" y="10668"/>
                </a:lnTo>
                <a:lnTo>
                  <a:pt x="3439922" y="14351"/>
                </a:lnTo>
                <a:lnTo>
                  <a:pt x="3456051" y="24257"/>
                </a:lnTo>
                <a:lnTo>
                  <a:pt x="3466973" y="38989"/>
                </a:lnTo>
                <a:lnTo>
                  <a:pt x="3471037" y="56896"/>
                </a:lnTo>
                <a:lnTo>
                  <a:pt x="3471037" y="982218"/>
                </a:lnTo>
                <a:lnTo>
                  <a:pt x="3466973" y="1000125"/>
                </a:lnTo>
                <a:lnTo>
                  <a:pt x="3456051" y="1014857"/>
                </a:lnTo>
                <a:lnTo>
                  <a:pt x="3439922" y="1024763"/>
                </a:lnTo>
                <a:lnTo>
                  <a:pt x="3420110" y="1028446"/>
                </a:lnTo>
                <a:close/>
              </a:path>
              <a:path w="10453370" h="1028700">
                <a:moveTo>
                  <a:pt x="6659245" y="1026922"/>
                </a:moveTo>
                <a:lnTo>
                  <a:pt x="5714873" y="1026922"/>
                </a:lnTo>
                <a:lnTo>
                  <a:pt x="5693537" y="1022985"/>
                </a:lnTo>
                <a:lnTo>
                  <a:pt x="5676138" y="1012444"/>
                </a:lnTo>
                <a:lnTo>
                  <a:pt x="5664327" y="996696"/>
                </a:lnTo>
                <a:lnTo>
                  <a:pt x="5660009" y="977519"/>
                </a:lnTo>
                <a:lnTo>
                  <a:pt x="5660009" y="49403"/>
                </a:lnTo>
                <a:lnTo>
                  <a:pt x="5664327" y="30226"/>
                </a:lnTo>
                <a:lnTo>
                  <a:pt x="5676138" y="14478"/>
                </a:lnTo>
                <a:lnTo>
                  <a:pt x="5693537" y="3937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3937"/>
                </a:lnTo>
                <a:lnTo>
                  <a:pt x="6697980" y="14478"/>
                </a:lnTo>
                <a:lnTo>
                  <a:pt x="6709663" y="30226"/>
                </a:lnTo>
                <a:lnTo>
                  <a:pt x="6714108" y="49403"/>
                </a:lnTo>
                <a:lnTo>
                  <a:pt x="6714108" y="977519"/>
                </a:lnTo>
                <a:lnTo>
                  <a:pt x="6709663" y="996696"/>
                </a:lnTo>
                <a:lnTo>
                  <a:pt x="6697980" y="1012444"/>
                </a:lnTo>
                <a:lnTo>
                  <a:pt x="6680581" y="1022985"/>
                </a:lnTo>
                <a:lnTo>
                  <a:pt x="6659245" y="1026922"/>
                </a:lnTo>
                <a:close/>
              </a:path>
              <a:path w="10453370" h="1028700">
                <a:moveTo>
                  <a:pt x="7805547" y="1028446"/>
                </a:moveTo>
                <a:lnTo>
                  <a:pt x="6806310" y="1028446"/>
                </a:lnTo>
                <a:lnTo>
                  <a:pt x="6784339" y="1024509"/>
                </a:lnTo>
                <a:lnTo>
                  <a:pt x="6766306" y="1013714"/>
                </a:lnTo>
                <a:lnTo>
                  <a:pt x="6754113" y="997712"/>
                </a:lnTo>
                <a:lnTo>
                  <a:pt x="6749668" y="978281"/>
                </a:lnTo>
                <a:lnTo>
                  <a:pt x="6749668" y="57785"/>
                </a:lnTo>
                <a:lnTo>
                  <a:pt x="6754113" y="38354"/>
                </a:lnTo>
                <a:lnTo>
                  <a:pt x="6766306" y="22352"/>
                </a:lnTo>
                <a:lnTo>
                  <a:pt x="6784339" y="11557"/>
                </a:lnTo>
                <a:lnTo>
                  <a:pt x="6806310" y="7620"/>
                </a:lnTo>
                <a:lnTo>
                  <a:pt x="7805547" y="7620"/>
                </a:lnTo>
                <a:lnTo>
                  <a:pt x="7827517" y="11557"/>
                </a:lnTo>
                <a:lnTo>
                  <a:pt x="7845425" y="22352"/>
                </a:lnTo>
                <a:lnTo>
                  <a:pt x="7857616" y="38354"/>
                </a:lnTo>
                <a:lnTo>
                  <a:pt x="7862061" y="57785"/>
                </a:lnTo>
                <a:lnTo>
                  <a:pt x="7862061" y="978281"/>
                </a:lnTo>
                <a:lnTo>
                  <a:pt x="7857616" y="997712"/>
                </a:lnTo>
                <a:lnTo>
                  <a:pt x="7845425" y="1013714"/>
                </a:lnTo>
                <a:lnTo>
                  <a:pt x="7827517" y="1024509"/>
                </a:lnTo>
                <a:lnTo>
                  <a:pt x="7805547" y="1028446"/>
                </a:lnTo>
                <a:close/>
              </a:path>
              <a:path w="10453370" h="1028700">
                <a:moveTo>
                  <a:pt x="10368661" y="1028446"/>
                </a:moveTo>
                <a:lnTo>
                  <a:pt x="7975218" y="1028446"/>
                </a:lnTo>
                <a:lnTo>
                  <a:pt x="7942580" y="1022350"/>
                </a:lnTo>
                <a:lnTo>
                  <a:pt x="7915783" y="1005586"/>
                </a:lnTo>
                <a:lnTo>
                  <a:pt x="7897622" y="980821"/>
                </a:lnTo>
                <a:lnTo>
                  <a:pt x="7891017" y="950595"/>
                </a:lnTo>
                <a:lnTo>
                  <a:pt x="7891017" y="83947"/>
                </a:lnTo>
                <a:lnTo>
                  <a:pt x="7897622" y="53721"/>
                </a:lnTo>
                <a:lnTo>
                  <a:pt x="7915783" y="28956"/>
                </a:lnTo>
                <a:lnTo>
                  <a:pt x="7942580" y="12192"/>
                </a:lnTo>
                <a:lnTo>
                  <a:pt x="7975218" y="6096"/>
                </a:lnTo>
                <a:lnTo>
                  <a:pt x="10368661" y="6096"/>
                </a:lnTo>
                <a:lnTo>
                  <a:pt x="10401300" y="12192"/>
                </a:lnTo>
                <a:lnTo>
                  <a:pt x="10428097" y="28956"/>
                </a:lnTo>
                <a:lnTo>
                  <a:pt x="10446258" y="53721"/>
                </a:lnTo>
                <a:lnTo>
                  <a:pt x="10452862" y="83947"/>
                </a:lnTo>
                <a:lnTo>
                  <a:pt x="10452862" y="950595"/>
                </a:lnTo>
                <a:lnTo>
                  <a:pt x="10446258" y="980821"/>
                </a:lnTo>
                <a:lnTo>
                  <a:pt x="10428097" y="1005586"/>
                </a:lnTo>
                <a:lnTo>
                  <a:pt x="10401300" y="1022350"/>
                </a:lnTo>
                <a:lnTo>
                  <a:pt x="10368661" y="1028446"/>
                </a:lnTo>
                <a:close/>
              </a:path>
              <a:path w="10453370" h="1028700">
                <a:moveTo>
                  <a:pt x="5542661" y="1026922"/>
                </a:moveTo>
                <a:lnTo>
                  <a:pt x="3574923" y="1026922"/>
                </a:lnTo>
                <a:lnTo>
                  <a:pt x="3544824" y="1021334"/>
                </a:lnTo>
                <a:lnTo>
                  <a:pt x="3520186" y="1006221"/>
                </a:lnTo>
                <a:lnTo>
                  <a:pt x="3503549" y="983742"/>
                </a:lnTo>
                <a:lnTo>
                  <a:pt x="3497453" y="956437"/>
                </a:lnTo>
                <a:lnTo>
                  <a:pt x="3497453" y="70485"/>
                </a:lnTo>
                <a:lnTo>
                  <a:pt x="3503549" y="43180"/>
                </a:lnTo>
                <a:lnTo>
                  <a:pt x="3520186" y="20701"/>
                </a:lnTo>
                <a:lnTo>
                  <a:pt x="3544824" y="5588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5588"/>
                </a:lnTo>
                <a:lnTo>
                  <a:pt x="5597398" y="20701"/>
                </a:lnTo>
                <a:lnTo>
                  <a:pt x="5614035" y="43180"/>
                </a:lnTo>
                <a:lnTo>
                  <a:pt x="5620131" y="70485"/>
                </a:lnTo>
                <a:lnTo>
                  <a:pt x="5620131" y="956437"/>
                </a:lnTo>
                <a:lnTo>
                  <a:pt x="5614035" y="983742"/>
                </a:lnTo>
                <a:lnTo>
                  <a:pt x="5597398" y="1006221"/>
                </a:lnTo>
                <a:lnTo>
                  <a:pt x="5572760" y="1021334"/>
                </a:lnTo>
                <a:lnTo>
                  <a:pt x="5542661" y="102692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968" y="4953000"/>
            <a:ext cx="10453370" cy="949325"/>
          </a:xfrm>
          <a:custGeom>
            <a:avLst/>
            <a:gdLst/>
            <a:ahLst/>
            <a:cxnLst/>
            <a:rect l="l" t="t" r="r" b="b"/>
            <a:pathLst>
              <a:path w="10453370" h="949325">
                <a:moveTo>
                  <a:pt x="864958" y="946276"/>
                </a:moveTo>
                <a:lnTo>
                  <a:pt x="50457" y="946276"/>
                </a:lnTo>
                <a:lnTo>
                  <a:pt x="30860" y="942847"/>
                </a:lnTo>
                <a:lnTo>
                  <a:pt x="14820" y="933703"/>
                </a:lnTo>
                <a:lnTo>
                  <a:pt x="3975" y="919987"/>
                </a:lnTo>
                <a:lnTo>
                  <a:pt x="0" y="903351"/>
                </a:lnTo>
                <a:lnTo>
                  <a:pt x="0" y="42925"/>
                </a:lnTo>
                <a:lnTo>
                  <a:pt x="3975" y="26288"/>
                </a:lnTo>
                <a:lnTo>
                  <a:pt x="14820" y="12572"/>
                </a:lnTo>
                <a:lnTo>
                  <a:pt x="30860" y="3428"/>
                </a:lnTo>
                <a:lnTo>
                  <a:pt x="50457" y="0"/>
                </a:lnTo>
                <a:lnTo>
                  <a:pt x="864958" y="0"/>
                </a:lnTo>
                <a:lnTo>
                  <a:pt x="884554" y="3428"/>
                </a:lnTo>
                <a:lnTo>
                  <a:pt x="900595" y="12572"/>
                </a:lnTo>
                <a:lnTo>
                  <a:pt x="911428" y="26288"/>
                </a:lnTo>
                <a:lnTo>
                  <a:pt x="915416" y="42925"/>
                </a:lnTo>
                <a:lnTo>
                  <a:pt x="915416" y="903351"/>
                </a:lnTo>
                <a:lnTo>
                  <a:pt x="911428" y="919987"/>
                </a:lnTo>
                <a:lnTo>
                  <a:pt x="900595" y="933703"/>
                </a:lnTo>
                <a:lnTo>
                  <a:pt x="884554" y="942847"/>
                </a:lnTo>
                <a:lnTo>
                  <a:pt x="864958" y="946276"/>
                </a:lnTo>
                <a:close/>
              </a:path>
              <a:path w="10453370" h="949325">
                <a:moveTo>
                  <a:pt x="3429254" y="949324"/>
                </a:moveTo>
                <a:lnTo>
                  <a:pt x="2606675" y="949324"/>
                </a:lnTo>
                <a:lnTo>
                  <a:pt x="2586863" y="946022"/>
                </a:lnTo>
                <a:lnTo>
                  <a:pt x="2570734" y="936751"/>
                </a:lnTo>
                <a:lnTo>
                  <a:pt x="2559812" y="923162"/>
                </a:lnTo>
                <a:lnTo>
                  <a:pt x="2555748" y="906652"/>
                </a:lnTo>
                <a:lnTo>
                  <a:pt x="2555748" y="51815"/>
                </a:lnTo>
                <a:lnTo>
                  <a:pt x="2559812" y="35305"/>
                </a:lnTo>
                <a:lnTo>
                  <a:pt x="2570734" y="21716"/>
                </a:lnTo>
                <a:lnTo>
                  <a:pt x="2586863" y="12572"/>
                </a:lnTo>
                <a:lnTo>
                  <a:pt x="2606675" y="9143"/>
                </a:lnTo>
                <a:lnTo>
                  <a:pt x="3429254" y="9143"/>
                </a:lnTo>
                <a:lnTo>
                  <a:pt x="3449066" y="12572"/>
                </a:lnTo>
                <a:lnTo>
                  <a:pt x="3465195" y="21716"/>
                </a:lnTo>
                <a:lnTo>
                  <a:pt x="3476117" y="35305"/>
                </a:lnTo>
                <a:lnTo>
                  <a:pt x="3480181" y="51815"/>
                </a:lnTo>
                <a:lnTo>
                  <a:pt x="3480181" y="906652"/>
                </a:lnTo>
                <a:lnTo>
                  <a:pt x="3476117" y="923162"/>
                </a:lnTo>
                <a:lnTo>
                  <a:pt x="3465195" y="936751"/>
                </a:lnTo>
                <a:lnTo>
                  <a:pt x="3449066" y="946022"/>
                </a:lnTo>
                <a:lnTo>
                  <a:pt x="3429254" y="949324"/>
                </a:lnTo>
                <a:close/>
              </a:path>
              <a:path w="10453370" h="949325">
                <a:moveTo>
                  <a:pt x="6667881" y="947801"/>
                </a:moveTo>
                <a:lnTo>
                  <a:pt x="5715254" y="947801"/>
                </a:lnTo>
                <a:lnTo>
                  <a:pt x="5693791" y="944244"/>
                </a:lnTo>
                <a:lnTo>
                  <a:pt x="5676265" y="934465"/>
                </a:lnTo>
                <a:lnTo>
                  <a:pt x="5664327" y="919860"/>
                </a:lnTo>
                <a:lnTo>
                  <a:pt x="5660009" y="902207"/>
                </a:lnTo>
                <a:lnTo>
                  <a:pt x="5660009" y="45592"/>
                </a:lnTo>
                <a:lnTo>
                  <a:pt x="5664327" y="27939"/>
                </a:lnTo>
                <a:lnTo>
                  <a:pt x="5676265" y="13461"/>
                </a:lnTo>
                <a:lnTo>
                  <a:pt x="5693791" y="3555"/>
                </a:lnTo>
                <a:lnTo>
                  <a:pt x="5715254" y="0"/>
                </a:lnTo>
                <a:lnTo>
                  <a:pt x="6667881" y="0"/>
                </a:lnTo>
                <a:lnTo>
                  <a:pt x="6689343" y="3555"/>
                </a:lnTo>
                <a:lnTo>
                  <a:pt x="6706997" y="13461"/>
                </a:lnTo>
                <a:lnTo>
                  <a:pt x="6718808" y="27939"/>
                </a:lnTo>
                <a:lnTo>
                  <a:pt x="6723253" y="45592"/>
                </a:lnTo>
                <a:lnTo>
                  <a:pt x="6723253" y="902207"/>
                </a:lnTo>
                <a:lnTo>
                  <a:pt x="6718808" y="919860"/>
                </a:lnTo>
                <a:lnTo>
                  <a:pt x="6706997" y="934465"/>
                </a:lnTo>
                <a:lnTo>
                  <a:pt x="6689343" y="944244"/>
                </a:lnTo>
                <a:lnTo>
                  <a:pt x="6667881" y="947801"/>
                </a:lnTo>
                <a:close/>
              </a:path>
              <a:path w="10453370" h="949325">
                <a:moveTo>
                  <a:pt x="7814309" y="949324"/>
                </a:moveTo>
                <a:lnTo>
                  <a:pt x="6811136" y="949324"/>
                </a:lnTo>
                <a:lnTo>
                  <a:pt x="6789038" y="945641"/>
                </a:lnTo>
                <a:lnTo>
                  <a:pt x="6771005" y="935735"/>
                </a:lnTo>
                <a:lnTo>
                  <a:pt x="6758685" y="921003"/>
                </a:lnTo>
                <a:lnTo>
                  <a:pt x="6754240" y="902969"/>
                </a:lnTo>
                <a:lnTo>
                  <a:pt x="6754240" y="53974"/>
                </a:lnTo>
                <a:lnTo>
                  <a:pt x="6758685" y="35940"/>
                </a:lnTo>
                <a:lnTo>
                  <a:pt x="6771005" y="21208"/>
                </a:lnTo>
                <a:lnTo>
                  <a:pt x="6789038" y="11302"/>
                </a:lnTo>
                <a:lnTo>
                  <a:pt x="6811136" y="7619"/>
                </a:lnTo>
                <a:lnTo>
                  <a:pt x="7814309" y="7619"/>
                </a:lnTo>
                <a:lnTo>
                  <a:pt x="7836408" y="11302"/>
                </a:lnTo>
                <a:lnTo>
                  <a:pt x="7854441" y="21208"/>
                </a:lnTo>
                <a:lnTo>
                  <a:pt x="7866760" y="35940"/>
                </a:lnTo>
                <a:lnTo>
                  <a:pt x="7871206" y="53974"/>
                </a:lnTo>
                <a:lnTo>
                  <a:pt x="7871206" y="902969"/>
                </a:lnTo>
                <a:lnTo>
                  <a:pt x="7866760" y="921003"/>
                </a:lnTo>
                <a:lnTo>
                  <a:pt x="7854441" y="935735"/>
                </a:lnTo>
                <a:lnTo>
                  <a:pt x="7836408" y="945641"/>
                </a:lnTo>
                <a:lnTo>
                  <a:pt x="7814309" y="949324"/>
                </a:lnTo>
                <a:close/>
              </a:path>
              <a:path w="10453370" h="949325">
                <a:moveTo>
                  <a:pt x="10368915" y="949324"/>
                </a:moveTo>
                <a:lnTo>
                  <a:pt x="7985633" y="949324"/>
                </a:lnTo>
                <a:lnTo>
                  <a:pt x="7952993" y="943736"/>
                </a:lnTo>
                <a:lnTo>
                  <a:pt x="7926324" y="928242"/>
                </a:lnTo>
                <a:lnTo>
                  <a:pt x="7908289" y="905382"/>
                </a:lnTo>
                <a:lnTo>
                  <a:pt x="7901685" y="877569"/>
                </a:lnTo>
                <a:lnTo>
                  <a:pt x="7901685" y="77977"/>
                </a:lnTo>
                <a:lnTo>
                  <a:pt x="7908289" y="50037"/>
                </a:lnTo>
                <a:lnTo>
                  <a:pt x="7926324" y="27177"/>
                </a:lnTo>
                <a:lnTo>
                  <a:pt x="7952993" y="11810"/>
                </a:lnTo>
                <a:lnTo>
                  <a:pt x="7985633" y="6095"/>
                </a:lnTo>
                <a:lnTo>
                  <a:pt x="10368915" y="6095"/>
                </a:lnTo>
                <a:lnTo>
                  <a:pt x="10401554" y="11810"/>
                </a:lnTo>
                <a:lnTo>
                  <a:pt x="10428224" y="27177"/>
                </a:lnTo>
                <a:lnTo>
                  <a:pt x="10446258" y="50037"/>
                </a:lnTo>
                <a:lnTo>
                  <a:pt x="10452862" y="77977"/>
                </a:lnTo>
                <a:lnTo>
                  <a:pt x="10452862" y="877569"/>
                </a:lnTo>
                <a:lnTo>
                  <a:pt x="10446258" y="905382"/>
                </a:lnTo>
                <a:lnTo>
                  <a:pt x="10428224" y="928242"/>
                </a:lnTo>
                <a:lnTo>
                  <a:pt x="10401554" y="943736"/>
                </a:lnTo>
                <a:lnTo>
                  <a:pt x="10368915" y="949324"/>
                </a:lnTo>
                <a:close/>
              </a:path>
              <a:path w="10453370" h="949325">
                <a:moveTo>
                  <a:pt x="5543042" y="947801"/>
                </a:moveTo>
                <a:lnTo>
                  <a:pt x="3583686" y="947801"/>
                </a:lnTo>
                <a:lnTo>
                  <a:pt x="3553714" y="942720"/>
                </a:lnTo>
                <a:lnTo>
                  <a:pt x="3529203" y="928751"/>
                </a:lnTo>
                <a:lnTo>
                  <a:pt x="3512693" y="908049"/>
                </a:lnTo>
                <a:lnTo>
                  <a:pt x="3506597" y="882776"/>
                </a:lnTo>
                <a:lnTo>
                  <a:pt x="3506597" y="65023"/>
                </a:lnTo>
                <a:lnTo>
                  <a:pt x="3512693" y="39750"/>
                </a:lnTo>
                <a:lnTo>
                  <a:pt x="3529203" y="19049"/>
                </a:lnTo>
                <a:lnTo>
                  <a:pt x="3553714" y="5079"/>
                </a:lnTo>
                <a:lnTo>
                  <a:pt x="3583686" y="0"/>
                </a:lnTo>
                <a:lnTo>
                  <a:pt x="5543042" y="0"/>
                </a:lnTo>
                <a:lnTo>
                  <a:pt x="5572887" y="5079"/>
                </a:lnTo>
                <a:lnTo>
                  <a:pt x="5597525" y="19049"/>
                </a:lnTo>
                <a:lnTo>
                  <a:pt x="5614035" y="39750"/>
                </a:lnTo>
                <a:lnTo>
                  <a:pt x="5620131" y="65023"/>
                </a:lnTo>
                <a:lnTo>
                  <a:pt x="5620131" y="882776"/>
                </a:lnTo>
                <a:lnTo>
                  <a:pt x="5614035" y="908049"/>
                </a:lnTo>
                <a:lnTo>
                  <a:pt x="5597525" y="928751"/>
                </a:lnTo>
                <a:lnTo>
                  <a:pt x="5572887" y="942720"/>
                </a:lnTo>
                <a:lnTo>
                  <a:pt x="5543042" y="94780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498205" y="3415665"/>
            <a:ext cx="16109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2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20" dirty="0">
                <a:latin typeface="Verdana"/>
                <a:cs typeface="Verdana"/>
              </a:rPr>
              <a:t>ro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é-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spc="-2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65695" y="3304247"/>
            <a:ext cx="949325" cy="3346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se</a:t>
            </a:r>
            <a:r>
              <a:rPr sz="600" spc="-10" dirty="0">
                <a:latin typeface="Verdana"/>
                <a:cs typeface="Verdana"/>
              </a:rPr>
              <a:t>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39898" y="3180333"/>
            <a:ext cx="739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80716" y="4029456"/>
            <a:ext cx="7897495" cy="848994"/>
          </a:xfrm>
          <a:custGeom>
            <a:avLst/>
            <a:gdLst/>
            <a:ahLst/>
            <a:cxnLst/>
            <a:rect l="l" t="t" r="r" b="b"/>
            <a:pathLst>
              <a:path w="7897495" h="848995">
                <a:moveTo>
                  <a:pt x="4112132" y="846963"/>
                </a:moveTo>
                <a:lnTo>
                  <a:pt x="3159633" y="846963"/>
                </a:lnTo>
                <a:lnTo>
                  <a:pt x="3138170" y="843788"/>
                </a:lnTo>
                <a:lnTo>
                  <a:pt x="3120644" y="835025"/>
                </a:lnTo>
                <a:lnTo>
                  <a:pt x="3108706" y="822071"/>
                </a:lnTo>
                <a:lnTo>
                  <a:pt x="3104387" y="806196"/>
                </a:lnTo>
                <a:lnTo>
                  <a:pt x="3104387" y="40767"/>
                </a:lnTo>
                <a:lnTo>
                  <a:pt x="3108706" y="24892"/>
                </a:lnTo>
                <a:lnTo>
                  <a:pt x="3120644" y="11937"/>
                </a:lnTo>
                <a:lnTo>
                  <a:pt x="3138170" y="3175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3175"/>
                </a:lnTo>
                <a:lnTo>
                  <a:pt x="4151249" y="11937"/>
                </a:lnTo>
                <a:lnTo>
                  <a:pt x="4163059" y="24892"/>
                </a:lnTo>
                <a:lnTo>
                  <a:pt x="4167504" y="40767"/>
                </a:lnTo>
                <a:lnTo>
                  <a:pt x="4167504" y="806196"/>
                </a:lnTo>
                <a:lnTo>
                  <a:pt x="4163059" y="822071"/>
                </a:lnTo>
                <a:lnTo>
                  <a:pt x="4151249" y="835025"/>
                </a:lnTo>
                <a:lnTo>
                  <a:pt x="4133595" y="843788"/>
                </a:lnTo>
                <a:lnTo>
                  <a:pt x="4112132" y="846963"/>
                </a:lnTo>
                <a:close/>
              </a:path>
              <a:path w="7897495" h="848995">
                <a:moveTo>
                  <a:pt x="5258688" y="848487"/>
                </a:moveTo>
                <a:lnTo>
                  <a:pt x="4255388" y="848487"/>
                </a:lnTo>
                <a:lnTo>
                  <a:pt x="4233290" y="845312"/>
                </a:lnTo>
                <a:lnTo>
                  <a:pt x="4215257" y="836422"/>
                </a:lnTo>
                <a:lnTo>
                  <a:pt x="4202937" y="823214"/>
                </a:lnTo>
                <a:lnTo>
                  <a:pt x="4198492" y="807212"/>
                </a:lnTo>
                <a:lnTo>
                  <a:pt x="4198492" y="49022"/>
                </a:lnTo>
                <a:lnTo>
                  <a:pt x="4202937" y="32893"/>
                </a:lnTo>
                <a:lnTo>
                  <a:pt x="4215257" y="19812"/>
                </a:lnTo>
                <a:lnTo>
                  <a:pt x="4233290" y="10922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0922"/>
                </a:lnTo>
                <a:lnTo>
                  <a:pt x="5298820" y="19812"/>
                </a:lnTo>
                <a:lnTo>
                  <a:pt x="5311139" y="32893"/>
                </a:lnTo>
                <a:lnTo>
                  <a:pt x="5315584" y="49022"/>
                </a:lnTo>
                <a:lnTo>
                  <a:pt x="5315584" y="807212"/>
                </a:lnTo>
                <a:lnTo>
                  <a:pt x="5311139" y="823214"/>
                </a:lnTo>
                <a:lnTo>
                  <a:pt x="5298820" y="836422"/>
                </a:lnTo>
                <a:lnTo>
                  <a:pt x="5280786" y="845312"/>
                </a:lnTo>
                <a:lnTo>
                  <a:pt x="5258688" y="848487"/>
                </a:lnTo>
                <a:close/>
              </a:path>
              <a:path w="7897495" h="848995">
                <a:moveTo>
                  <a:pt x="7813293" y="848487"/>
                </a:moveTo>
                <a:lnTo>
                  <a:pt x="5430011" y="848487"/>
                </a:lnTo>
                <a:lnTo>
                  <a:pt x="5397373" y="843407"/>
                </a:lnTo>
                <a:lnTo>
                  <a:pt x="5370703" y="829691"/>
                </a:lnTo>
                <a:lnTo>
                  <a:pt x="5352668" y="809244"/>
                </a:lnTo>
                <a:lnTo>
                  <a:pt x="5346064" y="784352"/>
                </a:lnTo>
                <a:lnTo>
                  <a:pt x="5346064" y="70231"/>
                </a:lnTo>
                <a:lnTo>
                  <a:pt x="5352668" y="45338"/>
                </a:lnTo>
                <a:lnTo>
                  <a:pt x="5370703" y="24892"/>
                </a:lnTo>
                <a:lnTo>
                  <a:pt x="5397373" y="11175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1175"/>
                </a:lnTo>
                <a:lnTo>
                  <a:pt x="7872603" y="24892"/>
                </a:lnTo>
                <a:lnTo>
                  <a:pt x="7890636" y="45338"/>
                </a:lnTo>
                <a:lnTo>
                  <a:pt x="7897240" y="70231"/>
                </a:lnTo>
                <a:lnTo>
                  <a:pt x="7897240" y="784352"/>
                </a:lnTo>
                <a:lnTo>
                  <a:pt x="7890636" y="809244"/>
                </a:lnTo>
                <a:lnTo>
                  <a:pt x="7872603" y="829691"/>
                </a:lnTo>
                <a:lnTo>
                  <a:pt x="7845933" y="843407"/>
                </a:lnTo>
                <a:lnTo>
                  <a:pt x="7813293" y="848487"/>
                </a:lnTo>
                <a:close/>
              </a:path>
              <a:path w="7897495" h="848995">
                <a:moveTo>
                  <a:pt x="873632" y="848487"/>
                </a:moveTo>
                <a:lnTo>
                  <a:pt x="50926" y="848487"/>
                </a:lnTo>
                <a:lnTo>
                  <a:pt x="31114" y="845566"/>
                </a:lnTo>
                <a:lnTo>
                  <a:pt x="14985" y="837311"/>
                </a:lnTo>
                <a:lnTo>
                  <a:pt x="4063" y="825246"/>
                </a:lnTo>
                <a:lnTo>
                  <a:pt x="0" y="810387"/>
                </a:lnTo>
                <a:lnTo>
                  <a:pt x="0" y="47244"/>
                </a:lnTo>
                <a:lnTo>
                  <a:pt x="4063" y="32512"/>
                </a:lnTo>
                <a:lnTo>
                  <a:pt x="14985" y="20320"/>
                </a:lnTo>
                <a:lnTo>
                  <a:pt x="31114" y="12192"/>
                </a:lnTo>
                <a:lnTo>
                  <a:pt x="50926" y="9144"/>
                </a:lnTo>
                <a:lnTo>
                  <a:pt x="873632" y="9144"/>
                </a:lnTo>
                <a:lnTo>
                  <a:pt x="893444" y="12192"/>
                </a:lnTo>
                <a:lnTo>
                  <a:pt x="909573" y="20320"/>
                </a:lnTo>
                <a:lnTo>
                  <a:pt x="920495" y="32512"/>
                </a:lnTo>
                <a:lnTo>
                  <a:pt x="924559" y="47244"/>
                </a:lnTo>
                <a:lnTo>
                  <a:pt x="924559" y="810387"/>
                </a:lnTo>
                <a:lnTo>
                  <a:pt x="920495" y="825246"/>
                </a:lnTo>
                <a:lnTo>
                  <a:pt x="909573" y="837311"/>
                </a:lnTo>
                <a:lnTo>
                  <a:pt x="893444" y="845566"/>
                </a:lnTo>
                <a:lnTo>
                  <a:pt x="873632" y="848487"/>
                </a:lnTo>
                <a:close/>
              </a:path>
              <a:path w="7897495" h="848995">
                <a:moveTo>
                  <a:pt x="2987421" y="846963"/>
                </a:moveTo>
                <a:lnTo>
                  <a:pt x="1028064" y="846963"/>
                </a:lnTo>
                <a:lnTo>
                  <a:pt x="998093" y="842391"/>
                </a:lnTo>
                <a:lnTo>
                  <a:pt x="973582" y="829945"/>
                </a:lnTo>
                <a:lnTo>
                  <a:pt x="957071" y="811403"/>
                </a:lnTo>
                <a:lnTo>
                  <a:pt x="950975" y="788797"/>
                </a:lnTo>
                <a:lnTo>
                  <a:pt x="950975" y="58165"/>
                </a:lnTo>
                <a:lnTo>
                  <a:pt x="957071" y="35560"/>
                </a:lnTo>
                <a:lnTo>
                  <a:pt x="973582" y="17018"/>
                </a:lnTo>
                <a:lnTo>
                  <a:pt x="998093" y="4572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4572"/>
                </a:lnTo>
                <a:lnTo>
                  <a:pt x="3041904" y="17018"/>
                </a:lnTo>
                <a:lnTo>
                  <a:pt x="3058413" y="35560"/>
                </a:lnTo>
                <a:lnTo>
                  <a:pt x="3064510" y="58165"/>
                </a:lnTo>
                <a:lnTo>
                  <a:pt x="3064510" y="788797"/>
                </a:lnTo>
                <a:lnTo>
                  <a:pt x="3058413" y="811403"/>
                </a:lnTo>
                <a:lnTo>
                  <a:pt x="3041904" y="829945"/>
                </a:lnTo>
                <a:lnTo>
                  <a:pt x="3017266" y="842391"/>
                </a:lnTo>
                <a:lnTo>
                  <a:pt x="2987421" y="8469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548496" y="4398010"/>
            <a:ext cx="16109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2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20" dirty="0">
                <a:latin typeface="Verdana"/>
                <a:cs typeface="Verdana"/>
              </a:rPr>
              <a:t>ro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é-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spc="-2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75093" y="4295013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5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71901" y="4199001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52790" y="5346319"/>
            <a:ext cx="2009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 marR="5080" indent="-81089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ten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ment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c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 a 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86778" y="5270373"/>
            <a:ext cx="950594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16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71394" y="5168900"/>
            <a:ext cx="73850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1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25490" y="3055366"/>
            <a:ext cx="970915" cy="7620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>
              <a:lnSpc>
                <a:spcPct val="115599"/>
              </a:lnSpc>
              <a:spcBef>
                <a:spcPts val="7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ven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Ita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uá,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3674,  P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II,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.  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limpezaurbana@brumadi</a:t>
            </a:r>
            <a:endParaRPr sz="600">
              <a:latin typeface="Verdana"/>
              <a:cs typeface="Verdana"/>
            </a:endParaRPr>
          </a:p>
          <a:p>
            <a:pPr marL="205740" marR="196215" algn="ctr">
              <a:lnSpc>
                <a:spcPct val="110000"/>
              </a:lnSpc>
              <a:spcBef>
                <a:spcPts val="10"/>
              </a:spcBef>
            </a:pPr>
            <a:r>
              <a:rPr sz="600" dirty="0">
                <a:latin typeface="Verdana"/>
                <a:cs typeface="Verdana"/>
              </a:rPr>
              <a:t>nh</a:t>
            </a:r>
            <a:r>
              <a:rPr sz="600" spc="-5" dirty="0">
                <a:latin typeface="Verdana"/>
                <a:cs typeface="Verdana"/>
              </a:rPr>
              <a:t>o.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-15" dirty="0">
                <a:latin typeface="Verdana"/>
                <a:cs typeface="Verdana"/>
              </a:rPr>
              <a:t>.</a:t>
            </a:r>
            <a:r>
              <a:rPr sz="600" spc="-5" dirty="0">
                <a:latin typeface="Verdana"/>
                <a:cs typeface="Verdana"/>
              </a:rPr>
              <a:t>go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.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r  Telefones: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99946-1250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49492" y="4101846"/>
            <a:ext cx="984250" cy="6477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sz="500" dirty="0">
                <a:latin typeface="Verdana"/>
                <a:cs typeface="Verdana"/>
              </a:rPr>
              <a:t>Ave</a:t>
            </a:r>
            <a:r>
              <a:rPr sz="500" spc="5" dirty="0">
                <a:latin typeface="Verdana"/>
                <a:cs typeface="Verdana"/>
              </a:rPr>
              <a:t>ni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I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ag</a:t>
            </a:r>
            <a:r>
              <a:rPr sz="500" dirty="0">
                <a:latin typeface="Verdana"/>
                <a:cs typeface="Verdana"/>
              </a:rPr>
              <a:t>u</a:t>
            </a:r>
            <a:r>
              <a:rPr sz="500" spc="-5" dirty="0">
                <a:latin typeface="Verdana"/>
                <a:cs typeface="Verdana"/>
              </a:rPr>
              <a:t>á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367</a:t>
            </a:r>
            <a:r>
              <a:rPr sz="500" spc="-10" dirty="0">
                <a:latin typeface="Verdana"/>
                <a:cs typeface="Verdana"/>
              </a:rPr>
              <a:t>4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XII,  </a:t>
            </a:r>
            <a:r>
              <a:rPr sz="500" spc="-10" dirty="0">
                <a:latin typeface="Verdana"/>
                <a:cs typeface="Verdana"/>
              </a:rPr>
              <a:t>Brumadinho/MG.</a:t>
            </a:r>
            <a:endParaRPr sz="500">
              <a:latin typeface="Verdana"/>
              <a:cs typeface="Verdana"/>
            </a:endParaRPr>
          </a:p>
          <a:p>
            <a:pPr marL="29209" marR="21590" indent="-635" algn="ctr">
              <a:lnSpc>
                <a:spcPts val="700"/>
              </a:lnSpc>
              <a:spcBef>
                <a:spcPts val="2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limpezaurbana@brumadinho.</a:t>
            </a:r>
            <a:endParaRPr sz="500">
              <a:latin typeface="Verdana"/>
              <a:cs typeface="Verdana"/>
            </a:endParaRPr>
          </a:p>
          <a:p>
            <a:pPr marL="303530" marR="337185" indent="-635" algn="ctr">
              <a:lnSpc>
                <a:spcPct val="120000"/>
              </a:lnSpc>
              <a:spcBef>
                <a:spcPts val="20"/>
              </a:spcBef>
            </a:pP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g.g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v</a:t>
            </a:r>
            <a:r>
              <a:rPr sz="500" spc="-5" dirty="0">
                <a:latin typeface="Verdana"/>
                <a:cs typeface="Verdana"/>
              </a:rPr>
              <a:t>.b</a:t>
            </a:r>
            <a:r>
              <a:rPr sz="500" dirty="0">
                <a:latin typeface="Verdana"/>
                <a:cs typeface="Verdana"/>
              </a:rPr>
              <a:t>r  T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f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nes:</a:t>
            </a:r>
            <a:endParaRPr sz="500">
              <a:latin typeface="Verdana"/>
              <a:cs typeface="Verdana"/>
            </a:endParaRPr>
          </a:p>
          <a:p>
            <a:pPr marR="31115" algn="ctr">
              <a:lnSpc>
                <a:spcPct val="100000"/>
              </a:lnSpc>
              <a:spcBef>
                <a:spcPts val="180"/>
              </a:spcBef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999</a:t>
            </a:r>
            <a:r>
              <a:rPr sz="500" spc="-45" dirty="0">
                <a:latin typeface="Verdana"/>
                <a:cs typeface="Verdana"/>
              </a:rPr>
              <a:t>46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1</a:t>
            </a:r>
            <a:r>
              <a:rPr sz="500" spc="-35" dirty="0">
                <a:latin typeface="Verdana"/>
                <a:cs typeface="Verdana"/>
              </a:rPr>
              <a:t>2</a:t>
            </a:r>
            <a:r>
              <a:rPr sz="500" spc="-45" dirty="0">
                <a:latin typeface="Verdana"/>
                <a:cs typeface="Verdana"/>
              </a:rPr>
              <a:t>5</a:t>
            </a:r>
            <a:r>
              <a:rPr sz="500" dirty="0">
                <a:latin typeface="Verdana"/>
                <a:cs typeface="Verdana"/>
              </a:rPr>
              <a:t>0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45555" y="5025390"/>
            <a:ext cx="970915" cy="7620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>
              <a:lnSpc>
                <a:spcPct val="115599"/>
              </a:lnSpc>
              <a:spcBef>
                <a:spcPts val="7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ven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Ita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uá,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3674,  P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II,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.  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limpezaurbana@brumadi</a:t>
            </a:r>
            <a:endParaRPr sz="600">
              <a:latin typeface="Verdana"/>
              <a:cs typeface="Verdana"/>
            </a:endParaRPr>
          </a:p>
          <a:p>
            <a:pPr marL="205740" marR="196215" algn="ctr">
              <a:lnSpc>
                <a:spcPct val="110000"/>
              </a:lnSpc>
              <a:spcBef>
                <a:spcPts val="10"/>
              </a:spcBef>
            </a:pPr>
            <a:r>
              <a:rPr sz="600" dirty="0">
                <a:latin typeface="Verdana"/>
                <a:cs typeface="Verdana"/>
              </a:rPr>
              <a:t>nh</a:t>
            </a:r>
            <a:r>
              <a:rPr sz="600" spc="-5" dirty="0">
                <a:latin typeface="Verdana"/>
                <a:cs typeface="Verdana"/>
              </a:rPr>
              <a:t>o.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-15" dirty="0">
                <a:latin typeface="Verdana"/>
                <a:cs typeface="Verdana"/>
              </a:rPr>
              <a:t>.</a:t>
            </a:r>
            <a:r>
              <a:rPr sz="600" spc="-5" dirty="0">
                <a:latin typeface="Verdana"/>
                <a:cs typeface="Verdana"/>
              </a:rPr>
              <a:t>go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.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r  Telefones: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99946-1250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30514" y="2209038"/>
            <a:ext cx="175577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31750" indent="-474345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30" dirty="0">
                <a:latin typeface="Verdana"/>
                <a:cs typeface="Verdana"/>
              </a:rPr>
              <a:t>ro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é-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ef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  </a:t>
            </a:r>
            <a:r>
              <a:rPr sz="600" spc="-10" dirty="0">
                <a:latin typeface="Verdana"/>
                <a:cs typeface="Verdana"/>
              </a:rPr>
              <a:t>mediante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  <a:p>
            <a:pPr marL="570230" marR="5080" indent="-558165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ten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ment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</a:t>
            </a:r>
            <a:r>
              <a:rPr sz="600" spc="-15" dirty="0">
                <a:latin typeface="Verdana"/>
                <a:cs typeface="Verdana"/>
              </a:rPr>
              <a:t>com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80286" y="5276850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15592" y="4322826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80286" y="3354705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15592" y="2209038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cumento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63752" y="5963412"/>
            <a:ext cx="1569720" cy="906780"/>
          </a:xfrm>
          <a:custGeom>
            <a:avLst/>
            <a:gdLst/>
            <a:ahLst/>
            <a:cxnLst/>
            <a:rect l="l" t="t" r="r" b="b"/>
            <a:pathLst>
              <a:path w="1569720" h="906779">
                <a:moveTo>
                  <a:pt x="1483233" y="906551"/>
                </a:moveTo>
                <a:lnTo>
                  <a:pt x="86512" y="906551"/>
                </a:lnTo>
                <a:lnTo>
                  <a:pt x="52920" y="903300"/>
                </a:lnTo>
                <a:lnTo>
                  <a:pt x="25412" y="894460"/>
                </a:lnTo>
                <a:lnTo>
                  <a:pt x="6832" y="881354"/>
                </a:lnTo>
                <a:lnTo>
                  <a:pt x="0" y="865365"/>
                </a:lnTo>
                <a:lnTo>
                  <a:pt x="0" y="41147"/>
                </a:lnTo>
                <a:lnTo>
                  <a:pt x="6832" y="25145"/>
                </a:lnTo>
                <a:lnTo>
                  <a:pt x="25412" y="12064"/>
                </a:lnTo>
                <a:lnTo>
                  <a:pt x="52920" y="3301"/>
                </a:lnTo>
                <a:lnTo>
                  <a:pt x="86512" y="0"/>
                </a:lnTo>
                <a:lnTo>
                  <a:pt x="1483233" y="0"/>
                </a:lnTo>
                <a:lnTo>
                  <a:pt x="1516887" y="3301"/>
                </a:lnTo>
                <a:lnTo>
                  <a:pt x="1544320" y="12064"/>
                </a:lnTo>
                <a:lnTo>
                  <a:pt x="1562989" y="25145"/>
                </a:lnTo>
                <a:lnTo>
                  <a:pt x="1569720" y="41147"/>
                </a:lnTo>
                <a:lnTo>
                  <a:pt x="1569720" y="865365"/>
                </a:lnTo>
                <a:lnTo>
                  <a:pt x="1562989" y="881354"/>
                </a:lnTo>
                <a:lnTo>
                  <a:pt x="1544320" y="894460"/>
                </a:lnTo>
                <a:lnTo>
                  <a:pt x="1516887" y="903300"/>
                </a:lnTo>
                <a:lnTo>
                  <a:pt x="1483233" y="90655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79019" y="6085459"/>
            <a:ext cx="80518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00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PATROLAMENTO </a:t>
            </a:r>
            <a:r>
              <a:rPr sz="600" b="1" dirty="0">
                <a:latin typeface="Verdana"/>
                <a:cs typeface="Verdana"/>
              </a:rPr>
              <a:t> DE</a:t>
            </a:r>
            <a:r>
              <a:rPr sz="600" b="1" spc="-5" dirty="0">
                <a:latin typeface="Verdana"/>
                <a:cs typeface="Verdana"/>
              </a:rPr>
              <a:t> VIAS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NÃO </a:t>
            </a:r>
            <a:r>
              <a:rPr sz="600" b="1" dirty="0">
                <a:latin typeface="Verdana"/>
                <a:cs typeface="Verdana"/>
              </a:rPr>
              <a:t> PAVIMENTADAS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 </a:t>
            </a:r>
            <a:r>
              <a:rPr sz="600" b="1" spc="-19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OPERAÇÃO </a:t>
            </a:r>
            <a:r>
              <a:rPr sz="600" b="1" spc="10" dirty="0">
                <a:latin typeface="Verdana"/>
                <a:cs typeface="Verdana"/>
              </a:rPr>
              <a:t>TAPA-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BURACO EM VIAS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PAVIMENTADAS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968" y="5963412"/>
            <a:ext cx="10453370" cy="914400"/>
          </a:xfrm>
          <a:custGeom>
            <a:avLst/>
            <a:gdLst/>
            <a:ahLst/>
            <a:cxnLst/>
            <a:rect l="l" t="t" r="r" b="b"/>
            <a:pathLst>
              <a:path w="10453370" h="914400">
                <a:moveTo>
                  <a:pt x="864958" y="912647"/>
                </a:moveTo>
                <a:lnTo>
                  <a:pt x="50457" y="912647"/>
                </a:lnTo>
                <a:lnTo>
                  <a:pt x="30860" y="909370"/>
                </a:lnTo>
                <a:lnTo>
                  <a:pt x="14820" y="900468"/>
                </a:lnTo>
                <a:lnTo>
                  <a:pt x="3975" y="887285"/>
                </a:lnTo>
                <a:lnTo>
                  <a:pt x="0" y="871181"/>
                </a:lnTo>
                <a:lnTo>
                  <a:pt x="0" y="41401"/>
                </a:lnTo>
                <a:lnTo>
                  <a:pt x="3975" y="25399"/>
                </a:lnTo>
                <a:lnTo>
                  <a:pt x="14820" y="12191"/>
                </a:lnTo>
                <a:lnTo>
                  <a:pt x="30860" y="3301"/>
                </a:lnTo>
                <a:lnTo>
                  <a:pt x="50457" y="0"/>
                </a:lnTo>
                <a:lnTo>
                  <a:pt x="864958" y="0"/>
                </a:lnTo>
                <a:lnTo>
                  <a:pt x="884554" y="3301"/>
                </a:lnTo>
                <a:lnTo>
                  <a:pt x="900595" y="12191"/>
                </a:lnTo>
                <a:lnTo>
                  <a:pt x="911428" y="25399"/>
                </a:lnTo>
                <a:lnTo>
                  <a:pt x="915416" y="41401"/>
                </a:lnTo>
                <a:lnTo>
                  <a:pt x="915416" y="871181"/>
                </a:lnTo>
                <a:lnTo>
                  <a:pt x="911428" y="887285"/>
                </a:lnTo>
                <a:lnTo>
                  <a:pt x="900595" y="900468"/>
                </a:lnTo>
                <a:lnTo>
                  <a:pt x="884554" y="909370"/>
                </a:lnTo>
                <a:lnTo>
                  <a:pt x="864958" y="912647"/>
                </a:lnTo>
                <a:close/>
              </a:path>
              <a:path w="10453370" h="914400">
                <a:moveTo>
                  <a:pt x="3429254" y="914171"/>
                </a:moveTo>
                <a:lnTo>
                  <a:pt x="2606675" y="914171"/>
                </a:lnTo>
                <a:lnTo>
                  <a:pt x="2586863" y="910920"/>
                </a:lnTo>
                <a:lnTo>
                  <a:pt x="2570734" y="902080"/>
                </a:lnTo>
                <a:lnTo>
                  <a:pt x="2559812" y="888974"/>
                </a:lnTo>
                <a:lnTo>
                  <a:pt x="2555748" y="872985"/>
                </a:lnTo>
                <a:lnTo>
                  <a:pt x="2555748" y="48767"/>
                </a:lnTo>
                <a:lnTo>
                  <a:pt x="2559812" y="32765"/>
                </a:lnTo>
                <a:lnTo>
                  <a:pt x="2570734" y="19684"/>
                </a:lnTo>
                <a:lnTo>
                  <a:pt x="2586863" y="10921"/>
                </a:lnTo>
                <a:lnTo>
                  <a:pt x="2606675" y="7619"/>
                </a:lnTo>
                <a:lnTo>
                  <a:pt x="3429254" y="7619"/>
                </a:lnTo>
                <a:lnTo>
                  <a:pt x="3449066" y="10921"/>
                </a:lnTo>
                <a:lnTo>
                  <a:pt x="3465195" y="19684"/>
                </a:lnTo>
                <a:lnTo>
                  <a:pt x="3476117" y="32765"/>
                </a:lnTo>
                <a:lnTo>
                  <a:pt x="3480181" y="48767"/>
                </a:lnTo>
                <a:lnTo>
                  <a:pt x="3480181" y="872985"/>
                </a:lnTo>
                <a:lnTo>
                  <a:pt x="3476117" y="888974"/>
                </a:lnTo>
                <a:lnTo>
                  <a:pt x="3465195" y="902080"/>
                </a:lnTo>
                <a:lnTo>
                  <a:pt x="3449066" y="910920"/>
                </a:lnTo>
                <a:lnTo>
                  <a:pt x="3429254" y="914171"/>
                </a:lnTo>
                <a:close/>
              </a:path>
              <a:path w="10453370" h="914400">
                <a:moveTo>
                  <a:pt x="6667881" y="914171"/>
                </a:moveTo>
                <a:lnTo>
                  <a:pt x="5715254" y="914171"/>
                </a:lnTo>
                <a:lnTo>
                  <a:pt x="5693791" y="910704"/>
                </a:lnTo>
                <a:lnTo>
                  <a:pt x="5676265" y="901242"/>
                </a:lnTo>
                <a:lnTo>
                  <a:pt x="5664327" y="887247"/>
                </a:lnTo>
                <a:lnTo>
                  <a:pt x="5660009" y="870153"/>
                </a:lnTo>
                <a:lnTo>
                  <a:pt x="5660009" y="44068"/>
                </a:lnTo>
                <a:lnTo>
                  <a:pt x="5664327" y="26923"/>
                </a:lnTo>
                <a:lnTo>
                  <a:pt x="5676265" y="12953"/>
                </a:lnTo>
                <a:lnTo>
                  <a:pt x="5693791" y="3428"/>
                </a:lnTo>
                <a:lnTo>
                  <a:pt x="5715254" y="0"/>
                </a:lnTo>
                <a:lnTo>
                  <a:pt x="6667881" y="0"/>
                </a:lnTo>
                <a:lnTo>
                  <a:pt x="6689343" y="3428"/>
                </a:lnTo>
                <a:lnTo>
                  <a:pt x="6706997" y="12953"/>
                </a:lnTo>
                <a:lnTo>
                  <a:pt x="6718808" y="26923"/>
                </a:lnTo>
                <a:lnTo>
                  <a:pt x="6723253" y="44068"/>
                </a:lnTo>
                <a:lnTo>
                  <a:pt x="6723253" y="870153"/>
                </a:lnTo>
                <a:lnTo>
                  <a:pt x="6718808" y="887247"/>
                </a:lnTo>
                <a:lnTo>
                  <a:pt x="6706997" y="901242"/>
                </a:lnTo>
                <a:lnTo>
                  <a:pt x="6689343" y="910704"/>
                </a:lnTo>
                <a:lnTo>
                  <a:pt x="6667881" y="914171"/>
                </a:lnTo>
                <a:close/>
              </a:path>
              <a:path w="10453370" h="914400">
                <a:moveTo>
                  <a:pt x="7814309" y="914171"/>
                </a:moveTo>
                <a:lnTo>
                  <a:pt x="6811136" y="914171"/>
                </a:lnTo>
                <a:lnTo>
                  <a:pt x="6789038" y="910653"/>
                </a:lnTo>
                <a:lnTo>
                  <a:pt x="6771005" y="901052"/>
                </a:lnTo>
                <a:lnTo>
                  <a:pt x="6758685" y="886853"/>
                </a:lnTo>
                <a:lnTo>
                  <a:pt x="6754240" y="869505"/>
                </a:lnTo>
                <a:lnTo>
                  <a:pt x="6754240" y="50799"/>
                </a:lnTo>
                <a:lnTo>
                  <a:pt x="6758685" y="33400"/>
                </a:lnTo>
                <a:lnTo>
                  <a:pt x="6771005" y="19176"/>
                </a:lnTo>
                <a:lnTo>
                  <a:pt x="6789038" y="9651"/>
                </a:lnTo>
                <a:lnTo>
                  <a:pt x="6811136" y="6095"/>
                </a:lnTo>
                <a:lnTo>
                  <a:pt x="7814309" y="6095"/>
                </a:lnTo>
                <a:lnTo>
                  <a:pt x="7836408" y="9651"/>
                </a:lnTo>
                <a:lnTo>
                  <a:pt x="7854441" y="19176"/>
                </a:lnTo>
                <a:lnTo>
                  <a:pt x="7866760" y="33400"/>
                </a:lnTo>
                <a:lnTo>
                  <a:pt x="7871206" y="50799"/>
                </a:lnTo>
                <a:lnTo>
                  <a:pt x="7871206" y="869505"/>
                </a:lnTo>
                <a:lnTo>
                  <a:pt x="7866760" y="886853"/>
                </a:lnTo>
                <a:lnTo>
                  <a:pt x="7854441" y="901052"/>
                </a:lnTo>
                <a:lnTo>
                  <a:pt x="7836408" y="910653"/>
                </a:lnTo>
                <a:lnTo>
                  <a:pt x="7814309" y="914171"/>
                </a:lnTo>
                <a:close/>
              </a:path>
              <a:path w="10453370" h="914400">
                <a:moveTo>
                  <a:pt x="10368915" y="912647"/>
                </a:moveTo>
                <a:lnTo>
                  <a:pt x="7985633" y="912647"/>
                </a:lnTo>
                <a:lnTo>
                  <a:pt x="7952993" y="907199"/>
                </a:lnTo>
                <a:lnTo>
                  <a:pt x="7926324" y="892340"/>
                </a:lnTo>
                <a:lnTo>
                  <a:pt x="7908289" y="870343"/>
                </a:lnTo>
                <a:lnTo>
                  <a:pt x="7901685" y="843495"/>
                </a:lnTo>
                <a:lnTo>
                  <a:pt x="7901685" y="73786"/>
                </a:lnTo>
                <a:lnTo>
                  <a:pt x="7908289" y="46862"/>
                </a:lnTo>
                <a:lnTo>
                  <a:pt x="7926324" y="24891"/>
                </a:lnTo>
                <a:lnTo>
                  <a:pt x="7952993" y="10032"/>
                </a:lnTo>
                <a:lnTo>
                  <a:pt x="7985633" y="4571"/>
                </a:lnTo>
                <a:lnTo>
                  <a:pt x="10368915" y="4571"/>
                </a:lnTo>
                <a:lnTo>
                  <a:pt x="10401554" y="10032"/>
                </a:lnTo>
                <a:lnTo>
                  <a:pt x="10428224" y="24891"/>
                </a:lnTo>
                <a:lnTo>
                  <a:pt x="10446258" y="46862"/>
                </a:lnTo>
                <a:lnTo>
                  <a:pt x="10452862" y="73786"/>
                </a:lnTo>
                <a:lnTo>
                  <a:pt x="10452862" y="843495"/>
                </a:lnTo>
                <a:lnTo>
                  <a:pt x="10446258" y="870343"/>
                </a:lnTo>
                <a:lnTo>
                  <a:pt x="10428224" y="892340"/>
                </a:lnTo>
                <a:lnTo>
                  <a:pt x="10401554" y="907199"/>
                </a:lnTo>
                <a:lnTo>
                  <a:pt x="10368915" y="912647"/>
                </a:lnTo>
                <a:close/>
              </a:path>
              <a:path w="10453370" h="914400">
                <a:moveTo>
                  <a:pt x="5543042" y="914171"/>
                </a:moveTo>
                <a:lnTo>
                  <a:pt x="3583686" y="914171"/>
                </a:lnTo>
                <a:lnTo>
                  <a:pt x="3553714" y="909218"/>
                </a:lnTo>
                <a:lnTo>
                  <a:pt x="3529203" y="895730"/>
                </a:lnTo>
                <a:lnTo>
                  <a:pt x="3512693" y="875779"/>
                </a:lnTo>
                <a:lnTo>
                  <a:pt x="3506597" y="851407"/>
                </a:lnTo>
                <a:lnTo>
                  <a:pt x="3506597" y="62737"/>
                </a:lnTo>
                <a:lnTo>
                  <a:pt x="3512693" y="38353"/>
                </a:lnTo>
                <a:lnTo>
                  <a:pt x="3529203" y="18414"/>
                </a:lnTo>
                <a:lnTo>
                  <a:pt x="3553714" y="4952"/>
                </a:lnTo>
                <a:lnTo>
                  <a:pt x="3583686" y="0"/>
                </a:lnTo>
                <a:lnTo>
                  <a:pt x="5543042" y="0"/>
                </a:lnTo>
                <a:lnTo>
                  <a:pt x="5572887" y="4952"/>
                </a:lnTo>
                <a:lnTo>
                  <a:pt x="5597525" y="18414"/>
                </a:lnTo>
                <a:lnTo>
                  <a:pt x="5614035" y="38353"/>
                </a:lnTo>
                <a:lnTo>
                  <a:pt x="5620131" y="62737"/>
                </a:lnTo>
                <a:lnTo>
                  <a:pt x="5620131" y="851407"/>
                </a:lnTo>
                <a:lnTo>
                  <a:pt x="5614035" y="875779"/>
                </a:lnTo>
                <a:lnTo>
                  <a:pt x="5597525" y="895730"/>
                </a:lnTo>
                <a:lnTo>
                  <a:pt x="5572887" y="909218"/>
                </a:lnTo>
                <a:lnTo>
                  <a:pt x="5543042" y="91417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265668" y="6215888"/>
            <a:ext cx="208280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060" marR="5080" indent="-848994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30" dirty="0">
                <a:latin typeface="Verdana"/>
                <a:cs typeface="Verdana"/>
              </a:rPr>
              <a:t>ro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é-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ef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me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  <a:p>
            <a:pPr marL="861060" marR="41275" indent="-810895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ten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ment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c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75093" y="6249158"/>
            <a:ext cx="950594" cy="3333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07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11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12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64663" y="6138164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33947" y="5987034"/>
            <a:ext cx="828040" cy="762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26034" algn="ctr">
              <a:lnSpc>
                <a:spcPct val="101800"/>
              </a:lnSpc>
              <a:spcBef>
                <a:spcPts val="90"/>
              </a:spcBef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ve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tagu</a:t>
            </a:r>
            <a:r>
              <a:rPr sz="550" spc="-10" dirty="0">
                <a:latin typeface="Verdana"/>
                <a:cs typeface="Verdana"/>
              </a:rPr>
              <a:t>á</a:t>
            </a:r>
            <a:r>
              <a:rPr sz="550" dirty="0">
                <a:latin typeface="Verdana"/>
                <a:cs typeface="Verdana"/>
              </a:rPr>
              <a:t>,</a:t>
            </a:r>
            <a:r>
              <a:rPr sz="550" spc="-9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3674</a:t>
            </a:r>
            <a:r>
              <a:rPr sz="550" dirty="0">
                <a:latin typeface="Verdana"/>
                <a:cs typeface="Verdana"/>
              </a:rPr>
              <a:t>,  </a:t>
            </a:r>
            <a:r>
              <a:rPr sz="550" spc="-5" dirty="0">
                <a:latin typeface="Verdana"/>
                <a:cs typeface="Verdana"/>
              </a:rPr>
              <a:t>Pio</a:t>
            </a:r>
            <a:r>
              <a:rPr sz="550" spc="-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XII,</a:t>
            </a:r>
            <a:endParaRPr sz="550" dirty="0">
              <a:latin typeface="Verdana"/>
              <a:cs typeface="Verdana"/>
            </a:endParaRPr>
          </a:p>
          <a:p>
            <a:pPr marL="114300" marR="113030" algn="ctr">
              <a:lnSpc>
                <a:spcPct val="101800"/>
              </a:lnSpc>
              <a:spcBef>
                <a:spcPts val="45"/>
              </a:spcBef>
            </a:pPr>
            <a:r>
              <a:rPr sz="550" spc="5" dirty="0">
                <a:latin typeface="Verdana"/>
                <a:cs typeface="Verdana"/>
              </a:rPr>
              <a:t>B</a:t>
            </a:r>
            <a:r>
              <a:rPr sz="550" dirty="0">
                <a:latin typeface="Verdana"/>
                <a:cs typeface="Verdana"/>
              </a:rPr>
              <a:t>rum</a:t>
            </a:r>
            <a:r>
              <a:rPr sz="550" spc="-10" dirty="0">
                <a:latin typeface="Verdana"/>
                <a:cs typeface="Verdana"/>
              </a:rPr>
              <a:t>adi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h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/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10" dirty="0">
                <a:latin typeface="Verdana"/>
                <a:cs typeface="Verdana"/>
              </a:rPr>
              <a:t>G</a:t>
            </a:r>
            <a:r>
              <a:rPr sz="550" dirty="0">
                <a:latin typeface="Verdana"/>
                <a:cs typeface="Verdana"/>
              </a:rPr>
              <a:t>.  </a:t>
            </a:r>
            <a:r>
              <a:rPr sz="550" spc="-5" dirty="0">
                <a:latin typeface="Verdana"/>
                <a:cs typeface="Verdana"/>
              </a:rPr>
              <a:t>E-mail:</a:t>
            </a:r>
            <a:endParaRPr sz="550" dirty="0">
              <a:latin typeface="Verdana"/>
              <a:cs typeface="Verdana"/>
            </a:endParaRPr>
          </a:p>
          <a:p>
            <a:pPr marL="12700" marR="5080" algn="ctr">
              <a:lnSpc>
                <a:spcPct val="112700"/>
              </a:lnSpc>
            </a:pPr>
            <a:r>
              <a:rPr sz="550" spc="-10" dirty="0">
                <a:latin typeface="Verdana"/>
                <a:cs typeface="Verdana"/>
              </a:rPr>
              <a:t>limpezaurbana@bruma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dinho.mg.gov.br 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Telefones:</a:t>
            </a:r>
            <a:endParaRPr sz="5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550" spc="-5" dirty="0">
                <a:latin typeface="Verdana"/>
                <a:cs typeface="Verdana"/>
              </a:rPr>
              <a:t>(31)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99946-1250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15592" y="6275933"/>
            <a:ext cx="1126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Documento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Identificação;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ntat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89984" y="1974596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96080" y="5020183"/>
            <a:ext cx="1971039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1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96715" y="3047746"/>
            <a:ext cx="1970405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 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89730" y="4058234"/>
            <a:ext cx="1970405" cy="799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para</a:t>
            </a:r>
            <a:r>
              <a:rPr sz="550" spc="19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34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36085" y="6008370"/>
            <a:ext cx="1970405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15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5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</a:t>
            </a:r>
            <a:r>
              <a:rPr sz="550" spc="5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grpSp>
        <p:nvGrpSpPr>
          <p:cNvPr id="80" name="object 34">
            <a:extLst>
              <a:ext uri="{FF2B5EF4-FFF2-40B4-BE49-F238E27FC236}">
                <a16:creationId xmlns:a16="http://schemas.microsoft.com/office/drawing/2014/main" id="{69FF7CEF-80FE-8234-B673-18CA36593919}"/>
              </a:ext>
            </a:extLst>
          </p:cNvPr>
          <p:cNvGrpSpPr/>
          <p:nvPr/>
        </p:nvGrpSpPr>
        <p:grpSpPr>
          <a:xfrm>
            <a:off x="-18668" y="8664"/>
            <a:ext cx="2406776" cy="756818"/>
            <a:chOff x="0" y="242316"/>
            <a:chExt cx="2395855" cy="838200"/>
          </a:xfrm>
        </p:grpSpPr>
        <p:sp>
          <p:nvSpPr>
            <p:cNvPr id="81" name="object 35">
              <a:extLst>
                <a:ext uri="{FF2B5EF4-FFF2-40B4-BE49-F238E27FC236}">
                  <a16:creationId xmlns:a16="http://schemas.microsoft.com/office/drawing/2014/main" id="{97841618-D936-5A39-6661-A3CCB79467C3}"/>
                </a:ext>
              </a:extLst>
            </p:cNvPr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6">
              <a:extLst>
                <a:ext uri="{FF2B5EF4-FFF2-40B4-BE49-F238E27FC236}">
                  <a16:creationId xmlns:a16="http://schemas.microsoft.com/office/drawing/2014/main" id="{E1BFBD8D-F36E-F15D-FAD1-A983F5DC3891}"/>
                </a:ext>
              </a:extLst>
            </p:cNvPr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68">
            <a:extLst>
              <a:ext uri="{FF2B5EF4-FFF2-40B4-BE49-F238E27FC236}">
                <a16:creationId xmlns:a16="http://schemas.microsoft.com/office/drawing/2014/main" id="{DDF7D5D5-B005-4E4A-45F8-BCE008030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5929" y="150926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6" name="object 43">
            <a:extLst>
              <a:ext uri="{FF2B5EF4-FFF2-40B4-BE49-F238E27FC236}">
                <a16:creationId xmlns:a16="http://schemas.microsoft.com/office/drawing/2014/main" id="{C516E604-9B74-26A0-C707-80CAD17C3220}"/>
              </a:ext>
            </a:extLst>
          </p:cNvPr>
          <p:cNvSpPr txBox="1"/>
          <p:nvPr/>
        </p:nvSpPr>
        <p:spPr>
          <a:xfrm>
            <a:off x="2455586" y="720424"/>
            <a:ext cx="7502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/>
                <a:cs typeface="Arial"/>
              </a:rPr>
              <a:t>SECRETARIA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MUNICIPAL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lang="pt-BR" sz="1600" b="1" spc="5" dirty="0">
                <a:latin typeface="Arial"/>
                <a:cs typeface="Arial"/>
              </a:rPr>
              <a:t> OBRAS E SERVIÇOS PÚBLICOS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" name="object 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9" name="object 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3" name="object 13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7" name="object 17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2" name="object 2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63441" y="1422019"/>
            <a:ext cx="126047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6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45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6" name="object 26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16935" y="696463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70">
                <a:moveTo>
                  <a:pt x="6576059" y="0"/>
                </a:moveTo>
                <a:lnTo>
                  <a:pt x="0" y="0"/>
                </a:lnTo>
                <a:lnTo>
                  <a:pt x="0" y="39248"/>
                </a:lnTo>
                <a:lnTo>
                  <a:pt x="6576059" y="39248"/>
                </a:lnTo>
                <a:lnTo>
                  <a:pt x="657605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4232" y="2069592"/>
            <a:ext cx="1569720" cy="948055"/>
          </a:xfrm>
          <a:custGeom>
            <a:avLst/>
            <a:gdLst/>
            <a:ahLst/>
            <a:cxnLst/>
            <a:rect l="l" t="t" r="r" b="b"/>
            <a:pathLst>
              <a:path w="1569720" h="948055">
                <a:moveTo>
                  <a:pt x="1483233" y="947547"/>
                </a:moveTo>
                <a:lnTo>
                  <a:pt x="86512" y="947547"/>
                </a:lnTo>
                <a:lnTo>
                  <a:pt x="52920" y="944117"/>
                </a:lnTo>
                <a:lnTo>
                  <a:pt x="25412" y="934974"/>
                </a:lnTo>
                <a:lnTo>
                  <a:pt x="6832" y="921258"/>
                </a:lnTo>
                <a:lnTo>
                  <a:pt x="0" y="904494"/>
                </a:lnTo>
                <a:lnTo>
                  <a:pt x="0" y="43052"/>
                </a:lnTo>
                <a:lnTo>
                  <a:pt x="6832" y="26288"/>
                </a:lnTo>
                <a:lnTo>
                  <a:pt x="25412" y="12700"/>
                </a:lnTo>
                <a:lnTo>
                  <a:pt x="52920" y="3428"/>
                </a:lnTo>
                <a:lnTo>
                  <a:pt x="86512" y="0"/>
                </a:lnTo>
                <a:lnTo>
                  <a:pt x="1483233" y="0"/>
                </a:lnTo>
                <a:lnTo>
                  <a:pt x="1516888" y="3428"/>
                </a:lnTo>
                <a:lnTo>
                  <a:pt x="1544320" y="12700"/>
                </a:lnTo>
                <a:lnTo>
                  <a:pt x="1562989" y="26288"/>
                </a:lnTo>
                <a:lnTo>
                  <a:pt x="1569720" y="43052"/>
                </a:lnTo>
                <a:lnTo>
                  <a:pt x="1569720" y="904494"/>
                </a:lnTo>
                <a:lnTo>
                  <a:pt x="1562989" y="921258"/>
                </a:lnTo>
                <a:lnTo>
                  <a:pt x="1544320" y="934974"/>
                </a:lnTo>
                <a:lnTo>
                  <a:pt x="1516888" y="944117"/>
                </a:lnTo>
                <a:lnTo>
                  <a:pt x="1483233" y="94754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8137" y="2290953"/>
            <a:ext cx="636905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71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TROCA</a:t>
            </a:r>
            <a:r>
              <a:rPr sz="600" b="1" spc="2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10" dirty="0">
                <a:latin typeface="Verdana"/>
                <a:cs typeface="Verdana"/>
              </a:rPr>
              <a:t>LÂ</a:t>
            </a:r>
            <a:r>
              <a:rPr sz="600" b="1" spc="-5" dirty="0">
                <a:latin typeface="Verdana"/>
                <a:cs typeface="Verdana"/>
              </a:rPr>
              <a:t>M</a:t>
            </a:r>
            <a:r>
              <a:rPr sz="600" b="1" spc="15" dirty="0">
                <a:latin typeface="Verdana"/>
                <a:cs typeface="Verdana"/>
              </a:rPr>
              <a:t>P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15" dirty="0">
                <a:latin typeface="Verdana"/>
                <a:cs typeface="Verdana"/>
              </a:rPr>
              <a:t>D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7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  PEDIDO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EXTENSÃO</a:t>
            </a:r>
            <a:r>
              <a:rPr sz="600" b="1" spc="-25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DE </a:t>
            </a:r>
            <a:r>
              <a:rPr sz="600" b="1" spc="-19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REDE.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3255" y="2051304"/>
            <a:ext cx="10485120" cy="972185"/>
          </a:xfrm>
          <a:custGeom>
            <a:avLst/>
            <a:gdLst/>
            <a:ahLst/>
            <a:cxnLst/>
            <a:rect l="l" t="t" r="r" b="b"/>
            <a:pathLst>
              <a:path w="10485120" h="972185">
                <a:moveTo>
                  <a:pt x="863549" y="966088"/>
                </a:moveTo>
                <a:lnTo>
                  <a:pt x="50368" y="966088"/>
                </a:lnTo>
                <a:lnTo>
                  <a:pt x="30810" y="962660"/>
                </a:lnTo>
                <a:lnTo>
                  <a:pt x="14795" y="953515"/>
                </a:lnTo>
                <a:lnTo>
                  <a:pt x="3975" y="939800"/>
                </a:lnTo>
                <a:lnTo>
                  <a:pt x="0" y="923163"/>
                </a:lnTo>
                <a:lnTo>
                  <a:pt x="0" y="62737"/>
                </a:lnTo>
                <a:lnTo>
                  <a:pt x="3975" y="46100"/>
                </a:lnTo>
                <a:lnTo>
                  <a:pt x="14795" y="32385"/>
                </a:lnTo>
                <a:lnTo>
                  <a:pt x="30810" y="23240"/>
                </a:lnTo>
                <a:lnTo>
                  <a:pt x="50368" y="19812"/>
                </a:lnTo>
                <a:lnTo>
                  <a:pt x="863549" y="19812"/>
                </a:lnTo>
                <a:lnTo>
                  <a:pt x="883107" y="23240"/>
                </a:lnTo>
                <a:lnTo>
                  <a:pt x="899121" y="32385"/>
                </a:lnTo>
                <a:lnTo>
                  <a:pt x="909942" y="46100"/>
                </a:lnTo>
                <a:lnTo>
                  <a:pt x="913917" y="62737"/>
                </a:lnTo>
                <a:lnTo>
                  <a:pt x="913917" y="923163"/>
                </a:lnTo>
                <a:lnTo>
                  <a:pt x="909942" y="939800"/>
                </a:lnTo>
                <a:lnTo>
                  <a:pt x="899121" y="953515"/>
                </a:lnTo>
                <a:lnTo>
                  <a:pt x="883107" y="962660"/>
                </a:lnTo>
                <a:lnTo>
                  <a:pt x="863549" y="966088"/>
                </a:lnTo>
                <a:close/>
              </a:path>
              <a:path w="10485120" h="972185">
                <a:moveTo>
                  <a:pt x="3439922" y="956945"/>
                </a:moveTo>
                <a:lnTo>
                  <a:pt x="2615946" y="956945"/>
                </a:lnTo>
                <a:lnTo>
                  <a:pt x="2596134" y="953642"/>
                </a:lnTo>
                <a:lnTo>
                  <a:pt x="2579878" y="944372"/>
                </a:lnTo>
                <a:lnTo>
                  <a:pt x="2568956" y="930783"/>
                </a:lnTo>
                <a:lnTo>
                  <a:pt x="2564892" y="914273"/>
                </a:lnTo>
                <a:lnTo>
                  <a:pt x="2564892" y="59436"/>
                </a:lnTo>
                <a:lnTo>
                  <a:pt x="2568956" y="42925"/>
                </a:lnTo>
                <a:lnTo>
                  <a:pt x="2579878" y="29337"/>
                </a:lnTo>
                <a:lnTo>
                  <a:pt x="2596134" y="20192"/>
                </a:lnTo>
                <a:lnTo>
                  <a:pt x="2615946" y="16763"/>
                </a:lnTo>
                <a:lnTo>
                  <a:pt x="3439922" y="16763"/>
                </a:lnTo>
                <a:lnTo>
                  <a:pt x="3459734" y="20192"/>
                </a:lnTo>
                <a:lnTo>
                  <a:pt x="3475990" y="29337"/>
                </a:lnTo>
                <a:lnTo>
                  <a:pt x="3486912" y="42925"/>
                </a:lnTo>
                <a:lnTo>
                  <a:pt x="3490976" y="59436"/>
                </a:lnTo>
                <a:lnTo>
                  <a:pt x="3490976" y="914273"/>
                </a:lnTo>
                <a:lnTo>
                  <a:pt x="3486912" y="930783"/>
                </a:lnTo>
                <a:lnTo>
                  <a:pt x="3475990" y="944372"/>
                </a:lnTo>
                <a:lnTo>
                  <a:pt x="3459734" y="953642"/>
                </a:lnTo>
                <a:lnTo>
                  <a:pt x="3439922" y="956945"/>
                </a:lnTo>
                <a:close/>
              </a:path>
              <a:path w="10485120" h="972185">
                <a:moveTo>
                  <a:pt x="6686296" y="972185"/>
                </a:moveTo>
                <a:lnTo>
                  <a:pt x="5733669" y="972185"/>
                </a:lnTo>
                <a:lnTo>
                  <a:pt x="5712206" y="968628"/>
                </a:lnTo>
                <a:lnTo>
                  <a:pt x="5694680" y="958850"/>
                </a:lnTo>
                <a:lnTo>
                  <a:pt x="5682742" y="944245"/>
                </a:lnTo>
                <a:lnTo>
                  <a:pt x="5678424" y="926591"/>
                </a:lnTo>
                <a:lnTo>
                  <a:pt x="5678424" y="69976"/>
                </a:lnTo>
                <a:lnTo>
                  <a:pt x="5682742" y="52324"/>
                </a:lnTo>
                <a:lnTo>
                  <a:pt x="5694680" y="37846"/>
                </a:lnTo>
                <a:lnTo>
                  <a:pt x="5712206" y="27939"/>
                </a:lnTo>
                <a:lnTo>
                  <a:pt x="5733669" y="24384"/>
                </a:lnTo>
                <a:lnTo>
                  <a:pt x="6686296" y="24384"/>
                </a:lnTo>
                <a:lnTo>
                  <a:pt x="6707759" y="27939"/>
                </a:lnTo>
                <a:lnTo>
                  <a:pt x="6725412" y="37846"/>
                </a:lnTo>
                <a:lnTo>
                  <a:pt x="6737223" y="52324"/>
                </a:lnTo>
                <a:lnTo>
                  <a:pt x="6741668" y="69976"/>
                </a:lnTo>
                <a:lnTo>
                  <a:pt x="6741668" y="926591"/>
                </a:lnTo>
                <a:lnTo>
                  <a:pt x="6737223" y="944245"/>
                </a:lnTo>
                <a:lnTo>
                  <a:pt x="6725412" y="958850"/>
                </a:lnTo>
                <a:lnTo>
                  <a:pt x="6707759" y="968628"/>
                </a:lnTo>
                <a:lnTo>
                  <a:pt x="6686296" y="972185"/>
                </a:lnTo>
                <a:close/>
              </a:path>
              <a:path w="10485120" h="972185">
                <a:moveTo>
                  <a:pt x="7838948" y="956945"/>
                </a:moveTo>
                <a:lnTo>
                  <a:pt x="6835648" y="956945"/>
                </a:lnTo>
                <a:lnTo>
                  <a:pt x="6813550" y="953262"/>
                </a:lnTo>
                <a:lnTo>
                  <a:pt x="6795516" y="943355"/>
                </a:lnTo>
                <a:lnTo>
                  <a:pt x="6783197" y="928624"/>
                </a:lnTo>
                <a:lnTo>
                  <a:pt x="6778752" y="910589"/>
                </a:lnTo>
                <a:lnTo>
                  <a:pt x="6778752" y="61595"/>
                </a:lnTo>
                <a:lnTo>
                  <a:pt x="6783197" y="43561"/>
                </a:lnTo>
                <a:lnTo>
                  <a:pt x="6795516" y="28828"/>
                </a:lnTo>
                <a:lnTo>
                  <a:pt x="6813550" y="18923"/>
                </a:lnTo>
                <a:lnTo>
                  <a:pt x="6835648" y="15239"/>
                </a:lnTo>
                <a:lnTo>
                  <a:pt x="7838948" y="15239"/>
                </a:lnTo>
                <a:lnTo>
                  <a:pt x="7861046" y="18923"/>
                </a:lnTo>
                <a:lnTo>
                  <a:pt x="7879080" y="28828"/>
                </a:lnTo>
                <a:lnTo>
                  <a:pt x="7891399" y="43561"/>
                </a:lnTo>
                <a:lnTo>
                  <a:pt x="7895844" y="61595"/>
                </a:lnTo>
                <a:lnTo>
                  <a:pt x="7895844" y="910589"/>
                </a:lnTo>
                <a:lnTo>
                  <a:pt x="7891399" y="928624"/>
                </a:lnTo>
                <a:lnTo>
                  <a:pt x="7879080" y="943355"/>
                </a:lnTo>
                <a:lnTo>
                  <a:pt x="7861046" y="953262"/>
                </a:lnTo>
                <a:lnTo>
                  <a:pt x="7838948" y="956945"/>
                </a:lnTo>
                <a:close/>
              </a:path>
              <a:path w="10485120" h="972185">
                <a:moveTo>
                  <a:pt x="10401173" y="943228"/>
                </a:moveTo>
                <a:lnTo>
                  <a:pt x="8017891" y="943228"/>
                </a:lnTo>
                <a:lnTo>
                  <a:pt x="7985252" y="937640"/>
                </a:lnTo>
                <a:lnTo>
                  <a:pt x="7958582" y="922147"/>
                </a:lnTo>
                <a:lnTo>
                  <a:pt x="7940548" y="899287"/>
                </a:lnTo>
                <a:lnTo>
                  <a:pt x="7933944" y="871474"/>
                </a:lnTo>
                <a:lnTo>
                  <a:pt x="7933944" y="71882"/>
                </a:lnTo>
                <a:lnTo>
                  <a:pt x="7940548" y="43941"/>
                </a:lnTo>
                <a:lnTo>
                  <a:pt x="7958582" y="21082"/>
                </a:lnTo>
                <a:lnTo>
                  <a:pt x="7985252" y="5714"/>
                </a:lnTo>
                <a:lnTo>
                  <a:pt x="8017891" y="0"/>
                </a:lnTo>
                <a:lnTo>
                  <a:pt x="10401173" y="0"/>
                </a:lnTo>
                <a:lnTo>
                  <a:pt x="10433812" y="5714"/>
                </a:lnTo>
                <a:lnTo>
                  <a:pt x="10460482" y="21082"/>
                </a:lnTo>
                <a:lnTo>
                  <a:pt x="10478516" y="43941"/>
                </a:lnTo>
                <a:lnTo>
                  <a:pt x="10485120" y="71882"/>
                </a:lnTo>
                <a:lnTo>
                  <a:pt x="10485120" y="871474"/>
                </a:lnTo>
                <a:lnTo>
                  <a:pt x="10478516" y="899287"/>
                </a:lnTo>
                <a:lnTo>
                  <a:pt x="10460482" y="922147"/>
                </a:lnTo>
                <a:lnTo>
                  <a:pt x="10433812" y="937640"/>
                </a:lnTo>
                <a:lnTo>
                  <a:pt x="10401173" y="943228"/>
                </a:lnTo>
                <a:close/>
              </a:path>
              <a:path w="10485120" h="972185">
                <a:moveTo>
                  <a:pt x="5561457" y="966088"/>
                </a:moveTo>
                <a:lnTo>
                  <a:pt x="3603625" y="966088"/>
                </a:lnTo>
                <a:lnTo>
                  <a:pt x="3573653" y="961009"/>
                </a:lnTo>
                <a:lnTo>
                  <a:pt x="3549142" y="947038"/>
                </a:lnTo>
                <a:lnTo>
                  <a:pt x="3532632" y="926338"/>
                </a:lnTo>
                <a:lnTo>
                  <a:pt x="3526536" y="901064"/>
                </a:lnTo>
                <a:lnTo>
                  <a:pt x="3526536" y="83312"/>
                </a:lnTo>
                <a:lnTo>
                  <a:pt x="3532632" y="58038"/>
                </a:lnTo>
                <a:lnTo>
                  <a:pt x="3549142" y="37337"/>
                </a:lnTo>
                <a:lnTo>
                  <a:pt x="3573653" y="23367"/>
                </a:lnTo>
                <a:lnTo>
                  <a:pt x="3603625" y="18287"/>
                </a:lnTo>
                <a:lnTo>
                  <a:pt x="5561457" y="18287"/>
                </a:lnTo>
                <a:lnTo>
                  <a:pt x="5591429" y="23367"/>
                </a:lnTo>
                <a:lnTo>
                  <a:pt x="5615940" y="37337"/>
                </a:lnTo>
                <a:lnTo>
                  <a:pt x="5632450" y="58038"/>
                </a:lnTo>
                <a:lnTo>
                  <a:pt x="5638546" y="83312"/>
                </a:lnTo>
                <a:lnTo>
                  <a:pt x="5638546" y="901064"/>
                </a:lnTo>
                <a:lnTo>
                  <a:pt x="5632450" y="926338"/>
                </a:lnTo>
                <a:lnTo>
                  <a:pt x="5615940" y="947038"/>
                </a:lnTo>
                <a:lnTo>
                  <a:pt x="5591429" y="961009"/>
                </a:lnTo>
                <a:lnTo>
                  <a:pt x="5561457" y="96608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109329" y="2465324"/>
            <a:ext cx="459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7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01382" y="2351658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17114" y="2282698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9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10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spc="10" dirty="0">
                <a:latin typeface="Verdana"/>
                <a:cs typeface="Verdana"/>
              </a:rPr>
              <a:t>il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55589" y="2107819"/>
            <a:ext cx="967740" cy="755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112000"/>
              </a:lnSpc>
              <a:spcBef>
                <a:spcPts val="11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ven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Ita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uá,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3674,  P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X</a:t>
            </a:r>
            <a:r>
              <a:rPr sz="600" dirty="0">
                <a:latin typeface="Verdana"/>
                <a:cs typeface="Verdana"/>
              </a:rPr>
              <a:t>II,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/</a:t>
            </a:r>
            <a:r>
              <a:rPr sz="600" spc="-15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.  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agua.energia.obras@bru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madinho.mg.gov.br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99946-1250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9535" y="2363470"/>
            <a:ext cx="9601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Endereço;</a:t>
            </a:r>
            <a:endParaRPr sz="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Telefone </a:t>
            </a:r>
            <a:r>
              <a:rPr sz="600" spc="-5" dirty="0">
                <a:latin typeface="Verdana"/>
                <a:cs typeface="Verdana"/>
              </a:rPr>
              <a:t>de Contato;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-1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N</a:t>
            </a:r>
            <a:r>
              <a:rPr sz="600" dirty="0">
                <a:latin typeface="Verdana"/>
                <a:cs typeface="Verdana"/>
              </a:rPr>
              <a:t>º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(a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enas 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Extensão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e).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1731" y="3064764"/>
            <a:ext cx="10500360" cy="2517775"/>
          </a:xfrm>
          <a:custGeom>
            <a:avLst/>
            <a:gdLst/>
            <a:ahLst/>
            <a:cxnLst/>
            <a:rect l="l" t="t" r="r" b="b"/>
            <a:pathLst>
              <a:path w="10500360" h="2517775">
                <a:moveTo>
                  <a:pt x="864984" y="808989"/>
                </a:moveTo>
                <a:lnTo>
                  <a:pt x="50457" y="808989"/>
                </a:lnTo>
                <a:lnTo>
                  <a:pt x="30860" y="806195"/>
                </a:lnTo>
                <a:lnTo>
                  <a:pt x="14820" y="798194"/>
                </a:lnTo>
                <a:lnTo>
                  <a:pt x="3975" y="786511"/>
                </a:lnTo>
                <a:lnTo>
                  <a:pt x="0" y="772287"/>
                </a:lnTo>
                <a:lnTo>
                  <a:pt x="0" y="36702"/>
                </a:lnTo>
                <a:lnTo>
                  <a:pt x="3975" y="22478"/>
                </a:lnTo>
                <a:lnTo>
                  <a:pt x="14820" y="10794"/>
                </a:lnTo>
                <a:lnTo>
                  <a:pt x="30860" y="2920"/>
                </a:lnTo>
                <a:lnTo>
                  <a:pt x="50457" y="0"/>
                </a:lnTo>
                <a:lnTo>
                  <a:pt x="864984" y="0"/>
                </a:lnTo>
                <a:lnTo>
                  <a:pt x="884580" y="2920"/>
                </a:lnTo>
                <a:lnTo>
                  <a:pt x="900620" y="10794"/>
                </a:lnTo>
                <a:lnTo>
                  <a:pt x="911453" y="22478"/>
                </a:lnTo>
                <a:lnTo>
                  <a:pt x="915441" y="36702"/>
                </a:lnTo>
                <a:lnTo>
                  <a:pt x="915441" y="772287"/>
                </a:lnTo>
                <a:lnTo>
                  <a:pt x="911453" y="786511"/>
                </a:lnTo>
                <a:lnTo>
                  <a:pt x="900620" y="798194"/>
                </a:lnTo>
                <a:lnTo>
                  <a:pt x="884580" y="806195"/>
                </a:lnTo>
                <a:lnTo>
                  <a:pt x="864984" y="808989"/>
                </a:lnTo>
                <a:close/>
              </a:path>
              <a:path w="10500360" h="2517775">
                <a:moveTo>
                  <a:pt x="3441445" y="818134"/>
                </a:moveTo>
                <a:lnTo>
                  <a:pt x="2617470" y="818134"/>
                </a:lnTo>
                <a:lnTo>
                  <a:pt x="2597658" y="815213"/>
                </a:lnTo>
                <a:lnTo>
                  <a:pt x="2581402" y="807212"/>
                </a:lnTo>
                <a:lnTo>
                  <a:pt x="2570480" y="795401"/>
                </a:lnTo>
                <a:lnTo>
                  <a:pt x="2566416" y="781050"/>
                </a:lnTo>
                <a:lnTo>
                  <a:pt x="2566416" y="37211"/>
                </a:lnTo>
                <a:lnTo>
                  <a:pt x="2570480" y="22732"/>
                </a:lnTo>
                <a:lnTo>
                  <a:pt x="2581402" y="10922"/>
                </a:lnTo>
                <a:lnTo>
                  <a:pt x="2597658" y="2920"/>
                </a:lnTo>
                <a:lnTo>
                  <a:pt x="2617470" y="0"/>
                </a:lnTo>
                <a:lnTo>
                  <a:pt x="3441445" y="0"/>
                </a:lnTo>
                <a:lnTo>
                  <a:pt x="3461257" y="2920"/>
                </a:lnTo>
                <a:lnTo>
                  <a:pt x="3477514" y="10922"/>
                </a:lnTo>
                <a:lnTo>
                  <a:pt x="3488435" y="22732"/>
                </a:lnTo>
                <a:lnTo>
                  <a:pt x="3492500" y="37211"/>
                </a:lnTo>
                <a:lnTo>
                  <a:pt x="3492500" y="781050"/>
                </a:lnTo>
                <a:lnTo>
                  <a:pt x="3488435" y="795401"/>
                </a:lnTo>
                <a:lnTo>
                  <a:pt x="3477514" y="807212"/>
                </a:lnTo>
                <a:lnTo>
                  <a:pt x="3461257" y="815213"/>
                </a:lnTo>
                <a:lnTo>
                  <a:pt x="3441445" y="818134"/>
                </a:lnTo>
                <a:close/>
              </a:path>
              <a:path w="10500360" h="2517775">
                <a:moveTo>
                  <a:pt x="5562981" y="831850"/>
                </a:moveTo>
                <a:lnTo>
                  <a:pt x="3605148" y="831850"/>
                </a:lnTo>
                <a:lnTo>
                  <a:pt x="3575177" y="827404"/>
                </a:lnTo>
                <a:lnTo>
                  <a:pt x="3550666" y="815086"/>
                </a:lnTo>
                <a:lnTo>
                  <a:pt x="3534155" y="796925"/>
                </a:lnTo>
                <a:lnTo>
                  <a:pt x="3528059" y="774826"/>
                </a:lnTo>
                <a:lnTo>
                  <a:pt x="3528059" y="57150"/>
                </a:lnTo>
                <a:lnTo>
                  <a:pt x="3534155" y="34925"/>
                </a:lnTo>
                <a:lnTo>
                  <a:pt x="3550666" y="16763"/>
                </a:lnTo>
                <a:lnTo>
                  <a:pt x="3575177" y="4444"/>
                </a:lnTo>
                <a:lnTo>
                  <a:pt x="3605148" y="0"/>
                </a:lnTo>
                <a:lnTo>
                  <a:pt x="5562981" y="0"/>
                </a:lnTo>
                <a:lnTo>
                  <a:pt x="5592953" y="4444"/>
                </a:lnTo>
                <a:lnTo>
                  <a:pt x="5617464" y="16763"/>
                </a:lnTo>
                <a:lnTo>
                  <a:pt x="5633973" y="34925"/>
                </a:lnTo>
                <a:lnTo>
                  <a:pt x="5640070" y="57150"/>
                </a:lnTo>
                <a:lnTo>
                  <a:pt x="5640070" y="774826"/>
                </a:lnTo>
                <a:lnTo>
                  <a:pt x="5633973" y="796925"/>
                </a:lnTo>
                <a:lnTo>
                  <a:pt x="5617464" y="815086"/>
                </a:lnTo>
                <a:lnTo>
                  <a:pt x="5592953" y="827404"/>
                </a:lnTo>
                <a:lnTo>
                  <a:pt x="5562981" y="831850"/>
                </a:lnTo>
                <a:close/>
              </a:path>
              <a:path w="10500360" h="2517775">
                <a:moveTo>
                  <a:pt x="2457704" y="2517266"/>
                </a:moveTo>
                <a:lnTo>
                  <a:pt x="1060386" y="2517266"/>
                </a:lnTo>
                <a:lnTo>
                  <a:pt x="1026782" y="2514472"/>
                </a:lnTo>
                <a:lnTo>
                  <a:pt x="999261" y="2506598"/>
                </a:lnTo>
                <a:lnTo>
                  <a:pt x="980668" y="2494915"/>
                </a:lnTo>
                <a:lnTo>
                  <a:pt x="973836" y="2480691"/>
                </a:lnTo>
                <a:lnTo>
                  <a:pt x="973836" y="1747901"/>
                </a:lnTo>
                <a:lnTo>
                  <a:pt x="980668" y="1733677"/>
                </a:lnTo>
                <a:lnTo>
                  <a:pt x="999261" y="1722120"/>
                </a:lnTo>
                <a:lnTo>
                  <a:pt x="1026782" y="1714245"/>
                </a:lnTo>
                <a:lnTo>
                  <a:pt x="1060386" y="1711325"/>
                </a:lnTo>
                <a:lnTo>
                  <a:pt x="2457704" y="1711325"/>
                </a:lnTo>
                <a:lnTo>
                  <a:pt x="2491359" y="1714245"/>
                </a:lnTo>
                <a:lnTo>
                  <a:pt x="2518791" y="1722120"/>
                </a:lnTo>
                <a:lnTo>
                  <a:pt x="2537460" y="1733677"/>
                </a:lnTo>
                <a:lnTo>
                  <a:pt x="2544191" y="1747901"/>
                </a:lnTo>
                <a:lnTo>
                  <a:pt x="2544191" y="2480691"/>
                </a:lnTo>
                <a:lnTo>
                  <a:pt x="2537460" y="2494915"/>
                </a:lnTo>
                <a:lnTo>
                  <a:pt x="2518791" y="2506598"/>
                </a:lnTo>
                <a:lnTo>
                  <a:pt x="2491359" y="2514472"/>
                </a:lnTo>
                <a:lnTo>
                  <a:pt x="2457704" y="2517266"/>
                </a:lnTo>
                <a:close/>
              </a:path>
              <a:path w="10500360" h="2517775">
                <a:moveTo>
                  <a:pt x="6707632" y="2515742"/>
                </a:moveTo>
                <a:lnTo>
                  <a:pt x="5753608" y="2515742"/>
                </a:lnTo>
                <a:lnTo>
                  <a:pt x="5732145" y="2512822"/>
                </a:lnTo>
                <a:lnTo>
                  <a:pt x="5714492" y="2504694"/>
                </a:lnTo>
                <a:lnTo>
                  <a:pt x="5702554" y="2492756"/>
                </a:lnTo>
                <a:lnTo>
                  <a:pt x="5698235" y="2478151"/>
                </a:lnTo>
                <a:lnTo>
                  <a:pt x="5698235" y="1771777"/>
                </a:lnTo>
                <a:lnTo>
                  <a:pt x="5702554" y="1757171"/>
                </a:lnTo>
                <a:lnTo>
                  <a:pt x="5714492" y="1745233"/>
                </a:lnTo>
                <a:lnTo>
                  <a:pt x="5732145" y="1737106"/>
                </a:lnTo>
                <a:lnTo>
                  <a:pt x="5753608" y="1734184"/>
                </a:lnTo>
                <a:lnTo>
                  <a:pt x="6707632" y="1734184"/>
                </a:lnTo>
                <a:lnTo>
                  <a:pt x="6729095" y="1737106"/>
                </a:lnTo>
                <a:lnTo>
                  <a:pt x="6746621" y="1745233"/>
                </a:lnTo>
                <a:lnTo>
                  <a:pt x="6758559" y="1757171"/>
                </a:lnTo>
                <a:lnTo>
                  <a:pt x="6763004" y="1771777"/>
                </a:lnTo>
                <a:lnTo>
                  <a:pt x="6763004" y="2478151"/>
                </a:lnTo>
                <a:lnTo>
                  <a:pt x="6758559" y="2492756"/>
                </a:lnTo>
                <a:lnTo>
                  <a:pt x="6746621" y="2504694"/>
                </a:lnTo>
                <a:lnTo>
                  <a:pt x="6729095" y="2512822"/>
                </a:lnTo>
                <a:lnTo>
                  <a:pt x="6707632" y="2515742"/>
                </a:lnTo>
                <a:close/>
              </a:path>
              <a:path w="10500360" h="2517775">
                <a:moveTo>
                  <a:pt x="7857236" y="2515742"/>
                </a:moveTo>
                <a:lnTo>
                  <a:pt x="6853936" y="2515742"/>
                </a:lnTo>
                <a:lnTo>
                  <a:pt x="6831838" y="2512822"/>
                </a:lnTo>
                <a:lnTo>
                  <a:pt x="6813804" y="2504566"/>
                </a:lnTo>
                <a:lnTo>
                  <a:pt x="6801485" y="2492247"/>
                </a:lnTo>
                <a:lnTo>
                  <a:pt x="6797040" y="2477389"/>
                </a:lnTo>
                <a:lnTo>
                  <a:pt x="6797040" y="1772665"/>
                </a:lnTo>
                <a:lnTo>
                  <a:pt x="6801485" y="1757679"/>
                </a:lnTo>
                <a:lnTo>
                  <a:pt x="6813804" y="1745488"/>
                </a:lnTo>
                <a:lnTo>
                  <a:pt x="6831838" y="1737233"/>
                </a:lnTo>
                <a:lnTo>
                  <a:pt x="6853936" y="1734184"/>
                </a:lnTo>
                <a:lnTo>
                  <a:pt x="7857236" y="1734184"/>
                </a:lnTo>
                <a:lnTo>
                  <a:pt x="7879334" y="1737233"/>
                </a:lnTo>
                <a:lnTo>
                  <a:pt x="7897368" y="1745488"/>
                </a:lnTo>
                <a:lnTo>
                  <a:pt x="7909687" y="1757679"/>
                </a:lnTo>
                <a:lnTo>
                  <a:pt x="7914132" y="1772665"/>
                </a:lnTo>
                <a:lnTo>
                  <a:pt x="7914132" y="2477389"/>
                </a:lnTo>
                <a:lnTo>
                  <a:pt x="7909687" y="2492247"/>
                </a:lnTo>
                <a:lnTo>
                  <a:pt x="7897368" y="2504566"/>
                </a:lnTo>
                <a:lnTo>
                  <a:pt x="7879334" y="2512822"/>
                </a:lnTo>
                <a:lnTo>
                  <a:pt x="7857236" y="2515742"/>
                </a:lnTo>
                <a:close/>
              </a:path>
              <a:path w="10500360" h="2517775">
                <a:moveTo>
                  <a:pt x="10416413" y="2512695"/>
                </a:moveTo>
                <a:lnTo>
                  <a:pt x="8033131" y="2512695"/>
                </a:lnTo>
                <a:lnTo>
                  <a:pt x="8000492" y="2507996"/>
                </a:lnTo>
                <a:lnTo>
                  <a:pt x="7973822" y="2495296"/>
                </a:lnTo>
                <a:lnTo>
                  <a:pt x="7955788" y="2476372"/>
                </a:lnTo>
                <a:lnTo>
                  <a:pt x="7949184" y="2453259"/>
                </a:lnTo>
                <a:lnTo>
                  <a:pt x="7949184" y="1790700"/>
                </a:lnTo>
                <a:lnTo>
                  <a:pt x="7955788" y="1767585"/>
                </a:lnTo>
                <a:lnTo>
                  <a:pt x="7973822" y="1748663"/>
                </a:lnTo>
                <a:lnTo>
                  <a:pt x="8000492" y="1735835"/>
                </a:lnTo>
                <a:lnTo>
                  <a:pt x="8033131" y="1731137"/>
                </a:lnTo>
                <a:lnTo>
                  <a:pt x="10416413" y="1731137"/>
                </a:lnTo>
                <a:lnTo>
                  <a:pt x="10449052" y="1735835"/>
                </a:lnTo>
                <a:lnTo>
                  <a:pt x="10475722" y="1748663"/>
                </a:lnTo>
                <a:lnTo>
                  <a:pt x="10493756" y="1767585"/>
                </a:lnTo>
                <a:lnTo>
                  <a:pt x="10500360" y="1790700"/>
                </a:lnTo>
                <a:lnTo>
                  <a:pt x="10500360" y="2453259"/>
                </a:lnTo>
                <a:lnTo>
                  <a:pt x="10493756" y="2476372"/>
                </a:lnTo>
                <a:lnTo>
                  <a:pt x="10475722" y="2495296"/>
                </a:lnTo>
                <a:lnTo>
                  <a:pt x="10449052" y="2507996"/>
                </a:lnTo>
                <a:lnTo>
                  <a:pt x="10416413" y="251269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34910" y="3322701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3794" y="4962906"/>
            <a:ext cx="519430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080" indent="-52069">
              <a:lnSpc>
                <a:spcPct val="114199"/>
              </a:lnSpc>
              <a:spcBef>
                <a:spcPts val="105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64682" y="3175508"/>
            <a:ext cx="816610" cy="519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45" algn="ctr">
              <a:lnSpc>
                <a:spcPct val="107800"/>
              </a:lnSpc>
              <a:spcBef>
                <a:spcPts val="90"/>
              </a:spcBef>
            </a:pPr>
            <a:r>
              <a:rPr sz="600" dirty="0">
                <a:latin typeface="Verdana"/>
                <a:cs typeface="Verdana"/>
              </a:rPr>
              <a:t>Rua </a:t>
            </a:r>
            <a:r>
              <a:rPr sz="600" spc="-5" dirty="0">
                <a:latin typeface="Verdana"/>
                <a:cs typeface="Verdana"/>
              </a:rPr>
              <a:t>Barão do </a:t>
            </a:r>
            <a:r>
              <a:rPr sz="600" dirty="0">
                <a:latin typeface="Verdana"/>
                <a:cs typeface="Verdana"/>
              </a:rPr>
              <a:t>Rio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anc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160,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ent</a:t>
            </a:r>
            <a:r>
              <a:rPr sz="600" spc="-5" dirty="0">
                <a:latin typeface="Verdana"/>
                <a:cs typeface="Verdana"/>
              </a:rPr>
              <a:t>ro</a:t>
            </a:r>
            <a:r>
              <a:rPr sz="600" dirty="0">
                <a:latin typeface="Verdana"/>
                <a:cs typeface="Verdana"/>
              </a:rPr>
              <a:t>, 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G.  Telefone: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99584-7108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6675" y="3275838"/>
            <a:ext cx="1062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va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eç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2700" marR="23749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ef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nt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</a:t>
            </a: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c.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ent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5" dirty="0">
                <a:latin typeface="Verdana"/>
                <a:cs typeface="Verdana"/>
              </a:rPr>
              <a:t>CPF.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0207" y="3064764"/>
            <a:ext cx="10501630" cy="3636645"/>
          </a:xfrm>
          <a:custGeom>
            <a:avLst/>
            <a:gdLst/>
            <a:ahLst/>
            <a:cxnLst/>
            <a:rect l="l" t="t" r="r" b="b"/>
            <a:pathLst>
              <a:path w="10501630" h="3636645">
                <a:moveTo>
                  <a:pt x="866470" y="1665604"/>
                </a:moveTo>
                <a:lnTo>
                  <a:pt x="51981" y="1665604"/>
                </a:lnTo>
                <a:lnTo>
                  <a:pt x="32385" y="1662810"/>
                </a:lnTo>
                <a:lnTo>
                  <a:pt x="16344" y="1654809"/>
                </a:lnTo>
                <a:lnTo>
                  <a:pt x="5499" y="1643126"/>
                </a:lnTo>
                <a:lnTo>
                  <a:pt x="1524" y="1628902"/>
                </a:lnTo>
                <a:lnTo>
                  <a:pt x="1524" y="893190"/>
                </a:lnTo>
                <a:lnTo>
                  <a:pt x="5499" y="878966"/>
                </a:lnTo>
                <a:lnTo>
                  <a:pt x="16344" y="867282"/>
                </a:lnTo>
                <a:lnTo>
                  <a:pt x="32385" y="859409"/>
                </a:lnTo>
                <a:lnTo>
                  <a:pt x="51981" y="856488"/>
                </a:lnTo>
                <a:lnTo>
                  <a:pt x="866470" y="856488"/>
                </a:lnTo>
                <a:lnTo>
                  <a:pt x="886066" y="859409"/>
                </a:lnTo>
                <a:lnTo>
                  <a:pt x="902106" y="867282"/>
                </a:lnTo>
                <a:lnTo>
                  <a:pt x="912939" y="878966"/>
                </a:lnTo>
                <a:lnTo>
                  <a:pt x="916927" y="893190"/>
                </a:lnTo>
                <a:lnTo>
                  <a:pt x="916927" y="1628902"/>
                </a:lnTo>
                <a:lnTo>
                  <a:pt x="912939" y="1643126"/>
                </a:lnTo>
                <a:lnTo>
                  <a:pt x="902106" y="1654809"/>
                </a:lnTo>
                <a:lnTo>
                  <a:pt x="886066" y="1662810"/>
                </a:lnTo>
                <a:lnTo>
                  <a:pt x="866470" y="1665604"/>
                </a:lnTo>
                <a:close/>
              </a:path>
              <a:path w="10501630" h="3636645">
                <a:moveTo>
                  <a:pt x="2437765" y="808989"/>
                </a:moveTo>
                <a:lnTo>
                  <a:pt x="1040536" y="808989"/>
                </a:lnTo>
                <a:lnTo>
                  <a:pt x="1006932" y="806195"/>
                </a:lnTo>
                <a:lnTo>
                  <a:pt x="979411" y="798194"/>
                </a:lnTo>
                <a:lnTo>
                  <a:pt x="960818" y="786511"/>
                </a:lnTo>
                <a:lnTo>
                  <a:pt x="953985" y="772287"/>
                </a:lnTo>
                <a:lnTo>
                  <a:pt x="953985" y="36702"/>
                </a:lnTo>
                <a:lnTo>
                  <a:pt x="960818" y="22478"/>
                </a:lnTo>
                <a:lnTo>
                  <a:pt x="979411" y="10794"/>
                </a:lnTo>
                <a:lnTo>
                  <a:pt x="1006932" y="2920"/>
                </a:lnTo>
                <a:lnTo>
                  <a:pt x="1040536" y="0"/>
                </a:lnTo>
                <a:lnTo>
                  <a:pt x="2437765" y="0"/>
                </a:lnTo>
                <a:lnTo>
                  <a:pt x="2471420" y="2920"/>
                </a:lnTo>
                <a:lnTo>
                  <a:pt x="2498852" y="10794"/>
                </a:lnTo>
                <a:lnTo>
                  <a:pt x="2517521" y="22478"/>
                </a:lnTo>
                <a:lnTo>
                  <a:pt x="2524252" y="36702"/>
                </a:lnTo>
                <a:lnTo>
                  <a:pt x="2524252" y="772287"/>
                </a:lnTo>
                <a:lnTo>
                  <a:pt x="2517521" y="786511"/>
                </a:lnTo>
                <a:lnTo>
                  <a:pt x="2498852" y="798194"/>
                </a:lnTo>
                <a:lnTo>
                  <a:pt x="2471420" y="806195"/>
                </a:lnTo>
                <a:lnTo>
                  <a:pt x="2437765" y="808989"/>
                </a:lnTo>
                <a:close/>
              </a:path>
              <a:path w="10501630" h="3636645">
                <a:moveTo>
                  <a:pt x="2451354" y="1659508"/>
                </a:moveTo>
                <a:lnTo>
                  <a:pt x="1052817" y="1659508"/>
                </a:lnTo>
                <a:lnTo>
                  <a:pt x="1019175" y="1656714"/>
                </a:lnTo>
                <a:lnTo>
                  <a:pt x="991628" y="1648967"/>
                </a:lnTo>
                <a:lnTo>
                  <a:pt x="973010" y="1637538"/>
                </a:lnTo>
                <a:lnTo>
                  <a:pt x="966177" y="1623440"/>
                </a:lnTo>
                <a:lnTo>
                  <a:pt x="966177" y="901700"/>
                </a:lnTo>
                <a:lnTo>
                  <a:pt x="973010" y="887729"/>
                </a:lnTo>
                <a:lnTo>
                  <a:pt x="991628" y="876173"/>
                </a:lnTo>
                <a:lnTo>
                  <a:pt x="1019175" y="868426"/>
                </a:lnTo>
                <a:lnTo>
                  <a:pt x="1052817" y="865631"/>
                </a:lnTo>
                <a:lnTo>
                  <a:pt x="2451354" y="865631"/>
                </a:lnTo>
                <a:lnTo>
                  <a:pt x="2485009" y="868426"/>
                </a:lnTo>
                <a:lnTo>
                  <a:pt x="2512568" y="876173"/>
                </a:lnTo>
                <a:lnTo>
                  <a:pt x="2531237" y="887729"/>
                </a:lnTo>
                <a:lnTo>
                  <a:pt x="2537968" y="901700"/>
                </a:lnTo>
                <a:lnTo>
                  <a:pt x="2537968" y="1623440"/>
                </a:lnTo>
                <a:lnTo>
                  <a:pt x="2531237" y="1637538"/>
                </a:lnTo>
                <a:lnTo>
                  <a:pt x="2512568" y="1648967"/>
                </a:lnTo>
                <a:lnTo>
                  <a:pt x="2485009" y="1656714"/>
                </a:lnTo>
                <a:lnTo>
                  <a:pt x="2451354" y="1659508"/>
                </a:lnTo>
                <a:close/>
              </a:path>
              <a:path w="10501630" h="3636645">
                <a:moveTo>
                  <a:pt x="2459101" y="3636251"/>
                </a:moveTo>
                <a:lnTo>
                  <a:pt x="1061872" y="3636251"/>
                </a:lnTo>
                <a:lnTo>
                  <a:pt x="1028268" y="3632403"/>
                </a:lnTo>
                <a:lnTo>
                  <a:pt x="1000747" y="3621913"/>
                </a:lnTo>
                <a:lnTo>
                  <a:pt x="982154" y="3606393"/>
                </a:lnTo>
                <a:lnTo>
                  <a:pt x="975321" y="3587445"/>
                </a:lnTo>
                <a:lnTo>
                  <a:pt x="975321" y="2610739"/>
                </a:lnTo>
                <a:lnTo>
                  <a:pt x="982154" y="2591816"/>
                </a:lnTo>
                <a:lnTo>
                  <a:pt x="1000747" y="2576322"/>
                </a:lnTo>
                <a:lnTo>
                  <a:pt x="1028268" y="2565781"/>
                </a:lnTo>
                <a:lnTo>
                  <a:pt x="1061872" y="2561971"/>
                </a:lnTo>
                <a:lnTo>
                  <a:pt x="2459101" y="2561971"/>
                </a:lnTo>
                <a:lnTo>
                  <a:pt x="2492756" y="2565781"/>
                </a:lnTo>
                <a:lnTo>
                  <a:pt x="2520188" y="2576322"/>
                </a:lnTo>
                <a:lnTo>
                  <a:pt x="2538857" y="2591816"/>
                </a:lnTo>
                <a:lnTo>
                  <a:pt x="2545588" y="2610739"/>
                </a:lnTo>
                <a:lnTo>
                  <a:pt x="2545588" y="3587445"/>
                </a:lnTo>
                <a:lnTo>
                  <a:pt x="2538857" y="3606393"/>
                </a:lnTo>
                <a:lnTo>
                  <a:pt x="2520188" y="3621913"/>
                </a:lnTo>
                <a:lnTo>
                  <a:pt x="2492756" y="3632403"/>
                </a:lnTo>
                <a:lnTo>
                  <a:pt x="2459101" y="3636251"/>
                </a:lnTo>
                <a:close/>
              </a:path>
              <a:path w="10501630" h="3636645">
                <a:moveTo>
                  <a:pt x="3450590" y="3636251"/>
                </a:moveTo>
                <a:lnTo>
                  <a:pt x="2627884" y="3636251"/>
                </a:lnTo>
                <a:lnTo>
                  <a:pt x="2608072" y="3632428"/>
                </a:lnTo>
                <a:lnTo>
                  <a:pt x="2591943" y="3622001"/>
                </a:lnTo>
                <a:lnTo>
                  <a:pt x="2581021" y="3606571"/>
                </a:lnTo>
                <a:lnTo>
                  <a:pt x="2576957" y="3587724"/>
                </a:lnTo>
                <a:lnTo>
                  <a:pt x="2576957" y="2616581"/>
                </a:lnTo>
                <a:lnTo>
                  <a:pt x="2581021" y="2597785"/>
                </a:lnTo>
                <a:lnTo>
                  <a:pt x="2591943" y="2582291"/>
                </a:lnTo>
                <a:lnTo>
                  <a:pt x="2608072" y="2571877"/>
                </a:lnTo>
                <a:lnTo>
                  <a:pt x="2627884" y="2568066"/>
                </a:lnTo>
                <a:lnTo>
                  <a:pt x="3450590" y="2568066"/>
                </a:lnTo>
                <a:lnTo>
                  <a:pt x="3470402" y="2571877"/>
                </a:lnTo>
                <a:lnTo>
                  <a:pt x="3486530" y="2582291"/>
                </a:lnTo>
                <a:lnTo>
                  <a:pt x="3497453" y="2597785"/>
                </a:lnTo>
                <a:lnTo>
                  <a:pt x="3501516" y="2616581"/>
                </a:lnTo>
                <a:lnTo>
                  <a:pt x="3501516" y="3587724"/>
                </a:lnTo>
                <a:lnTo>
                  <a:pt x="3497453" y="3606571"/>
                </a:lnTo>
                <a:lnTo>
                  <a:pt x="3486530" y="3622001"/>
                </a:lnTo>
                <a:lnTo>
                  <a:pt x="3470402" y="3632428"/>
                </a:lnTo>
                <a:lnTo>
                  <a:pt x="3450590" y="3636251"/>
                </a:lnTo>
                <a:close/>
              </a:path>
              <a:path w="10501630" h="3636645">
                <a:moveTo>
                  <a:pt x="864958" y="2517521"/>
                </a:moveTo>
                <a:lnTo>
                  <a:pt x="50457" y="2517521"/>
                </a:lnTo>
                <a:lnTo>
                  <a:pt x="30861" y="2514727"/>
                </a:lnTo>
                <a:lnTo>
                  <a:pt x="14820" y="2506979"/>
                </a:lnTo>
                <a:lnTo>
                  <a:pt x="3975" y="2495422"/>
                </a:lnTo>
                <a:lnTo>
                  <a:pt x="0" y="2481326"/>
                </a:lnTo>
                <a:lnTo>
                  <a:pt x="0" y="1756917"/>
                </a:lnTo>
                <a:lnTo>
                  <a:pt x="3975" y="1742820"/>
                </a:lnTo>
                <a:lnTo>
                  <a:pt x="14820" y="1731390"/>
                </a:lnTo>
                <a:lnTo>
                  <a:pt x="30861" y="1723516"/>
                </a:lnTo>
                <a:lnTo>
                  <a:pt x="50457" y="1720722"/>
                </a:lnTo>
                <a:lnTo>
                  <a:pt x="864958" y="1720722"/>
                </a:lnTo>
                <a:lnTo>
                  <a:pt x="884542" y="1723516"/>
                </a:lnTo>
                <a:lnTo>
                  <a:pt x="900582" y="1731390"/>
                </a:lnTo>
                <a:lnTo>
                  <a:pt x="911415" y="1742820"/>
                </a:lnTo>
                <a:lnTo>
                  <a:pt x="915403" y="1756917"/>
                </a:lnTo>
                <a:lnTo>
                  <a:pt x="915403" y="2481326"/>
                </a:lnTo>
                <a:lnTo>
                  <a:pt x="911415" y="2495422"/>
                </a:lnTo>
                <a:lnTo>
                  <a:pt x="900582" y="2506979"/>
                </a:lnTo>
                <a:lnTo>
                  <a:pt x="884542" y="2514727"/>
                </a:lnTo>
                <a:lnTo>
                  <a:pt x="864958" y="2517521"/>
                </a:lnTo>
                <a:close/>
              </a:path>
              <a:path w="10501630" h="3636645">
                <a:moveTo>
                  <a:pt x="7858506" y="3631679"/>
                </a:moveTo>
                <a:lnTo>
                  <a:pt x="6855206" y="3631679"/>
                </a:lnTo>
                <a:lnTo>
                  <a:pt x="6833108" y="3627577"/>
                </a:lnTo>
                <a:lnTo>
                  <a:pt x="6815074" y="3616401"/>
                </a:lnTo>
                <a:lnTo>
                  <a:pt x="6802755" y="3599865"/>
                </a:lnTo>
                <a:lnTo>
                  <a:pt x="6798310" y="3579672"/>
                </a:lnTo>
                <a:lnTo>
                  <a:pt x="6798310" y="2626106"/>
                </a:lnTo>
                <a:lnTo>
                  <a:pt x="6802755" y="2605913"/>
                </a:lnTo>
                <a:lnTo>
                  <a:pt x="6815074" y="2589403"/>
                </a:lnTo>
                <a:lnTo>
                  <a:pt x="6833108" y="2578227"/>
                </a:lnTo>
                <a:lnTo>
                  <a:pt x="6855206" y="2574163"/>
                </a:lnTo>
                <a:lnTo>
                  <a:pt x="7858506" y="2574163"/>
                </a:lnTo>
                <a:lnTo>
                  <a:pt x="7880604" y="2578227"/>
                </a:lnTo>
                <a:lnTo>
                  <a:pt x="7898638" y="2589403"/>
                </a:lnTo>
                <a:lnTo>
                  <a:pt x="7910957" y="2605913"/>
                </a:lnTo>
                <a:lnTo>
                  <a:pt x="7915402" y="2626106"/>
                </a:lnTo>
                <a:lnTo>
                  <a:pt x="7915402" y="3579672"/>
                </a:lnTo>
                <a:lnTo>
                  <a:pt x="7910957" y="3599865"/>
                </a:lnTo>
                <a:lnTo>
                  <a:pt x="7898638" y="3616401"/>
                </a:lnTo>
                <a:lnTo>
                  <a:pt x="7880604" y="3627577"/>
                </a:lnTo>
                <a:lnTo>
                  <a:pt x="7858506" y="3631679"/>
                </a:lnTo>
                <a:close/>
              </a:path>
              <a:path w="10501630" h="3636645">
                <a:moveTo>
                  <a:pt x="10417556" y="3631679"/>
                </a:moveTo>
                <a:lnTo>
                  <a:pt x="8034401" y="3631679"/>
                </a:lnTo>
                <a:lnTo>
                  <a:pt x="8001762" y="3625380"/>
                </a:lnTo>
                <a:lnTo>
                  <a:pt x="7975092" y="3608235"/>
                </a:lnTo>
                <a:lnTo>
                  <a:pt x="7957058" y="3582847"/>
                </a:lnTo>
                <a:lnTo>
                  <a:pt x="7950454" y="3551859"/>
                </a:lnTo>
                <a:lnTo>
                  <a:pt x="7950454" y="2663190"/>
                </a:lnTo>
                <a:lnTo>
                  <a:pt x="7957058" y="2632075"/>
                </a:lnTo>
                <a:lnTo>
                  <a:pt x="7975092" y="2606802"/>
                </a:lnTo>
                <a:lnTo>
                  <a:pt x="8001762" y="2589657"/>
                </a:lnTo>
                <a:lnTo>
                  <a:pt x="8034401" y="2583307"/>
                </a:lnTo>
                <a:lnTo>
                  <a:pt x="10417556" y="2583307"/>
                </a:lnTo>
                <a:lnTo>
                  <a:pt x="10450195" y="2589657"/>
                </a:lnTo>
                <a:lnTo>
                  <a:pt x="10476865" y="2606802"/>
                </a:lnTo>
                <a:lnTo>
                  <a:pt x="10494899" y="2632075"/>
                </a:lnTo>
                <a:lnTo>
                  <a:pt x="10501503" y="2663190"/>
                </a:lnTo>
                <a:lnTo>
                  <a:pt x="10501503" y="3551859"/>
                </a:lnTo>
                <a:lnTo>
                  <a:pt x="10494899" y="3582847"/>
                </a:lnTo>
                <a:lnTo>
                  <a:pt x="10476865" y="3608235"/>
                </a:lnTo>
                <a:lnTo>
                  <a:pt x="10450195" y="3625380"/>
                </a:lnTo>
                <a:lnTo>
                  <a:pt x="10417556" y="363167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20164" y="4144772"/>
            <a:ext cx="106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va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eç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Telefone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Contato;</a:t>
            </a:r>
            <a:endParaRPr sz="600">
              <a:latin typeface="Verdana"/>
              <a:cs typeface="Verdana"/>
            </a:endParaRPr>
          </a:p>
          <a:p>
            <a:pPr marL="12700" marR="264160">
              <a:lnSpc>
                <a:spcPct val="100000"/>
              </a:lnSpc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c.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ent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5" dirty="0">
                <a:latin typeface="Verdana"/>
                <a:cs typeface="Verdana"/>
              </a:rPr>
              <a:t>CPF.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07083" y="4956810"/>
            <a:ext cx="106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va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eç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  Telefone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Contato;</a:t>
            </a:r>
            <a:endParaRPr sz="600">
              <a:latin typeface="Verdana"/>
              <a:cs typeface="Verdana"/>
            </a:endParaRPr>
          </a:p>
          <a:p>
            <a:pPr marL="12700" marR="264795">
              <a:lnSpc>
                <a:spcPct val="100000"/>
              </a:lnSpc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c.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ent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5" dirty="0">
                <a:latin typeface="Verdana"/>
                <a:cs typeface="Verdana"/>
              </a:rPr>
              <a:t>CPF.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20339" y="3944112"/>
            <a:ext cx="925194" cy="1627505"/>
          </a:xfrm>
          <a:custGeom>
            <a:avLst/>
            <a:gdLst/>
            <a:ahLst/>
            <a:cxnLst/>
            <a:rect l="l" t="t" r="r" b="b"/>
            <a:pathLst>
              <a:path w="925195" h="1627504">
                <a:moveTo>
                  <a:pt x="874140" y="793749"/>
                </a:moveTo>
                <a:lnTo>
                  <a:pt x="50927" y="793749"/>
                </a:lnTo>
                <a:lnTo>
                  <a:pt x="31115" y="790955"/>
                </a:lnTo>
                <a:lnTo>
                  <a:pt x="14986" y="783208"/>
                </a:lnTo>
                <a:lnTo>
                  <a:pt x="4064" y="771778"/>
                </a:lnTo>
                <a:lnTo>
                  <a:pt x="0" y="757681"/>
                </a:lnTo>
                <a:lnTo>
                  <a:pt x="0" y="36067"/>
                </a:lnTo>
                <a:lnTo>
                  <a:pt x="4064" y="22097"/>
                </a:lnTo>
                <a:lnTo>
                  <a:pt x="14986" y="10540"/>
                </a:lnTo>
                <a:lnTo>
                  <a:pt x="31115" y="2793"/>
                </a:lnTo>
                <a:lnTo>
                  <a:pt x="50927" y="0"/>
                </a:lnTo>
                <a:lnTo>
                  <a:pt x="874140" y="0"/>
                </a:lnTo>
                <a:lnTo>
                  <a:pt x="893952" y="2793"/>
                </a:lnTo>
                <a:lnTo>
                  <a:pt x="910082" y="10540"/>
                </a:lnTo>
                <a:lnTo>
                  <a:pt x="921004" y="22097"/>
                </a:lnTo>
                <a:lnTo>
                  <a:pt x="925068" y="36067"/>
                </a:lnTo>
                <a:lnTo>
                  <a:pt x="925068" y="757681"/>
                </a:lnTo>
                <a:lnTo>
                  <a:pt x="921004" y="771778"/>
                </a:lnTo>
                <a:lnTo>
                  <a:pt x="910082" y="783208"/>
                </a:lnTo>
                <a:lnTo>
                  <a:pt x="893952" y="790955"/>
                </a:lnTo>
                <a:lnTo>
                  <a:pt x="874140" y="793749"/>
                </a:lnTo>
                <a:close/>
              </a:path>
              <a:path w="925195" h="1627504">
                <a:moveTo>
                  <a:pt x="874140" y="1627504"/>
                </a:moveTo>
                <a:lnTo>
                  <a:pt x="50927" y="1627504"/>
                </a:lnTo>
                <a:lnTo>
                  <a:pt x="31115" y="1624710"/>
                </a:lnTo>
                <a:lnTo>
                  <a:pt x="14986" y="1617090"/>
                </a:lnTo>
                <a:lnTo>
                  <a:pt x="4064" y="1605660"/>
                </a:lnTo>
                <a:lnTo>
                  <a:pt x="0" y="1591817"/>
                </a:lnTo>
                <a:lnTo>
                  <a:pt x="0" y="877061"/>
                </a:lnTo>
                <a:lnTo>
                  <a:pt x="4064" y="863218"/>
                </a:lnTo>
                <a:lnTo>
                  <a:pt x="14986" y="851915"/>
                </a:lnTo>
                <a:lnTo>
                  <a:pt x="31115" y="844168"/>
                </a:lnTo>
                <a:lnTo>
                  <a:pt x="50927" y="841374"/>
                </a:lnTo>
                <a:lnTo>
                  <a:pt x="874140" y="841374"/>
                </a:lnTo>
                <a:lnTo>
                  <a:pt x="893952" y="844168"/>
                </a:lnTo>
                <a:lnTo>
                  <a:pt x="910082" y="851915"/>
                </a:lnTo>
                <a:lnTo>
                  <a:pt x="921004" y="863218"/>
                </a:lnTo>
                <a:lnTo>
                  <a:pt x="925068" y="877061"/>
                </a:lnTo>
                <a:lnTo>
                  <a:pt x="925068" y="1591817"/>
                </a:lnTo>
                <a:lnTo>
                  <a:pt x="921004" y="1605660"/>
                </a:lnTo>
                <a:lnTo>
                  <a:pt x="910082" y="1617090"/>
                </a:lnTo>
                <a:lnTo>
                  <a:pt x="893952" y="1624710"/>
                </a:lnTo>
                <a:lnTo>
                  <a:pt x="874140" y="162750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15539" y="3289000"/>
            <a:ext cx="520065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4135" marR="5080" indent="-52069">
              <a:lnSpc>
                <a:spcPct val="114300"/>
              </a:lnSpc>
              <a:spcBef>
                <a:spcPts val="11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31032" y="4151757"/>
            <a:ext cx="519430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080" indent="-52069">
              <a:lnSpc>
                <a:spcPct val="114199"/>
              </a:lnSpc>
              <a:spcBef>
                <a:spcPts val="105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4395" y="3347720"/>
            <a:ext cx="4724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Verdana"/>
                <a:cs typeface="Verdana"/>
              </a:rPr>
              <a:t>VENDA</a:t>
            </a:r>
            <a:r>
              <a:rPr sz="600" b="1" spc="-50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DE </a:t>
            </a:r>
            <a:r>
              <a:rPr sz="600" b="1" spc="-190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TÚMULOS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1127" y="4149344"/>
            <a:ext cx="65278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500"/>
              </a:lnSpc>
              <a:spcBef>
                <a:spcPts val="95"/>
              </a:spcBef>
            </a:pPr>
            <a:r>
              <a:rPr sz="600" b="1" spc="10" dirty="0">
                <a:latin typeface="Verdana"/>
                <a:cs typeface="Verdana"/>
              </a:rPr>
              <a:t>AT</a:t>
            </a:r>
            <a:r>
              <a:rPr sz="600" b="1" spc="15" dirty="0">
                <a:latin typeface="Verdana"/>
                <a:cs typeface="Verdana"/>
              </a:rPr>
              <a:t>U</a:t>
            </a:r>
            <a:r>
              <a:rPr sz="600" b="1" spc="10" dirty="0">
                <a:latin typeface="Verdana"/>
                <a:cs typeface="Verdana"/>
              </a:rPr>
              <a:t>AL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15" dirty="0">
                <a:latin typeface="Verdana"/>
                <a:cs typeface="Verdana"/>
              </a:rPr>
              <a:t>Z</a:t>
            </a:r>
            <a:r>
              <a:rPr sz="600" b="1" spc="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Ç</a:t>
            </a:r>
            <a:r>
              <a:rPr sz="600" b="1" spc="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  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CERTIFICADO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5336" y="5025898"/>
            <a:ext cx="725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1905" algn="ctr">
              <a:lnSpc>
                <a:spcPts val="710"/>
              </a:lnSpc>
              <a:spcBef>
                <a:spcPts val="130"/>
              </a:spcBef>
            </a:pPr>
            <a:r>
              <a:rPr sz="600" b="1" spc="-5" dirty="0">
                <a:latin typeface="Verdana"/>
                <a:cs typeface="Verdana"/>
              </a:rPr>
              <a:t>AGENDAMENTO </a:t>
            </a:r>
            <a:r>
              <a:rPr sz="600" b="1" dirty="0">
                <a:latin typeface="Verdana"/>
                <a:cs typeface="Verdana"/>
              </a:rPr>
              <a:t> DE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15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spc="15" dirty="0">
                <a:latin typeface="Verdana"/>
                <a:cs typeface="Verdana"/>
              </a:rPr>
              <a:t>PU</a:t>
            </a:r>
            <a:r>
              <a:rPr sz="600" b="1" spc="10" dirty="0">
                <a:latin typeface="Verdana"/>
                <a:cs typeface="Verdana"/>
              </a:rPr>
              <a:t>LT</a:t>
            </a:r>
            <a:r>
              <a:rPr sz="600" b="1" spc="15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MEN</a:t>
            </a:r>
            <a:r>
              <a:rPr sz="600" b="1" spc="10" dirty="0">
                <a:latin typeface="Verdana"/>
                <a:cs typeface="Verdana"/>
              </a:rPr>
              <a:t>T</a:t>
            </a:r>
            <a:r>
              <a:rPr sz="600" b="1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78935" y="3049524"/>
            <a:ext cx="6953884" cy="2534285"/>
          </a:xfrm>
          <a:custGeom>
            <a:avLst/>
            <a:gdLst/>
            <a:ahLst/>
            <a:cxnLst/>
            <a:rect l="l" t="t" r="r" b="b"/>
            <a:pathLst>
              <a:path w="6953884" h="2534285">
                <a:moveTo>
                  <a:pt x="2034793" y="1688464"/>
                </a:moveTo>
                <a:lnTo>
                  <a:pt x="77088" y="1688464"/>
                </a:lnTo>
                <a:lnTo>
                  <a:pt x="47116" y="1684273"/>
                </a:lnTo>
                <a:lnTo>
                  <a:pt x="22605" y="1672716"/>
                </a:lnTo>
                <a:lnTo>
                  <a:pt x="6096" y="1655444"/>
                </a:lnTo>
                <a:lnTo>
                  <a:pt x="0" y="1634489"/>
                </a:lnTo>
                <a:lnTo>
                  <a:pt x="0" y="956182"/>
                </a:lnTo>
                <a:lnTo>
                  <a:pt x="6096" y="935227"/>
                </a:lnTo>
                <a:lnTo>
                  <a:pt x="22605" y="918082"/>
                </a:lnTo>
                <a:lnTo>
                  <a:pt x="47116" y="906526"/>
                </a:lnTo>
                <a:lnTo>
                  <a:pt x="77088" y="902207"/>
                </a:lnTo>
                <a:lnTo>
                  <a:pt x="2034793" y="902207"/>
                </a:lnTo>
                <a:lnTo>
                  <a:pt x="2064765" y="906526"/>
                </a:lnTo>
                <a:lnTo>
                  <a:pt x="2089277" y="918082"/>
                </a:lnTo>
                <a:lnTo>
                  <a:pt x="2105787" y="935227"/>
                </a:lnTo>
                <a:lnTo>
                  <a:pt x="2111883" y="956182"/>
                </a:lnTo>
                <a:lnTo>
                  <a:pt x="2111883" y="1634489"/>
                </a:lnTo>
                <a:lnTo>
                  <a:pt x="2105787" y="1655444"/>
                </a:lnTo>
                <a:lnTo>
                  <a:pt x="2089277" y="1672716"/>
                </a:lnTo>
                <a:lnTo>
                  <a:pt x="2064765" y="1684273"/>
                </a:lnTo>
                <a:lnTo>
                  <a:pt x="2034793" y="1688464"/>
                </a:lnTo>
                <a:close/>
              </a:path>
              <a:path w="6953884" h="2534285">
                <a:moveTo>
                  <a:pt x="2042414" y="2534285"/>
                </a:moveTo>
                <a:lnTo>
                  <a:pt x="84709" y="2534285"/>
                </a:lnTo>
                <a:lnTo>
                  <a:pt x="54737" y="2529966"/>
                </a:lnTo>
                <a:lnTo>
                  <a:pt x="30225" y="2518282"/>
                </a:lnTo>
                <a:lnTo>
                  <a:pt x="13715" y="2500756"/>
                </a:lnTo>
                <a:lnTo>
                  <a:pt x="7619" y="2479547"/>
                </a:lnTo>
                <a:lnTo>
                  <a:pt x="7619" y="1790827"/>
                </a:lnTo>
                <a:lnTo>
                  <a:pt x="13715" y="1769490"/>
                </a:lnTo>
                <a:lnTo>
                  <a:pt x="30225" y="1752091"/>
                </a:lnTo>
                <a:lnTo>
                  <a:pt x="54737" y="1740280"/>
                </a:lnTo>
                <a:lnTo>
                  <a:pt x="84709" y="1735962"/>
                </a:lnTo>
                <a:lnTo>
                  <a:pt x="2042414" y="1735962"/>
                </a:lnTo>
                <a:lnTo>
                  <a:pt x="2072386" y="1740280"/>
                </a:lnTo>
                <a:lnTo>
                  <a:pt x="2096897" y="1752091"/>
                </a:lnTo>
                <a:lnTo>
                  <a:pt x="2113406" y="1769490"/>
                </a:lnTo>
                <a:lnTo>
                  <a:pt x="2119503" y="1790827"/>
                </a:lnTo>
                <a:lnTo>
                  <a:pt x="2119503" y="2479547"/>
                </a:lnTo>
                <a:lnTo>
                  <a:pt x="2113406" y="2500756"/>
                </a:lnTo>
                <a:lnTo>
                  <a:pt x="2096897" y="2518282"/>
                </a:lnTo>
                <a:lnTo>
                  <a:pt x="2072386" y="2529966"/>
                </a:lnTo>
                <a:lnTo>
                  <a:pt x="2042414" y="2534285"/>
                </a:lnTo>
                <a:close/>
              </a:path>
              <a:path w="6953884" h="2534285">
                <a:moveTo>
                  <a:pt x="3153410" y="862329"/>
                </a:moveTo>
                <a:lnTo>
                  <a:pt x="2200910" y="862329"/>
                </a:lnTo>
                <a:lnTo>
                  <a:pt x="2179447" y="859154"/>
                </a:lnTo>
                <a:lnTo>
                  <a:pt x="2161921" y="850391"/>
                </a:lnTo>
                <a:lnTo>
                  <a:pt x="2149983" y="837438"/>
                </a:lnTo>
                <a:lnTo>
                  <a:pt x="2145665" y="821689"/>
                </a:lnTo>
                <a:lnTo>
                  <a:pt x="2145665" y="57530"/>
                </a:lnTo>
                <a:lnTo>
                  <a:pt x="2149983" y="41655"/>
                </a:lnTo>
                <a:lnTo>
                  <a:pt x="2161921" y="28701"/>
                </a:lnTo>
                <a:lnTo>
                  <a:pt x="2179447" y="19938"/>
                </a:lnTo>
                <a:lnTo>
                  <a:pt x="2200910" y="16763"/>
                </a:lnTo>
                <a:lnTo>
                  <a:pt x="3153410" y="16763"/>
                </a:lnTo>
                <a:lnTo>
                  <a:pt x="3174872" y="19938"/>
                </a:lnTo>
                <a:lnTo>
                  <a:pt x="3192525" y="28701"/>
                </a:lnTo>
                <a:lnTo>
                  <a:pt x="3204337" y="41655"/>
                </a:lnTo>
                <a:lnTo>
                  <a:pt x="3208782" y="57530"/>
                </a:lnTo>
                <a:lnTo>
                  <a:pt x="3208782" y="821689"/>
                </a:lnTo>
                <a:lnTo>
                  <a:pt x="3204337" y="837438"/>
                </a:lnTo>
                <a:lnTo>
                  <a:pt x="3192525" y="850391"/>
                </a:lnTo>
                <a:lnTo>
                  <a:pt x="3174872" y="859154"/>
                </a:lnTo>
                <a:lnTo>
                  <a:pt x="3153410" y="862329"/>
                </a:lnTo>
                <a:close/>
              </a:path>
              <a:path w="6953884" h="2534285">
                <a:moveTo>
                  <a:pt x="3162554" y="1688464"/>
                </a:moveTo>
                <a:lnTo>
                  <a:pt x="2210054" y="1688464"/>
                </a:lnTo>
                <a:lnTo>
                  <a:pt x="2188591" y="1685543"/>
                </a:lnTo>
                <a:lnTo>
                  <a:pt x="2171065" y="1677415"/>
                </a:lnTo>
                <a:lnTo>
                  <a:pt x="2159127" y="1665350"/>
                </a:lnTo>
                <a:lnTo>
                  <a:pt x="2154809" y="1650618"/>
                </a:lnTo>
                <a:lnTo>
                  <a:pt x="2154809" y="940053"/>
                </a:lnTo>
                <a:lnTo>
                  <a:pt x="2159127" y="925321"/>
                </a:lnTo>
                <a:lnTo>
                  <a:pt x="2171065" y="913383"/>
                </a:lnTo>
                <a:lnTo>
                  <a:pt x="2188591" y="905255"/>
                </a:lnTo>
                <a:lnTo>
                  <a:pt x="2210054" y="902207"/>
                </a:lnTo>
                <a:lnTo>
                  <a:pt x="3162554" y="902207"/>
                </a:lnTo>
                <a:lnTo>
                  <a:pt x="3184016" y="905255"/>
                </a:lnTo>
                <a:lnTo>
                  <a:pt x="3201669" y="913383"/>
                </a:lnTo>
                <a:lnTo>
                  <a:pt x="3213481" y="925321"/>
                </a:lnTo>
                <a:lnTo>
                  <a:pt x="3217925" y="940053"/>
                </a:lnTo>
                <a:lnTo>
                  <a:pt x="3217925" y="1650618"/>
                </a:lnTo>
                <a:lnTo>
                  <a:pt x="3213481" y="1665350"/>
                </a:lnTo>
                <a:lnTo>
                  <a:pt x="3201669" y="1677415"/>
                </a:lnTo>
                <a:lnTo>
                  <a:pt x="3184016" y="1685543"/>
                </a:lnTo>
                <a:lnTo>
                  <a:pt x="3162554" y="1688464"/>
                </a:lnTo>
                <a:close/>
              </a:path>
              <a:path w="6953884" h="2534285">
                <a:moveTo>
                  <a:pt x="4319778" y="862329"/>
                </a:moveTo>
                <a:lnTo>
                  <a:pt x="3316478" y="862329"/>
                </a:lnTo>
                <a:lnTo>
                  <a:pt x="3294380" y="859027"/>
                </a:lnTo>
                <a:lnTo>
                  <a:pt x="3276345" y="850010"/>
                </a:lnTo>
                <a:lnTo>
                  <a:pt x="3264027" y="836676"/>
                </a:lnTo>
                <a:lnTo>
                  <a:pt x="3259582" y="820419"/>
                </a:lnTo>
                <a:lnTo>
                  <a:pt x="3259582" y="51053"/>
                </a:lnTo>
                <a:lnTo>
                  <a:pt x="3264027" y="34797"/>
                </a:lnTo>
                <a:lnTo>
                  <a:pt x="3276345" y="21462"/>
                </a:lnTo>
                <a:lnTo>
                  <a:pt x="3294380" y="12445"/>
                </a:lnTo>
                <a:lnTo>
                  <a:pt x="3316478" y="9143"/>
                </a:lnTo>
                <a:lnTo>
                  <a:pt x="4319778" y="9143"/>
                </a:lnTo>
                <a:lnTo>
                  <a:pt x="4341748" y="12445"/>
                </a:lnTo>
                <a:lnTo>
                  <a:pt x="4359783" y="21462"/>
                </a:lnTo>
                <a:lnTo>
                  <a:pt x="4372102" y="34797"/>
                </a:lnTo>
                <a:lnTo>
                  <a:pt x="4376546" y="51053"/>
                </a:lnTo>
                <a:lnTo>
                  <a:pt x="4376546" y="820419"/>
                </a:lnTo>
                <a:lnTo>
                  <a:pt x="4372102" y="836676"/>
                </a:lnTo>
                <a:lnTo>
                  <a:pt x="4359783" y="850010"/>
                </a:lnTo>
                <a:lnTo>
                  <a:pt x="4341748" y="859027"/>
                </a:lnTo>
                <a:lnTo>
                  <a:pt x="4319778" y="862329"/>
                </a:lnTo>
                <a:close/>
              </a:path>
              <a:path w="6953884" h="2534285">
                <a:moveTo>
                  <a:pt x="4327397" y="1699132"/>
                </a:moveTo>
                <a:lnTo>
                  <a:pt x="3324097" y="1699132"/>
                </a:lnTo>
                <a:lnTo>
                  <a:pt x="3301999" y="1696084"/>
                </a:lnTo>
                <a:lnTo>
                  <a:pt x="3283966" y="1687575"/>
                </a:lnTo>
                <a:lnTo>
                  <a:pt x="3271646" y="1675002"/>
                </a:lnTo>
                <a:lnTo>
                  <a:pt x="3267202" y="1659635"/>
                </a:lnTo>
                <a:lnTo>
                  <a:pt x="3267202" y="934212"/>
                </a:lnTo>
                <a:lnTo>
                  <a:pt x="3271646" y="918844"/>
                </a:lnTo>
                <a:lnTo>
                  <a:pt x="3283966" y="906271"/>
                </a:lnTo>
                <a:lnTo>
                  <a:pt x="3301999" y="897763"/>
                </a:lnTo>
                <a:lnTo>
                  <a:pt x="3324097" y="894588"/>
                </a:lnTo>
                <a:lnTo>
                  <a:pt x="4327397" y="894588"/>
                </a:lnTo>
                <a:lnTo>
                  <a:pt x="4349369" y="897763"/>
                </a:lnTo>
                <a:lnTo>
                  <a:pt x="4367403" y="906271"/>
                </a:lnTo>
                <a:lnTo>
                  <a:pt x="4379721" y="918844"/>
                </a:lnTo>
                <a:lnTo>
                  <a:pt x="4384167" y="934212"/>
                </a:lnTo>
                <a:lnTo>
                  <a:pt x="4384167" y="1659635"/>
                </a:lnTo>
                <a:lnTo>
                  <a:pt x="4379721" y="1675002"/>
                </a:lnTo>
                <a:lnTo>
                  <a:pt x="4367403" y="1687575"/>
                </a:lnTo>
                <a:lnTo>
                  <a:pt x="4349369" y="1696084"/>
                </a:lnTo>
                <a:lnTo>
                  <a:pt x="4327397" y="1699132"/>
                </a:lnTo>
                <a:close/>
              </a:path>
              <a:path w="6953884" h="2534285">
                <a:moveTo>
                  <a:pt x="6869557" y="862329"/>
                </a:moveTo>
                <a:lnTo>
                  <a:pt x="4486402" y="862329"/>
                </a:lnTo>
                <a:lnTo>
                  <a:pt x="4453763" y="857250"/>
                </a:lnTo>
                <a:lnTo>
                  <a:pt x="4427093" y="843026"/>
                </a:lnTo>
                <a:lnTo>
                  <a:pt x="4409059" y="822197"/>
                </a:lnTo>
                <a:lnTo>
                  <a:pt x="4402455" y="796670"/>
                </a:lnTo>
                <a:lnTo>
                  <a:pt x="4402455" y="65658"/>
                </a:lnTo>
                <a:lnTo>
                  <a:pt x="4409059" y="40131"/>
                </a:lnTo>
                <a:lnTo>
                  <a:pt x="4427093" y="19303"/>
                </a:lnTo>
                <a:lnTo>
                  <a:pt x="4453763" y="5206"/>
                </a:lnTo>
                <a:lnTo>
                  <a:pt x="4486402" y="0"/>
                </a:lnTo>
                <a:lnTo>
                  <a:pt x="6869557" y="0"/>
                </a:lnTo>
                <a:lnTo>
                  <a:pt x="6902196" y="5206"/>
                </a:lnTo>
                <a:lnTo>
                  <a:pt x="6928865" y="19303"/>
                </a:lnTo>
                <a:lnTo>
                  <a:pt x="6946900" y="40131"/>
                </a:lnTo>
                <a:lnTo>
                  <a:pt x="6953504" y="65658"/>
                </a:lnTo>
                <a:lnTo>
                  <a:pt x="6953504" y="796670"/>
                </a:lnTo>
                <a:lnTo>
                  <a:pt x="6946900" y="822197"/>
                </a:lnTo>
                <a:lnTo>
                  <a:pt x="6928865" y="843026"/>
                </a:lnTo>
                <a:lnTo>
                  <a:pt x="6902196" y="857250"/>
                </a:lnTo>
                <a:lnTo>
                  <a:pt x="6869557" y="862329"/>
                </a:lnTo>
                <a:close/>
              </a:path>
              <a:path w="6953884" h="2534285">
                <a:moveTo>
                  <a:pt x="6865492" y="1697608"/>
                </a:moveTo>
                <a:lnTo>
                  <a:pt x="4495038" y="1697608"/>
                </a:lnTo>
                <a:lnTo>
                  <a:pt x="4462653" y="1692782"/>
                </a:lnTo>
                <a:lnTo>
                  <a:pt x="4436110" y="1679702"/>
                </a:lnTo>
                <a:lnTo>
                  <a:pt x="4418203" y="1660143"/>
                </a:lnTo>
                <a:lnTo>
                  <a:pt x="4411598" y="1636394"/>
                </a:lnTo>
                <a:lnTo>
                  <a:pt x="4411598" y="954277"/>
                </a:lnTo>
                <a:lnTo>
                  <a:pt x="4418203" y="930528"/>
                </a:lnTo>
                <a:lnTo>
                  <a:pt x="4436110" y="911097"/>
                </a:lnTo>
                <a:lnTo>
                  <a:pt x="4462653" y="897889"/>
                </a:lnTo>
                <a:lnTo>
                  <a:pt x="4495038" y="893063"/>
                </a:lnTo>
                <a:lnTo>
                  <a:pt x="6865492" y="893063"/>
                </a:lnTo>
                <a:lnTo>
                  <a:pt x="6897878" y="897889"/>
                </a:lnTo>
                <a:lnTo>
                  <a:pt x="6924421" y="911097"/>
                </a:lnTo>
                <a:lnTo>
                  <a:pt x="6942328" y="930528"/>
                </a:lnTo>
                <a:lnTo>
                  <a:pt x="6948932" y="954277"/>
                </a:lnTo>
                <a:lnTo>
                  <a:pt x="6948932" y="1636394"/>
                </a:lnTo>
                <a:lnTo>
                  <a:pt x="6942328" y="1660143"/>
                </a:lnTo>
                <a:lnTo>
                  <a:pt x="6924421" y="1679702"/>
                </a:lnTo>
                <a:lnTo>
                  <a:pt x="6897878" y="1692782"/>
                </a:lnTo>
                <a:lnTo>
                  <a:pt x="6865492" y="169760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067804" y="4172204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2038" y="4977130"/>
            <a:ext cx="71818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-</a:t>
            </a:r>
            <a:endParaRPr sz="6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</a:pPr>
            <a:r>
              <a:rPr sz="600" spc="-10" dirty="0">
                <a:latin typeface="Verdana"/>
                <a:cs typeface="Verdana"/>
              </a:rPr>
              <a:t>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07:00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às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600" spc="-10" dirty="0">
                <a:latin typeface="Verdana"/>
                <a:cs typeface="Verdana"/>
              </a:rPr>
              <a:t>12:00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às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05321" y="4009771"/>
            <a:ext cx="738505" cy="6096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1905" algn="ctr">
              <a:lnSpc>
                <a:spcPct val="106700"/>
              </a:lnSpc>
              <a:spcBef>
                <a:spcPts val="50"/>
              </a:spcBef>
            </a:pPr>
            <a:r>
              <a:rPr sz="600" dirty="0">
                <a:latin typeface="Verdana"/>
                <a:cs typeface="Verdana"/>
              </a:rPr>
              <a:t>Rua </a:t>
            </a:r>
            <a:r>
              <a:rPr sz="600" spc="-5" dirty="0">
                <a:latin typeface="Verdana"/>
                <a:cs typeface="Verdana"/>
              </a:rPr>
              <a:t>Barão do </a:t>
            </a:r>
            <a:r>
              <a:rPr sz="600" dirty="0">
                <a:latin typeface="Verdana"/>
                <a:cs typeface="Verdana"/>
              </a:rPr>
              <a:t>Rio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Br</a:t>
            </a: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160,  </a:t>
            </a:r>
            <a:r>
              <a:rPr sz="600" spc="-5" dirty="0">
                <a:latin typeface="Verdana"/>
                <a:cs typeface="Verdana"/>
              </a:rPr>
              <a:t>Centro,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-5" dirty="0">
                <a:latin typeface="Verdana"/>
                <a:cs typeface="Verdana"/>
              </a:rPr>
              <a:t>ad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G.  Telefone: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85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99584-7108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44310" y="4893310"/>
            <a:ext cx="737870" cy="6096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905" algn="ctr">
              <a:lnSpc>
                <a:spcPct val="106700"/>
              </a:lnSpc>
              <a:spcBef>
                <a:spcPts val="50"/>
              </a:spcBef>
            </a:pPr>
            <a:r>
              <a:rPr sz="600" dirty="0">
                <a:latin typeface="Verdana"/>
                <a:cs typeface="Verdana"/>
              </a:rPr>
              <a:t>Rua </a:t>
            </a:r>
            <a:r>
              <a:rPr sz="600" spc="-5" dirty="0">
                <a:latin typeface="Verdana"/>
                <a:cs typeface="Verdana"/>
              </a:rPr>
              <a:t>Barão do </a:t>
            </a:r>
            <a:r>
              <a:rPr sz="600" dirty="0">
                <a:latin typeface="Verdana"/>
                <a:cs typeface="Verdana"/>
              </a:rPr>
              <a:t>Rio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anc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160,  </a:t>
            </a:r>
            <a:r>
              <a:rPr sz="600" spc="-5" dirty="0">
                <a:latin typeface="Verdana"/>
                <a:cs typeface="Verdana"/>
              </a:rPr>
              <a:t>Centro,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</a:t>
            </a:r>
            <a:r>
              <a:rPr sz="600" spc="-5" dirty="0">
                <a:latin typeface="Verdana"/>
                <a:cs typeface="Verdana"/>
              </a:rPr>
              <a:t>ad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G.  Telefone: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85"/>
              </a:spcBef>
            </a:pPr>
            <a:r>
              <a:rPr sz="600" dirty="0">
                <a:latin typeface="Verdana"/>
                <a:cs typeface="Verdana"/>
              </a:rPr>
              <a:t>(31)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99584-7108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28938" y="3402584"/>
            <a:ext cx="688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ç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spc="-15" dirty="0">
                <a:latin typeface="Verdana"/>
                <a:cs typeface="Verdana"/>
              </a:rPr>
              <a:t>sp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10625" y="4276725"/>
            <a:ext cx="10426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2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em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52635" y="5110429"/>
            <a:ext cx="36195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50876" y="5609844"/>
            <a:ext cx="6754495" cy="1091565"/>
          </a:xfrm>
          <a:custGeom>
            <a:avLst/>
            <a:gdLst/>
            <a:ahLst/>
            <a:cxnLst/>
            <a:rect l="l" t="t" r="r" b="b"/>
            <a:pathLst>
              <a:path w="6754495" h="1091565">
                <a:moveTo>
                  <a:pt x="865047" y="1091171"/>
                </a:moveTo>
                <a:lnTo>
                  <a:pt x="50457" y="1091171"/>
                </a:lnTo>
                <a:lnTo>
                  <a:pt x="30860" y="1087259"/>
                </a:lnTo>
                <a:lnTo>
                  <a:pt x="14820" y="1076604"/>
                </a:lnTo>
                <a:lnTo>
                  <a:pt x="3975" y="1060831"/>
                </a:lnTo>
                <a:lnTo>
                  <a:pt x="0" y="1041590"/>
                </a:lnTo>
                <a:lnTo>
                  <a:pt x="0" y="49530"/>
                </a:lnTo>
                <a:lnTo>
                  <a:pt x="3975" y="30353"/>
                </a:lnTo>
                <a:lnTo>
                  <a:pt x="14820" y="14605"/>
                </a:lnTo>
                <a:lnTo>
                  <a:pt x="30860" y="3937"/>
                </a:lnTo>
                <a:lnTo>
                  <a:pt x="50457" y="0"/>
                </a:lnTo>
                <a:lnTo>
                  <a:pt x="865047" y="0"/>
                </a:lnTo>
                <a:lnTo>
                  <a:pt x="884643" y="3937"/>
                </a:lnTo>
                <a:lnTo>
                  <a:pt x="900684" y="14605"/>
                </a:lnTo>
                <a:lnTo>
                  <a:pt x="911517" y="30353"/>
                </a:lnTo>
                <a:lnTo>
                  <a:pt x="915504" y="49530"/>
                </a:lnTo>
                <a:lnTo>
                  <a:pt x="915504" y="1041590"/>
                </a:lnTo>
                <a:lnTo>
                  <a:pt x="911517" y="1060831"/>
                </a:lnTo>
                <a:lnTo>
                  <a:pt x="900684" y="1076604"/>
                </a:lnTo>
                <a:lnTo>
                  <a:pt x="884643" y="1087259"/>
                </a:lnTo>
                <a:lnTo>
                  <a:pt x="865047" y="1091171"/>
                </a:lnTo>
                <a:close/>
              </a:path>
              <a:path w="6754495" h="1091565">
                <a:moveTo>
                  <a:pt x="5563362" y="1091171"/>
                </a:moveTo>
                <a:lnTo>
                  <a:pt x="3605403" y="1091171"/>
                </a:lnTo>
                <a:lnTo>
                  <a:pt x="3575431" y="1085405"/>
                </a:lnTo>
                <a:lnTo>
                  <a:pt x="3550920" y="1069721"/>
                </a:lnTo>
                <a:lnTo>
                  <a:pt x="3534410" y="1046492"/>
                </a:lnTo>
                <a:lnTo>
                  <a:pt x="3528314" y="1018146"/>
                </a:lnTo>
                <a:lnTo>
                  <a:pt x="3528314" y="100457"/>
                </a:lnTo>
                <a:lnTo>
                  <a:pt x="3534410" y="72136"/>
                </a:lnTo>
                <a:lnTo>
                  <a:pt x="3550920" y="48895"/>
                </a:lnTo>
                <a:lnTo>
                  <a:pt x="3575431" y="33147"/>
                </a:lnTo>
                <a:lnTo>
                  <a:pt x="3605403" y="27432"/>
                </a:lnTo>
                <a:lnTo>
                  <a:pt x="5563362" y="27432"/>
                </a:lnTo>
                <a:lnTo>
                  <a:pt x="5593334" y="33147"/>
                </a:lnTo>
                <a:lnTo>
                  <a:pt x="5617845" y="48895"/>
                </a:lnTo>
                <a:lnTo>
                  <a:pt x="5634355" y="72136"/>
                </a:lnTo>
                <a:lnTo>
                  <a:pt x="5640451" y="100457"/>
                </a:lnTo>
                <a:lnTo>
                  <a:pt x="5640451" y="1018146"/>
                </a:lnTo>
                <a:lnTo>
                  <a:pt x="5634355" y="1046492"/>
                </a:lnTo>
                <a:lnTo>
                  <a:pt x="5617845" y="1069721"/>
                </a:lnTo>
                <a:lnTo>
                  <a:pt x="5593334" y="1085405"/>
                </a:lnTo>
                <a:lnTo>
                  <a:pt x="5563362" y="1091171"/>
                </a:lnTo>
                <a:close/>
              </a:path>
              <a:path w="6754495" h="1091565">
                <a:moveTo>
                  <a:pt x="6698996" y="1091171"/>
                </a:moveTo>
                <a:lnTo>
                  <a:pt x="5744845" y="1091171"/>
                </a:lnTo>
                <a:lnTo>
                  <a:pt x="5723382" y="1087158"/>
                </a:lnTo>
                <a:lnTo>
                  <a:pt x="5705729" y="1076223"/>
                </a:lnTo>
                <a:lnTo>
                  <a:pt x="5693791" y="1060018"/>
                </a:lnTo>
                <a:lnTo>
                  <a:pt x="5689473" y="1040244"/>
                </a:lnTo>
                <a:lnTo>
                  <a:pt x="5689473" y="84455"/>
                </a:lnTo>
                <a:lnTo>
                  <a:pt x="5693791" y="64643"/>
                </a:lnTo>
                <a:lnTo>
                  <a:pt x="5705729" y="48514"/>
                </a:lnTo>
                <a:lnTo>
                  <a:pt x="5723382" y="37592"/>
                </a:lnTo>
                <a:lnTo>
                  <a:pt x="5744845" y="33528"/>
                </a:lnTo>
                <a:lnTo>
                  <a:pt x="6698996" y="33528"/>
                </a:lnTo>
                <a:lnTo>
                  <a:pt x="6720458" y="37592"/>
                </a:lnTo>
                <a:lnTo>
                  <a:pt x="6737984" y="48514"/>
                </a:lnTo>
                <a:lnTo>
                  <a:pt x="6749923" y="64643"/>
                </a:lnTo>
                <a:lnTo>
                  <a:pt x="6754368" y="84455"/>
                </a:lnTo>
                <a:lnTo>
                  <a:pt x="6754368" y="1040244"/>
                </a:lnTo>
                <a:lnTo>
                  <a:pt x="6749923" y="1060018"/>
                </a:lnTo>
                <a:lnTo>
                  <a:pt x="6737984" y="1076223"/>
                </a:lnTo>
                <a:lnTo>
                  <a:pt x="6720458" y="1087158"/>
                </a:lnTo>
                <a:lnTo>
                  <a:pt x="6698996" y="109117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57352" y="5699506"/>
            <a:ext cx="726440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71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LIGAÇÃO</a:t>
            </a:r>
            <a:r>
              <a:rPr sz="600" b="1" spc="1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EM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REDE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</a:t>
            </a:r>
            <a:r>
              <a:rPr sz="600" b="1" spc="-10" dirty="0">
                <a:latin typeface="Verdana"/>
                <a:cs typeface="Verdana"/>
              </a:rPr>
              <a:t> </a:t>
            </a:r>
            <a:r>
              <a:rPr sz="600" b="1" spc="10" dirty="0">
                <a:latin typeface="Verdana"/>
                <a:cs typeface="Verdana"/>
              </a:rPr>
              <a:t>ÁGUA </a:t>
            </a:r>
            <a:r>
              <a:rPr sz="600" b="1" spc="1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EM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COMUNIDADES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D</a:t>
            </a:r>
            <a:r>
              <a:rPr sz="600" b="1" dirty="0">
                <a:latin typeface="Verdana"/>
                <a:cs typeface="Verdana"/>
              </a:rPr>
              <a:t>A</a:t>
            </a:r>
            <a:r>
              <a:rPr sz="600" b="1" spc="-3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Z</a:t>
            </a:r>
            <a:r>
              <a:rPr sz="600" b="1" spc="5" dirty="0">
                <a:latin typeface="Verdana"/>
                <a:cs typeface="Verdana"/>
              </a:rPr>
              <a:t>O</a:t>
            </a:r>
            <a:r>
              <a:rPr sz="600" b="1" spc="-5" dirty="0">
                <a:latin typeface="Verdana"/>
                <a:cs typeface="Verdana"/>
              </a:rPr>
              <a:t>N</a:t>
            </a:r>
            <a:r>
              <a:rPr sz="600" b="1" dirty="0">
                <a:latin typeface="Verdana"/>
                <a:cs typeface="Verdana"/>
              </a:rPr>
              <a:t>A</a:t>
            </a:r>
            <a:r>
              <a:rPr sz="600" b="1" spc="-1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R</a:t>
            </a:r>
            <a:r>
              <a:rPr sz="600" b="1" dirty="0">
                <a:latin typeface="Verdana"/>
                <a:cs typeface="Verdana"/>
              </a:rPr>
              <a:t>U</a:t>
            </a:r>
            <a:r>
              <a:rPr sz="600" b="1" spc="-5" dirty="0">
                <a:latin typeface="Verdana"/>
                <a:cs typeface="Verdana"/>
              </a:rPr>
              <a:t>RAL  </a:t>
            </a:r>
            <a:r>
              <a:rPr sz="600" b="1" dirty="0">
                <a:latin typeface="Verdana"/>
                <a:cs typeface="Verdana"/>
              </a:rPr>
              <a:t>E </a:t>
            </a:r>
            <a:r>
              <a:rPr sz="600" b="1" spc="-5" dirty="0">
                <a:latin typeface="Verdana"/>
                <a:cs typeface="Verdana"/>
              </a:rPr>
              <a:t>MANUTENÇÃO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NO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FORNECIMENTO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</a:t>
            </a:r>
            <a:r>
              <a:rPr sz="600" b="1" spc="-15" dirty="0">
                <a:latin typeface="Verdana"/>
                <a:cs typeface="Verdana"/>
              </a:rPr>
              <a:t> </a:t>
            </a:r>
            <a:r>
              <a:rPr sz="600" b="1" spc="10" dirty="0">
                <a:latin typeface="Verdana"/>
                <a:cs typeface="Verdana"/>
              </a:rPr>
              <a:t>ÁGUA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59535" y="6012561"/>
            <a:ext cx="971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Endereço</a:t>
            </a:r>
            <a:r>
              <a:rPr sz="600" spc="1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r>
              <a:rPr sz="600" spc="1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Verdana"/>
                <a:cs typeface="Verdana"/>
              </a:rPr>
              <a:t>Contato.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16098" y="5861685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9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38520" y="5750102"/>
            <a:ext cx="902335" cy="694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034" algn="ctr">
              <a:lnSpc>
                <a:spcPct val="112000"/>
              </a:lnSpc>
              <a:spcBef>
                <a:spcPts val="105"/>
              </a:spcBef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ve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45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tagu</a:t>
            </a:r>
            <a:r>
              <a:rPr sz="550" spc="-10" dirty="0">
                <a:latin typeface="Verdana"/>
                <a:cs typeface="Verdana"/>
              </a:rPr>
              <a:t>á</a:t>
            </a:r>
            <a:r>
              <a:rPr sz="550" dirty="0">
                <a:latin typeface="Verdana"/>
                <a:cs typeface="Verdana"/>
              </a:rPr>
              <a:t>,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3674</a:t>
            </a:r>
            <a:r>
              <a:rPr sz="550" dirty="0">
                <a:latin typeface="Verdana"/>
                <a:cs typeface="Verdana"/>
              </a:rPr>
              <a:t>,  </a:t>
            </a:r>
            <a:r>
              <a:rPr sz="550" spc="-5" dirty="0">
                <a:latin typeface="Verdana"/>
                <a:cs typeface="Verdana"/>
              </a:rPr>
              <a:t>Pio</a:t>
            </a:r>
            <a:r>
              <a:rPr sz="550" spc="-45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XII, </a:t>
            </a:r>
            <a:r>
              <a:rPr sz="550" dirty="0">
                <a:latin typeface="Verdana"/>
                <a:cs typeface="Verdana"/>
              </a:rPr>
              <a:t>Brumadinho/MG.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E-mail: 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agua.energia.obras@bru </a:t>
            </a:r>
            <a:r>
              <a:rPr sz="550" spc="-5" dirty="0">
                <a:latin typeface="Verdana"/>
                <a:cs typeface="Verdana"/>
              </a:rPr>
              <a:t> madinho.mg.gov.br 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Telefones:</a:t>
            </a:r>
            <a:endParaRPr sz="55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165"/>
              </a:spcBef>
            </a:pPr>
            <a:r>
              <a:rPr sz="550" spc="-5" dirty="0">
                <a:latin typeface="Verdana"/>
                <a:cs typeface="Verdana"/>
              </a:rPr>
              <a:t>(31</a:t>
            </a:r>
            <a:r>
              <a:rPr sz="550" dirty="0">
                <a:latin typeface="Verdana"/>
                <a:cs typeface="Verdana"/>
              </a:rPr>
              <a:t>)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99946</a:t>
            </a:r>
            <a:r>
              <a:rPr sz="550" dirty="0">
                <a:latin typeface="Verdana"/>
                <a:cs typeface="Verdana"/>
              </a:rPr>
              <a:t>-</a:t>
            </a:r>
            <a:r>
              <a:rPr sz="550" spc="-5" dirty="0">
                <a:latin typeface="Verdana"/>
                <a:cs typeface="Verdana"/>
              </a:rPr>
              <a:t>1250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45197" y="5951982"/>
            <a:ext cx="95059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11:0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12:0</a:t>
            </a:r>
            <a:r>
              <a:rPr sz="600" dirty="0"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70"/>
              </a:spcBef>
            </a:pP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16:0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77808" y="6042152"/>
            <a:ext cx="2009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3594" marR="5080" indent="-81153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z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ten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ment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ac</a:t>
            </a:r>
            <a:r>
              <a:rPr sz="600" spc="-30" dirty="0">
                <a:latin typeface="Verdana"/>
                <a:cs typeface="Verdana"/>
              </a:rPr>
              <a:t>or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c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demanda.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40911" y="5755005"/>
            <a:ext cx="1970405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 pessoas com </a:t>
            </a:r>
            <a:r>
              <a:rPr sz="550" spc="-15" dirty="0">
                <a:latin typeface="Verdana"/>
                <a:cs typeface="Verdana"/>
              </a:rPr>
              <a:t>crianças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15" dirty="0">
                <a:latin typeface="Verdana"/>
                <a:cs typeface="Verdana"/>
              </a:rPr>
              <a:t>colo; </a:t>
            </a:r>
            <a:r>
              <a:rPr sz="550" spc="-5" dirty="0">
                <a:latin typeface="Verdana"/>
                <a:cs typeface="Verdana"/>
              </a:rPr>
              <a:t>pessoa </a:t>
            </a:r>
            <a:r>
              <a:rPr sz="550" spc="-10" dirty="0">
                <a:latin typeface="Verdana"/>
                <a:cs typeface="Verdana"/>
              </a:rPr>
              <a:t>idosa </a:t>
            </a:r>
            <a:r>
              <a:rPr sz="550" spc="-15" dirty="0">
                <a:latin typeface="Verdana"/>
                <a:cs typeface="Verdana"/>
              </a:rPr>
              <a:t>(acima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 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</a:t>
            </a:r>
            <a:r>
              <a:rPr sz="550" dirty="0">
                <a:latin typeface="Verdana"/>
                <a:cs typeface="Verdana"/>
              </a:rPr>
              <a:t>mu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ca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dirty="0">
                <a:latin typeface="Verdana"/>
                <a:cs typeface="Verdana"/>
              </a:rPr>
              <a:t>õ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15" dirty="0">
                <a:latin typeface="Verdana"/>
                <a:cs typeface="Verdana"/>
              </a:rPr>
              <a:t>-</a:t>
            </a:r>
            <a:r>
              <a:rPr sz="550" spc="-10" dirty="0">
                <a:latin typeface="Verdana"/>
                <a:cs typeface="Verdana"/>
              </a:rPr>
              <a:t>ma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</a:t>
            </a:r>
            <a:r>
              <a:rPr sz="550" spc="5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spond</a:t>
            </a:r>
            <a:r>
              <a:rPr sz="550" spc="-5" dirty="0">
                <a:latin typeface="Verdana"/>
                <a:cs typeface="Verdana"/>
              </a:rPr>
              <a:t>ê</a:t>
            </a:r>
            <a:r>
              <a:rPr sz="550" dirty="0">
                <a:latin typeface="Verdana"/>
                <a:cs typeface="Verdana"/>
              </a:rPr>
              <a:t>nc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 so</a:t>
            </a:r>
            <a:r>
              <a:rPr sz="550" spc="5" dirty="0">
                <a:latin typeface="Verdana"/>
                <a:cs typeface="Verdana"/>
              </a:rPr>
              <a:t>b</a:t>
            </a:r>
            <a:r>
              <a:rPr sz="550" dirty="0">
                <a:latin typeface="Verdana"/>
                <a:cs typeface="Verdana"/>
              </a:rPr>
              <a:t>re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andam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dirty="0"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49802" y="4848606"/>
            <a:ext cx="1968500" cy="64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5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pessoas</a:t>
            </a:r>
            <a:r>
              <a:rPr sz="550" spc="6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com</a:t>
            </a:r>
            <a:r>
              <a:rPr sz="550" spc="6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crianças</a:t>
            </a:r>
            <a:r>
              <a:rPr sz="550" spc="3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5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colo;</a:t>
            </a:r>
            <a:r>
              <a:rPr sz="550" spc="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</a:t>
            </a:r>
            <a:r>
              <a:rPr sz="550" spc="6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idosa</a:t>
            </a:r>
            <a:r>
              <a:rPr sz="550" spc="5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(acima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 algn="just">
              <a:lnSpc>
                <a:spcPct val="10000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 algn="just">
              <a:lnSpc>
                <a:spcPct val="1000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5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54628" y="4018280"/>
            <a:ext cx="1968500" cy="64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 preferencial para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ou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pessoas</a:t>
            </a:r>
            <a:r>
              <a:rPr sz="550" spc="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com</a:t>
            </a:r>
            <a:r>
              <a:rPr sz="550" spc="4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crianças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colo;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</a:t>
            </a:r>
            <a:r>
              <a:rPr sz="550" spc="4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idosa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(acima</a:t>
            </a:r>
            <a:r>
              <a:rPr sz="550" spc="23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5" dirty="0">
                <a:latin typeface="Verdana"/>
                <a:cs typeface="Verdana"/>
              </a:rPr>
              <a:t>60 </a:t>
            </a:r>
            <a:r>
              <a:rPr sz="550" spc="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anos</a:t>
            </a:r>
            <a:r>
              <a:rPr sz="550" spc="2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2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acima</a:t>
            </a:r>
            <a:r>
              <a:rPr sz="550" spc="27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2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80</a:t>
            </a:r>
            <a:r>
              <a:rPr sz="550" spc="27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254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27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portadores</a:t>
            </a:r>
            <a:r>
              <a:rPr sz="550" spc="265" dirty="0">
                <a:latin typeface="Verdana"/>
                <a:cs typeface="Verdana"/>
              </a:rPr>
              <a:t> </a:t>
            </a:r>
            <a:r>
              <a:rPr sz="550" spc="10" dirty="0">
                <a:latin typeface="Verdana"/>
                <a:cs typeface="Verdana"/>
              </a:rPr>
              <a:t>de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ct val="103600"/>
              </a:lnSpc>
              <a:spcBef>
                <a:spcPts val="15"/>
              </a:spcBef>
            </a:pP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140" dirty="0">
                <a:latin typeface="Arial MT"/>
                <a:cs typeface="Arial MT"/>
              </a:rPr>
              <a:t> </a:t>
            </a:r>
            <a:r>
              <a:rPr sz="550" spc="-30" dirty="0">
                <a:latin typeface="Verdana"/>
                <a:cs typeface="Verdana"/>
              </a:rPr>
              <a:t>10</a:t>
            </a:r>
            <a:r>
              <a:rPr sz="550" spc="-25" dirty="0">
                <a:latin typeface="Verdana"/>
                <a:cs typeface="Verdana"/>
              </a:rPr>
              <a:t>.</a:t>
            </a:r>
            <a:r>
              <a:rPr sz="550" spc="-30" dirty="0">
                <a:latin typeface="Verdana"/>
                <a:cs typeface="Verdana"/>
              </a:rPr>
              <a:t>741</a:t>
            </a:r>
            <a:r>
              <a:rPr sz="550" spc="-25" dirty="0">
                <a:latin typeface="Verdana"/>
                <a:cs typeface="Verdana"/>
              </a:rPr>
              <a:t>/</a:t>
            </a:r>
            <a:r>
              <a:rPr sz="550" spc="-30" dirty="0">
                <a:latin typeface="Verdana"/>
                <a:cs typeface="Verdana"/>
              </a:rPr>
              <a:t>200</a:t>
            </a:r>
            <a:r>
              <a:rPr sz="550" dirty="0">
                <a:latin typeface="Verdana"/>
                <a:cs typeface="Verdana"/>
              </a:rPr>
              <a:t>3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Arial MT"/>
                <a:cs typeface="Arial MT"/>
              </a:rPr>
              <a:t>º</a:t>
            </a:r>
            <a:r>
              <a:rPr sz="550" spc="-10" dirty="0">
                <a:latin typeface="Arial MT"/>
                <a:cs typeface="Arial MT"/>
              </a:rPr>
              <a:t> </a:t>
            </a:r>
            <a:r>
              <a:rPr sz="550" spc="-40" dirty="0">
                <a:latin typeface="Verdana"/>
                <a:cs typeface="Verdana"/>
              </a:rPr>
              <a:t>13</a:t>
            </a:r>
            <a:r>
              <a:rPr sz="550" spc="-35" dirty="0">
                <a:latin typeface="Verdana"/>
                <a:cs typeface="Verdana"/>
              </a:rPr>
              <a:t>.</a:t>
            </a:r>
            <a:r>
              <a:rPr sz="550" spc="-40" dirty="0">
                <a:latin typeface="Verdana"/>
                <a:cs typeface="Verdana"/>
              </a:rPr>
              <a:t>466</a:t>
            </a:r>
            <a:r>
              <a:rPr sz="550" spc="-35" dirty="0">
                <a:latin typeface="Verdana"/>
                <a:cs typeface="Verdana"/>
              </a:rPr>
              <a:t>/</a:t>
            </a:r>
            <a:r>
              <a:rPr sz="550" spc="-40" dirty="0">
                <a:latin typeface="Verdana"/>
                <a:cs typeface="Verdana"/>
              </a:rPr>
              <a:t>2017</a:t>
            </a:r>
            <a:r>
              <a:rPr sz="550" dirty="0">
                <a:latin typeface="Verdana"/>
                <a:cs typeface="Verdana"/>
              </a:rPr>
              <a:t>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</a:t>
            </a:r>
            <a:r>
              <a:rPr sz="550" dirty="0">
                <a:latin typeface="Verdana"/>
                <a:cs typeface="Verdana"/>
              </a:rPr>
              <a:t>to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ct val="10000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33038" y="3154426"/>
            <a:ext cx="1968500" cy="64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preferencial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para</a:t>
            </a:r>
            <a:r>
              <a:rPr sz="550" spc="35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17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 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5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pessoas</a:t>
            </a:r>
            <a:r>
              <a:rPr sz="550" spc="6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com</a:t>
            </a:r>
            <a:r>
              <a:rPr sz="550" spc="6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crianças</a:t>
            </a:r>
            <a:r>
              <a:rPr sz="550" spc="3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5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colo;</a:t>
            </a:r>
            <a:r>
              <a:rPr sz="550" spc="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</a:t>
            </a:r>
            <a:r>
              <a:rPr sz="550" spc="6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idosa</a:t>
            </a:r>
            <a:r>
              <a:rPr sz="550" spc="5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(acima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 60 anos e </a:t>
            </a:r>
            <a:r>
              <a:rPr sz="550" spc="-5" dirty="0">
                <a:latin typeface="Verdana"/>
                <a:cs typeface="Verdana"/>
              </a:rPr>
              <a:t>acima </a:t>
            </a:r>
            <a:r>
              <a:rPr sz="550" dirty="0">
                <a:latin typeface="Verdana"/>
                <a:cs typeface="Verdana"/>
              </a:rPr>
              <a:t>de </a:t>
            </a:r>
            <a:r>
              <a:rPr sz="550" spc="-5" dirty="0">
                <a:latin typeface="Verdana"/>
                <a:cs typeface="Verdana"/>
              </a:rPr>
              <a:t>80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 </a:t>
            </a:r>
            <a:r>
              <a:rPr sz="550" spc="-5" dirty="0">
                <a:latin typeface="Verdana"/>
                <a:cs typeface="Verdana"/>
              </a:rPr>
              <a:t>portadores </a:t>
            </a:r>
            <a:r>
              <a:rPr sz="550" spc="15" dirty="0">
                <a:latin typeface="Verdana"/>
                <a:cs typeface="Verdana"/>
              </a:rPr>
              <a:t>de 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10.741/2003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Lein</a:t>
            </a:r>
            <a:r>
              <a:rPr sz="550" spc="-5" dirty="0">
                <a:latin typeface="Arial MT"/>
                <a:cs typeface="Arial MT"/>
              </a:rPr>
              <a:t>º</a:t>
            </a:r>
            <a:r>
              <a:rPr sz="550" dirty="0">
                <a:latin typeface="Arial MT"/>
                <a:cs typeface="Arial MT"/>
              </a:rPr>
              <a:t> </a:t>
            </a:r>
            <a:r>
              <a:rPr sz="550" spc="-35" dirty="0">
                <a:latin typeface="Verdana"/>
                <a:cs typeface="Verdana"/>
              </a:rPr>
              <a:t>13.466/2017)</a:t>
            </a:r>
            <a:endParaRPr sz="550">
              <a:latin typeface="Verdana"/>
              <a:cs typeface="Verdana"/>
            </a:endParaRPr>
          </a:p>
          <a:p>
            <a:pPr marL="60960" indent="-48895" algn="just">
              <a:lnSpc>
                <a:spcPct val="100000"/>
              </a:lnSpc>
              <a:spcBef>
                <a:spcPts val="155"/>
              </a:spcBef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15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 algn="just">
              <a:lnSpc>
                <a:spcPct val="100000"/>
              </a:lnSpc>
              <a:buSzPct val="81818"/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5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apr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26307" y="2142871"/>
            <a:ext cx="1968500" cy="798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  <a:buSzPct val="81818"/>
              <a:buFont typeface="Arial MT"/>
              <a:buChar char="•"/>
              <a:tabLst>
                <a:tab pos="38100" algn="l"/>
              </a:tabLst>
            </a:pPr>
            <a:r>
              <a:rPr sz="550" spc="-10" dirty="0">
                <a:latin typeface="Verdana"/>
                <a:cs typeface="Verdana"/>
              </a:rPr>
              <a:t>Atendimento preferencial para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gestantes,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lactantes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ou </a:t>
            </a:r>
            <a:r>
              <a:rPr sz="550" spc="-18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pessoas</a:t>
            </a:r>
            <a:r>
              <a:rPr sz="550" spc="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com</a:t>
            </a:r>
            <a:r>
              <a:rPr sz="550" spc="30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crianças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colo;</a:t>
            </a:r>
            <a:r>
              <a:rPr sz="550" spc="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pessoa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idosa</a:t>
            </a:r>
            <a:r>
              <a:rPr sz="550" spc="2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(acima</a:t>
            </a:r>
            <a:r>
              <a:rPr sz="550" spc="229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dirty="0">
                <a:latin typeface="Verdana"/>
                <a:cs typeface="Verdana"/>
              </a:rPr>
              <a:t>60</a:t>
            </a:r>
            <a:r>
              <a:rPr sz="550" spc="2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anos</a:t>
            </a:r>
            <a:r>
              <a:rPr sz="550" spc="2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27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acima</a:t>
            </a:r>
            <a:r>
              <a:rPr sz="550" spc="27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de</a:t>
            </a:r>
            <a:r>
              <a:rPr sz="550" spc="27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80</a:t>
            </a:r>
            <a:r>
              <a:rPr sz="550" spc="28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anos);</a:t>
            </a:r>
            <a:r>
              <a:rPr sz="550" spc="26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27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portadores</a:t>
            </a:r>
            <a:r>
              <a:rPr sz="550" spc="270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de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ct val="103600"/>
              </a:lnSpc>
              <a:spcBef>
                <a:spcPts val="15"/>
              </a:spcBef>
            </a:pPr>
            <a:r>
              <a:rPr sz="550" spc="-10" dirty="0">
                <a:latin typeface="Verdana"/>
                <a:cs typeface="Verdana"/>
              </a:rPr>
              <a:t>necessidades</a:t>
            </a:r>
            <a:r>
              <a:rPr sz="550" spc="17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especiais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(Lei</a:t>
            </a:r>
            <a:r>
              <a:rPr sz="550" spc="-10" dirty="0">
                <a:latin typeface="Verdana"/>
                <a:cs typeface="Verdana"/>
              </a:rPr>
              <a:t> n</a:t>
            </a:r>
            <a:r>
              <a:rPr sz="550" spc="-10" dirty="0">
                <a:latin typeface="Arial MT"/>
                <a:cs typeface="Arial MT"/>
              </a:rPr>
              <a:t>º</a:t>
            </a:r>
            <a:r>
              <a:rPr sz="550" spc="135" dirty="0">
                <a:latin typeface="Arial MT"/>
                <a:cs typeface="Arial MT"/>
              </a:rPr>
              <a:t> </a:t>
            </a:r>
            <a:r>
              <a:rPr sz="550" spc="-15" dirty="0">
                <a:latin typeface="Verdana"/>
                <a:cs typeface="Verdana"/>
              </a:rPr>
              <a:t>10.048/2000,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Lei</a:t>
            </a:r>
            <a:r>
              <a:rPr sz="550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n</a:t>
            </a:r>
            <a:r>
              <a:rPr sz="550" spc="-10" dirty="0">
                <a:latin typeface="Arial MT"/>
                <a:cs typeface="Arial MT"/>
              </a:rPr>
              <a:t>º </a:t>
            </a:r>
            <a:r>
              <a:rPr sz="550" spc="-140" dirty="0">
                <a:latin typeface="Arial MT"/>
                <a:cs typeface="Arial MT"/>
              </a:rPr>
              <a:t> </a:t>
            </a:r>
            <a:r>
              <a:rPr sz="550" spc="-30" dirty="0">
                <a:latin typeface="Verdana"/>
                <a:cs typeface="Verdana"/>
              </a:rPr>
              <a:t>10</a:t>
            </a:r>
            <a:r>
              <a:rPr sz="550" spc="-25" dirty="0">
                <a:latin typeface="Verdana"/>
                <a:cs typeface="Verdana"/>
              </a:rPr>
              <a:t>.</a:t>
            </a:r>
            <a:r>
              <a:rPr sz="550" spc="-30" dirty="0">
                <a:latin typeface="Verdana"/>
                <a:cs typeface="Verdana"/>
              </a:rPr>
              <a:t>741</a:t>
            </a:r>
            <a:r>
              <a:rPr sz="550" spc="-25" dirty="0">
                <a:latin typeface="Verdana"/>
                <a:cs typeface="Verdana"/>
              </a:rPr>
              <a:t>/</a:t>
            </a:r>
            <a:r>
              <a:rPr sz="550" spc="-30" dirty="0">
                <a:latin typeface="Verdana"/>
                <a:cs typeface="Verdana"/>
              </a:rPr>
              <a:t>200</a:t>
            </a:r>
            <a:r>
              <a:rPr sz="550" dirty="0">
                <a:latin typeface="Verdana"/>
                <a:cs typeface="Verdana"/>
              </a:rPr>
              <a:t>3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Arial MT"/>
                <a:cs typeface="Arial MT"/>
              </a:rPr>
              <a:t>º</a:t>
            </a:r>
            <a:r>
              <a:rPr sz="550" spc="-10" dirty="0">
                <a:latin typeface="Arial MT"/>
                <a:cs typeface="Arial MT"/>
              </a:rPr>
              <a:t> </a:t>
            </a:r>
            <a:r>
              <a:rPr sz="550" spc="-40" dirty="0">
                <a:latin typeface="Verdana"/>
                <a:cs typeface="Verdana"/>
              </a:rPr>
              <a:t>13</a:t>
            </a:r>
            <a:r>
              <a:rPr sz="550" spc="-35" dirty="0">
                <a:latin typeface="Verdana"/>
                <a:cs typeface="Verdana"/>
              </a:rPr>
              <a:t>.</a:t>
            </a:r>
            <a:r>
              <a:rPr sz="550" spc="-40" dirty="0">
                <a:latin typeface="Verdana"/>
                <a:cs typeface="Verdana"/>
              </a:rPr>
              <a:t>466</a:t>
            </a:r>
            <a:r>
              <a:rPr sz="550" spc="-35" dirty="0">
                <a:latin typeface="Verdana"/>
                <a:cs typeface="Verdana"/>
              </a:rPr>
              <a:t>/</a:t>
            </a:r>
            <a:r>
              <a:rPr sz="550" spc="-40" dirty="0">
                <a:latin typeface="Verdana"/>
                <a:cs typeface="Verdana"/>
              </a:rPr>
              <a:t>2017</a:t>
            </a:r>
            <a:r>
              <a:rPr sz="550" dirty="0">
                <a:latin typeface="Verdana"/>
                <a:cs typeface="Verdana"/>
              </a:rPr>
              <a:t>)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spcBef>
                <a:spcPts val="155"/>
              </a:spcBef>
              <a:buFont typeface="Arial MT"/>
              <a:buChar char="•"/>
              <a:tabLst>
                <a:tab pos="61594" algn="l"/>
              </a:tabLst>
            </a:pP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5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ent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15" dirty="0">
                <a:latin typeface="Verdana"/>
                <a:cs typeface="Verdana"/>
              </a:rPr>
              <a:t>p</a:t>
            </a:r>
            <a:r>
              <a:rPr sz="550" spc="10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q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pe</a:t>
            </a:r>
            <a:r>
              <a:rPr sz="550" spc="-10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sp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c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0" dirty="0">
                <a:latin typeface="Verdana"/>
                <a:cs typeface="Verdana"/>
              </a:rPr>
              <a:t>li</a:t>
            </a:r>
            <a:r>
              <a:rPr sz="550" spc="-5" dirty="0">
                <a:latin typeface="Verdana"/>
                <a:cs typeface="Verdana"/>
              </a:rPr>
              <a:t>z</a:t>
            </a:r>
            <a:r>
              <a:rPr sz="550" dirty="0">
                <a:latin typeface="Verdana"/>
                <a:cs typeface="Verdana"/>
              </a:rPr>
              <a:t>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0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nd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oc</a:t>
            </a:r>
            <a:r>
              <a:rPr sz="550" spc="5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l</a:t>
            </a:r>
            <a:r>
              <a:rPr sz="550" spc="-12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ap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priad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3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latin typeface="Verdana"/>
                <a:cs typeface="Verdana"/>
              </a:rPr>
              <a:t>Comunicações</a:t>
            </a:r>
            <a:r>
              <a:rPr sz="550" spc="-3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por</a:t>
            </a:r>
            <a:r>
              <a:rPr sz="550" spc="20" dirty="0">
                <a:latin typeface="Verdana"/>
                <a:cs typeface="Verdana"/>
              </a:rPr>
              <a:t> </a:t>
            </a:r>
            <a:r>
              <a:rPr sz="550" spc="-25" dirty="0">
                <a:latin typeface="Verdana"/>
                <a:cs typeface="Verdana"/>
              </a:rPr>
              <a:t>e-mail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ou</a:t>
            </a:r>
            <a:r>
              <a:rPr sz="550" spc="1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correspondência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sobre</a:t>
            </a:r>
            <a:r>
              <a:rPr sz="550" spc="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55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dam</a:t>
            </a:r>
            <a:r>
              <a:rPr sz="550" spc="-10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</a:t>
            </a:r>
            <a:r>
              <a:rPr sz="550" spc="-8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da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ma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5" dirty="0">
                <a:latin typeface="Verdana"/>
                <a:cs typeface="Verdana"/>
              </a:rPr>
              <a:t>i</a:t>
            </a:r>
            <a:r>
              <a:rPr sz="550" spc="-5" dirty="0">
                <a:latin typeface="Verdana"/>
                <a:cs typeface="Verdana"/>
              </a:rPr>
              <a:t>f</a:t>
            </a:r>
            <a:r>
              <a:rPr sz="550" spc="-35" dirty="0">
                <a:latin typeface="Verdana"/>
                <a:cs typeface="Verdana"/>
              </a:rPr>
              <a:t>e</a:t>
            </a:r>
            <a:r>
              <a:rPr sz="550" spc="-5" dirty="0">
                <a:latin typeface="Verdana"/>
                <a:cs typeface="Verdana"/>
              </a:rPr>
              <a:t>s</a:t>
            </a:r>
            <a:r>
              <a:rPr sz="550" spc="-15" dirty="0">
                <a:latin typeface="Verdana"/>
                <a:cs typeface="Verdana"/>
              </a:rPr>
              <a:t>t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ç</a:t>
            </a:r>
            <a:r>
              <a:rPr sz="550" spc="-10" dirty="0">
                <a:latin typeface="Verdana"/>
                <a:cs typeface="Verdana"/>
              </a:rPr>
              <a:t>ã</a:t>
            </a:r>
            <a:r>
              <a:rPr sz="550" spc="-5" dirty="0">
                <a:latin typeface="Verdana"/>
                <a:cs typeface="Verdana"/>
              </a:rPr>
              <a:t>o</a:t>
            </a:r>
            <a:r>
              <a:rPr sz="550" dirty="0"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grpSp>
        <p:nvGrpSpPr>
          <p:cNvPr id="76" name="object 34">
            <a:extLst>
              <a:ext uri="{FF2B5EF4-FFF2-40B4-BE49-F238E27FC236}">
                <a16:creationId xmlns:a16="http://schemas.microsoft.com/office/drawing/2014/main" id="{F89C3547-5151-776C-38AC-D4452B40AD75}"/>
              </a:ext>
            </a:extLst>
          </p:cNvPr>
          <p:cNvGrpSpPr/>
          <p:nvPr/>
        </p:nvGrpSpPr>
        <p:grpSpPr>
          <a:xfrm>
            <a:off x="0" y="-12478"/>
            <a:ext cx="2406776" cy="756818"/>
            <a:chOff x="0" y="242316"/>
            <a:chExt cx="2395855" cy="838200"/>
          </a:xfrm>
        </p:grpSpPr>
        <p:sp>
          <p:nvSpPr>
            <p:cNvPr id="77" name="object 35">
              <a:extLst>
                <a:ext uri="{FF2B5EF4-FFF2-40B4-BE49-F238E27FC236}">
                  <a16:creationId xmlns:a16="http://schemas.microsoft.com/office/drawing/2014/main" id="{8581494B-D567-CCD4-35DF-5766F12A2B1C}"/>
                </a:ext>
              </a:extLst>
            </p:cNvPr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6">
              <a:extLst>
                <a:ext uri="{FF2B5EF4-FFF2-40B4-BE49-F238E27FC236}">
                  <a16:creationId xmlns:a16="http://schemas.microsoft.com/office/drawing/2014/main" id="{50817D01-DC0B-ACB9-2D70-53B6ACB45A62}"/>
                </a:ext>
              </a:extLst>
            </p:cNvPr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68">
            <a:extLst>
              <a:ext uri="{FF2B5EF4-FFF2-40B4-BE49-F238E27FC236}">
                <a16:creationId xmlns:a16="http://schemas.microsoft.com/office/drawing/2014/main" id="{319F01F9-87E8-1AC2-11DC-03B3B96C3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5929" y="150926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2" name="object 43">
            <a:extLst>
              <a:ext uri="{FF2B5EF4-FFF2-40B4-BE49-F238E27FC236}">
                <a16:creationId xmlns:a16="http://schemas.microsoft.com/office/drawing/2014/main" id="{35DC1DD5-F01E-CF73-B304-7F8D2C83AB90}"/>
              </a:ext>
            </a:extLst>
          </p:cNvPr>
          <p:cNvSpPr txBox="1"/>
          <p:nvPr/>
        </p:nvSpPr>
        <p:spPr>
          <a:xfrm>
            <a:off x="2455586" y="720424"/>
            <a:ext cx="7502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/>
                <a:cs typeface="Arial"/>
              </a:rPr>
              <a:t>SECRETARIA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MUNICIPAL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r>
              <a:rPr lang="pt-BR" sz="1600" b="1" spc="5" dirty="0">
                <a:latin typeface="Arial"/>
                <a:cs typeface="Arial"/>
              </a:rPr>
              <a:t> OBRAS E SERVIÇOS PÚBLICOS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591" y="2589395"/>
            <a:ext cx="7031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11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8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de</a:t>
            </a:r>
            <a:r>
              <a:rPr sz="2000" b="1" u="sng" spc="-50" dirty="0">
                <a:latin typeface="Verdana"/>
                <a:cs typeface="Verdana"/>
              </a:rPr>
              <a:t> </a:t>
            </a:r>
            <a:r>
              <a:rPr sz="2000" b="1" u="sng" spc="-5" dirty="0">
                <a:latin typeface="Verdana"/>
                <a:cs typeface="Verdana"/>
              </a:rPr>
              <a:t>Obras</a:t>
            </a:r>
            <a:r>
              <a:rPr sz="2000" b="1" u="sng" spc="-5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e</a:t>
            </a:r>
            <a:r>
              <a:rPr sz="2000" b="1" u="sng" spc="-20" dirty="0">
                <a:latin typeface="Verdana"/>
                <a:cs typeface="Verdana"/>
              </a:rPr>
              <a:t> </a:t>
            </a:r>
            <a:r>
              <a:rPr sz="2000" b="1" u="sng" spc="-10" dirty="0">
                <a:latin typeface="Verdana"/>
                <a:cs typeface="Verdana"/>
              </a:rPr>
              <a:t>Serviços</a:t>
            </a:r>
            <a:r>
              <a:rPr sz="2000" b="1" u="sng" spc="-6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Públicos</a:t>
            </a:r>
            <a:endParaRPr sz="2000" b="1" u="sng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0" y="3105150"/>
            <a:ext cx="5832730" cy="1809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sz="2000" b="1" spc="-80" dirty="0">
                <a:latin typeface="Verdana"/>
                <a:cs typeface="Verdana"/>
              </a:rPr>
              <a:t>R</a:t>
            </a:r>
            <a:r>
              <a:rPr sz="2000" b="1" spc="-50" dirty="0">
                <a:latin typeface="Verdana"/>
                <a:cs typeface="Verdana"/>
              </a:rPr>
              <a:t>u</a:t>
            </a:r>
            <a:r>
              <a:rPr sz="2000" b="1" dirty="0">
                <a:latin typeface="Verdana"/>
                <a:cs typeface="Verdana"/>
              </a:rPr>
              <a:t>a</a:t>
            </a:r>
            <a:r>
              <a:rPr sz="2000" b="1" spc="-160" dirty="0">
                <a:latin typeface="Verdana"/>
                <a:cs typeface="Verdana"/>
              </a:rPr>
              <a:t> </a:t>
            </a:r>
            <a:r>
              <a:rPr sz="2000" b="1" spc="-65" dirty="0">
                <a:latin typeface="Verdana"/>
                <a:cs typeface="Verdana"/>
              </a:rPr>
              <a:t>I</a:t>
            </a:r>
            <a:r>
              <a:rPr sz="2000" b="1" spc="-45" dirty="0">
                <a:latin typeface="Verdana"/>
                <a:cs typeface="Verdana"/>
              </a:rPr>
              <a:t>t</a:t>
            </a:r>
            <a:r>
              <a:rPr sz="2000" b="1" spc="-65" dirty="0">
                <a:latin typeface="Verdana"/>
                <a:cs typeface="Verdana"/>
              </a:rPr>
              <a:t>a</a:t>
            </a:r>
            <a:r>
              <a:rPr sz="2000" b="1" spc="-55" dirty="0">
                <a:latin typeface="Verdana"/>
                <a:cs typeface="Verdana"/>
              </a:rPr>
              <a:t>g</a:t>
            </a:r>
            <a:r>
              <a:rPr sz="2000" b="1" spc="-50" dirty="0">
                <a:latin typeface="Verdana"/>
                <a:cs typeface="Verdana"/>
              </a:rPr>
              <a:t>u</a:t>
            </a:r>
            <a:r>
              <a:rPr sz="2000" b="1" spc="-5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14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Verdana"/>
                <a:cs typeface="Verdana"/>
              </a:rPr>
              <a:t>3674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125" dirty="0">
                <a:latin typeface="Verdana"/>
                <a:cs typeface="Verdana"/>
              </a:rPr>
              <a:t> </a:t>
            </a:r>
            <a:r>
              <a:rPr sz="2000" b="1" spc="-65" dirty="0">
                <a:latin typeface="Verdana"/>
                <a:cs typeface="Verdana"/>
              </a:rPr>
              <a:t>G</a:t>
            </a:r>
            <a:r>
              <a:rPr sz="2000" b="1" spc="-100" dirty="0">
                <a:latin typeface="Verdana"/>
                <a:cs typeface="Verdana"/>
              </a:rPr>
              <a:t>r</a:t>
            </a:r>
            <a:r>
              <a:rPr sz="2000" b="1" spc="-70" dirty="0">
                <a:latin typeface="Verdana"/>
                <a:cs typeface="Verdana"/>
              </a:rPr>
              <a:t>aj</a:t>
            </a:r>
            <a:r>
              <a:rPr sz="2000" b="1" spc="-65" dirty="0">
                <a:latin typeface="Verdana"/>
                <a:cs typeface="Verdana"/>
              </a:rPr>
              <a:t>a</a:t>
            </a:r>
            <a:r>
              <a:rPr sz="2000" b="1" spc="-50" dirty="0">
                <a:latin typeface="Verdana"/>
                <a:cs typeface="Verdana"/>
              </a:rPr>
              <a:t>ú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114" dirty="0">
                <a:latin typeface="Verdana"/>
                <a:cs typeface="Verdana"/>
              </a:rPr>
              <a:t> </a:t>
            </a:r>
            <a:r>
              <a:rPr sz="2000" b="1" spc="-70" dirty="0">
                <a:latin typeface="Verdana"/>
                <a:cs typeface="Verdana"/>
              </a:rPr>
              <a:t>B</a:t>
            </a:r>
            <a:r>
              <a:rPr sz="2000" b="1" spc="-65" dirty="0">
                <a:latin typeface="Verdana"/>
                <a:cs typeface="Verdana"/>
              </a:rPr>
              <a:t>r</a:t>
            </a:r>
            <a:r>
              <a:rPr sz="2000" b="1" spc="-50" dirty="0">
                <a:latin typeface="Verdana"/>
                <a:cs typeface="Verdana"/>
              </a:rPr>
              <a:t>u</a:t>
            </a:r>
            <a:r>
              <a:rPr sz="2000" b="1" spc="-65" dirty="0">
                <a:latin typeface="Verdana"/>
                <a:cs typeface="Verdana"/>
              </a:rPr>
              <a:t>ma</a:t>
            </a:r>
            <a:r>
              <a:rPr sz="2000" b="1" spc="-55" dirty="0">
                <a:latin typeface="Verdana"/>
                <a:cs typeface="Verdana"/>
              </a:rPr>
              <a:t>d</a:t>
            </a:r>
            <a:r>
              <a:rPr sz="2000" b="1" spc="-75" dirty="0">
                <a:latin typeface="Verdana"/>
                <a:cs typeface="Verdana"/>
              </a:rPr>
              <a:t>i</a:t>
            </a:r>
            <a:r>
              <a:rPr sz="2000" b="1" spc="-50" dirty="0">
                <a:latin typeface="Verdana"/>
                <a:cs typeface="Verdana"/>
              </a:rPr>
              <a:t>nh</a:t>
            </a:r>
            <a:r>
              <a:rPr sz="2000" b="1" dirty="0">
                <a:latin typeface="Verdana"/>
                <a:cs typeface="Verdana"/>
              </a:rPr>
              <a:t>o</a:t>
            </a:r>
            <a:r>
              <a:rPr sz="2000" b="1" spc="-1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95" dirty="0">
                <a:latin typeface="Verdana"/>
                <a:cs typeface="Verdana"/>
              </a:rPr>
              <a:t> </a:t>
            </a:r>
            <a:r>
              <a:rPr sz="2000" b="1" spc="-45" dirty="0">
                <a:latin typeface="Verdana"/>
                <a:cs typeface="Verdana"/>
              </a:rPr>
              <a:t>M</a:t>
            </a:r>
            <a:r>
              <a:rPr sz="2000" b="1" dirty="0">
                <a:latin typeface="Verdana"/>
                <a:cs typeface="Verdana"/>
              </a:rPr>
              <a:t>G  </a:t>
            </a:r>
            <a:r>
              <a:rPr sz="2000" b="1" spc="-45" dirty="0">
                <a:latin typeface="Verdana"/>
                <a:cs typeface="Verdana"/>
              </a:rPr>
              <a:t>E-mail: </a:t>
            </a:r>
            <a:r>
              <a:rPr sz="2000" b="1" u="heavy" spc="-5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obrasadm@brumadinho.mg.gov 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spc="-265" dirty="0">
                <a:latin typeface="Verdana"/>
                <a:cs typeface="Verdana"/>
              </a:rPr>
              <a:t>T</a:t>
            </a:r>
            <a:r>
              <a:rPr sz="2000" b="1" spc="-70" dirty="0">
                <a:latin typeface="Verdana"/>
                <a:cs typeface="Verdana"/>
              </a:rPr>
              <a:t>ele</a:t>
            </a:r>
            <a:r>
              <a:rPr sz="2000" b="1" spc="-45" dirty="0">
                <a:latin typeface="Verdana"/>
                <a:cs typeface="Verdana"/>
              </a:rPr>
              <a:t>f</a:t>
            </a:r>
            <a:r>
              <a:rPr sz="2000" b="1" spc="-65" dirty="0">
                <a:latin typeface="Verdana"/>
                <a:cs typeface="Verdana"/>
              </a:rPr>
              <a:t>o</a:t>
            </a:r>
            <a:r>
              <a:rPr sz="2000" b="1" spc="-45" dirty="0">
                <a:latin typeface="Verdana"/>
                <a:cs typeface="Verdana"/>
              </a:rPr>
              <a:t>n</a:t>
            </a:r>
            <a:r>
              <a:rPr sz="2000" b="1" spc="-70" dirty="0">
                <a:latin typeface="Verdana"/>
                <a:cs typeface="Verdana"/>
              </a:rPr>
              <a:t>e</a:t>
            </a:r>
            <a:r>
              <a:rPr sz="2000" b="1" spc="-65" dirty="0">
                <a:latin typeface="Verdana"/>
                <a:cs typeface="Verdana"/>
              </a:rPr>
              <a:t>s</a:t>
            </a:r>
            <a:r>
              <a:rPr sz="2000" b="1" dirty="0">
                <a:latin typeface="Verdana"/>
                <a:cs typeface="Verdana"/>
              </a:rPr>
              <a:t>:</a:t>
            </a:r>
            <a:r>
              <a:rPr sz="2000" b="1" spc="-150" dirty="0">
                <a:latin typeface="Verdana"/>
                <a:cs typeface="Verdana"/>
              </a:rPr>
              <a:t> </a:t>
            </a:r>
            <a:r>
              <a:rPr sz="2000" b="1" spc="-50" dirty="0">
                <a:latin typeface="Verdana"/>
                <a:cs typeface="Verdana"/>
              </a:rPr>
              <a:t>(</a:t>
            </a:r>
            <a:r>
              <a:rPr sz="2000" b="1" spc="-65" dirty="0">
                <a:latin typeface="Verdana"/>
                <a:cs typeface="Verdana"/>
              </a:rPr>
              <a:t>3</a:t>
            </a:r>
            <a:r>
              <a:rPr sz="2000" b="1" spc="-60" dirty="0">
                <a:latin typeface="Verdana"/>
                <a:cs typeface="Verdana"/>
              </a:rPr>
              <a:t>1</a:t>
            </a:r>
            <a:r>
              <a:rPr sz="2000" b="1" dirty="0">
                <a:latin typeface="Verdana"/>
                <a:cs typeface="Verdana"/>
              </a:rPr>
              <a:t>)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65" dirty="0">
                <a:latin typeface="Verdana"/>
                <a:cs typeface="Verdana"/>
              </a:rPr>
              <a:t>99946</a:t>
            </a:r>
            <a:r>
              <a:rPr sz="2000" b="1" spc="-60" dirty="0">
                <a:latin typeface="Verdana"/>
                <a:cs typeface="Verdana"/>
              </a:rPr>
              <a:t>-</a:t>
            </a:r>
            <a:r>
              <a:rPr sz="2000" b="1" spc="-65" dirty="0">
                <a:latin typeface="Verdana"/>
                <a:cs typeface="Verdana"/>
              </a:rPr>
              <a:t>1</a:t>
            </a:r>
            <a:r>
              <a:rPr sz="2000" b="1" spc="-50" dirty="0">
                <a:latin typeface="Verdana"/>
                <a:cs typeface="Verdana"/>
              </a:rPr>
              <a:t>25</a:t>
            </a:r>
            <a:r>
              <a:rPr sz="2000" b="1" dirty="0">
                <a:latin typeface="Verdana"/>
                <a:cs typeface="Verdana"/>
              </a:rPr>
              <a:t>0</a:t>
            </a:r>
            <a:r>
              <a:rPr lang="pt-BR" sz="2000" b="1" dirty="0">
                <a:latin typeface="Verdana"/>
                <a:cs typeface="Verdana"/>
              </a:rPr>
              <a:t> /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3987-0282  </a:t>
            </a:r>
            <a:r>
              <a:rPr lang="pt-BR" sz="2000" b="1" dirty="0"/>
              <a:t> </a:t>
            </a:r>
            <a:endParaRPr sz="2000" b="1" dirty="0">
              <a:latin typeface="Verdana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C6816C2E-B3B5-4E38-D74E-A601C775D571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2D12211-331C-B483-C6AB-E26602A9FB41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A64E09D-D1F3-D714-05C9-0AC5C2C8A29E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51733A1E-E147-87B7-BCE9-A2D275EAB908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A87ED3A4-8F5A-3AC1-A4D8-1B9B711AE944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1AEFCAD-F5B2-CAE0-604E-67F75BF8C9F1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2A34C662-A2AC-A69D-3D90-655556083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606" y="3307666"/>
            <a:ext cx="10961750" cy="451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4105" marR="5080" indent="-2352040" algn="ctr">
              <a:lnSpc>
                <a:spcPct val="150100"/>
              </a:lnSpc>
              <a:spcBef>
                <a:spcPts val="95"/>
              </a:spcBef>
            </a:pP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2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200" spc="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2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PLANEJAMENTO</a:t>
            </a:r>
            <a:r>
              <a:rPr lang="pt-BR" sz="2200" spc="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chemeClr val="tx1"/>
                </a:solidFill>
                <a:latin typeface="Verdana"/>
                <a:cs typeface="Verdana"/>
              </a:rPr>
              <a:t>E </a:t>
            </a:r>
            <a:r>
              <a:rPr sz="2200" spc="-6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chemeClr val="tx1"/>
                </a:solidFill>
                <a:latin typeface="Verdana"/>
                <a:cs typeface="Verdana"/>
              </a:rPr>
              <a:t>COORDENAÇÃO</a:t>
            </a:r>
            <a:endParaRPr sz="2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93FDA871-41F1-50AF-E710-674091494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822" y="2331466"/>
            <a:ext cx="62357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6700"/>
              </a:lnSpc>
              <a:spcBef>
                <a:spcPts val="100"/>
              </a:spcBef>
            </a:pPr>
            <a:r>
              <a:rPr sz="600" b="1" spc="5" dirty="0">
                <a:latin typeface="Verdana"/>
                <a:cs typeface="Verdana"/>
              </a:rPr>
              <a:t>D</a:t>
            </a:r>
            <a:r>
              <a:rPr sz="600" b="1" spc="-5" dirty="0">
                <a:latin typeface="Verdana"/>
                <a:cs typeface="Verdana"/>
              </a:rPr>
              <a:t>ecl</a:t>
            </a:r>
            <a:r>
              <a:rPr sz="600" b="1" spc="-2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r</a:t>
            </a:r>
            <a:r>
              <a:rPr sz="600" b="1" spc="-5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5" dirty="0">
                <a:latin typeface="Verdana"/>
                <a:cs typeface="Verdana"/>
              </a:rPr>
              <a:t> de  Viabilidade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6144" y="1905000"/>
            <a:ext cx="913130" cy="1061085"/>
          </a:xfrm>
          <a:custGeom>
            <a:avLst/>
            <a:gdLst/>
            <a:ahLst/>
            <a:cxnLst/>
            <a:rect l="l" t="t" r="r" b="b"/>
            <a:pathLst>
              <a:path w="913129" h="1061085">
                <a:moveTo>
                  <a:pt x="862457" y="1060703"/>
                </a:moveTo>
                <a:lnTo>
                  <a:pt x="50292" y="1060703"/>
                </a:lnTo>
                <a:lnTo>
                  <a:pt x="30733" y="1056893"/>
                </a:lnTo>
                <a:lnTo>
                  <a:pt x="14731" y="1046479"/>
                </a:lnTo>
                <a:lnTo>
                  <a:pt x="3937" y="1031239"/>
                </a:lnTo>
                <a:lnTo>
                  <a:pt x="0" y="1012570"/>
                </a:lnTo>
                <a:lnTo>
                  <a:pt x="0" y="48132"/>
                </a:lnTo>
                <a:lnTo>
                  <a:pt x="3937" y="29463"/>
                </a:lnTo>
                <a:lnTo>
                  <a:pt x="14731" y="14096"/>
                </a:lnTo>
                <a:lnTo>
                  <a:pt x="30733" y="3809"/>
                </a:lnTo>
                <a:lnTo>
                  <a:pt x="50292" y="0"/>
                </a:lnTo>
                <a:lnTo>
                  <a:pt x="862457" y="0"/>
                </a:lnTo>
                <a:lnTo>
                  <a:pt x="882015" y="3809"/>
                </a:lnTo>
                <a:lnTo>
                  <a:pt x="898017" y="14096"/>
                </a:lnTo>
                <a:lnTo>
                  <a:pt x="908811" y="29463"/>
                </a:lnTo>
                <a:lnTo>
                  <a:pt x="912748" y="48132"/>
                </a:lnTo>
                <a:lnTo>
                  <a:pt x="912748" y="1012570"/>
                </a:lnTo>
                <a:lnTo>
                  <a:pt x="908811" y="1031239"/>
                </a:lnTo>
                <a:lnTo>
                  <a:pt x="898017" y="1046479"/>
                </a:lnTo>
                <a:lnTo>
                  <a:pt x="882015" y="1056893"/>
                </a:lnTo>
                <a:lnTo>
                  <a:pt x="862457" y="106070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5288" y="1905000"/>
            <a:ext cx="5285105" cy="5510530"/>
          </a:xfrm>
          <a:custGeom>
            <a:avLst/>
            <a:gdLst/>
            <a:ahLst/>
            <a:cxnLst/>
            <a:rect l="l" t="t" r="r" b="b"/>
            <a:pathLst>
              <a:path w="5285105" h="5510530">
                <a:moveTo>
                  <a:pt x="867790" y="2192908"/>
                </a:moveTo>
                <a:lnTo>
                  <a:pt x="50673" y="2192908"/>
                </a:lnTo>
                <a:lnTo>
                  <a:pt x="30987" y="2189099"/>
                </a:lnTo>
                <a:lnTo>
                  <a:pt x="14859" y="2178557"/>
                </a:lnTo>
                <a:lnTo>
                  <a:pt x="3937" y="2163064"/>
                </a:lnTo>
                <a:lnTo>
                  <a:pt x="0" y="2144141"/>
                </a:lnTo>
                <a:lnTo>
                  <a:pt x="0" y="1167383"/>
                </a:lnTo>
                <a:lnTo>
                  <a:pt x="3937" y="1148461"/>
                </a:lnTo>
                <a:lnTo>
                  <a:pt x="14859" y="1132966"/>
                </a:lnTo>
                <a:lnTo>
                  <a:pt x="30987" y="1122426"/>
                </a:lnTo>
                <a:lnTo>
                  <a:pt x="50673" y="1118615"/>
                </a:lnTo>
                <a:lnTo>
                  <a:pt x="867790" y="1118615"/>
                </a:lnTo>
                <a:lnTo>
                  <a:pt x="887349" y="1122426"/>
                </a:lnTo>
                <a:lnTo>
                  <a:pt x="903477" y="1132966"/>
                </a:lnTo>
                <a:lnTo>
                  <a:pt x="914400" y="1148461"/>
                </a:lnTo>
                <a:lnTo>
                  <a:pt x="918337" y="1167383"/>
                </a:lnTo>
                <a:lnTo>
                  <a:pt x="918337" y="2144141"/>
                </a:lnTo>
                <a:lnTo>
                  <a:pt x="914400" y="2163064"/>
                </a:lnTo>
                <a:lnTo>
                  <a:pt x="903477" y="2178557"/>
                </a:lnTo>
                <a:lnTo>
                  <a:pt x="887349" y="2189099"/>
                </a:lnTo>
                <a:lnTo>
                  <a:pt x="867790" y="2192908"/>
                </a:lnTo>
                <a:close/>
              </a:path>
              <a:path w="5285105" h="5510530">
                <a:moveTo>
                  <a:pt x="879221" y="3302380"/>
                </a:moveTo>
                <a:lnTo>
                  <a:pt x="51307" y="3302380"/>
                </a:lnTo>
                <a:lnTo>
                  <a:pt x="31368" y="3298571"/>
                </a:lnTo>
                <a:lnTo>
                  <a:pt x="15112" y="3288029"/>
                </a:lnTo>
                <a:lnTo>
                  <a:pt x="4063" y="3272535"/>
                </a:lnTo>
                <a:lnTo>
                  <a:pt x="0" y="3253485"/>
                </a:lnTo>
                <a:lnTo>
                  <a:pt x="0" y="2275586"/>
                </a:lnTo>
                <a:lnTo>
                  <a:pt x="4063" y="2256536"/>
                </a:lnTo>
                <a:lnTo>
                  <a:pt x="15112" y="2241041"/>
                </a:lnTo>
                <a:lnTo>
                  <a:pt x="31368" y="2230501"/>
                </a:lnTo>
                <a:lnTo>
                  <a:pt x="51307" y="2226691"/>
                </a:lnTo>
                <a:lnTo>
                  <a:pt x="879221" y="2226691"/>
                </a:lnTo>
                <a:lnTo>
                  <a:pt x="899160" y="2230501"/>
                </a:lnTo>
                <a:lnTo>
                  <a:pt x="915415" y="2241041"/>
                </a:lnTo>
                <a:lnTo>
                  <a:pt x="926464" y="2256536"/>
                </a:lnTo>
                <a:lnTo>
                  <a:pt x="930528" y="2275586"/>
                </a:lnTo>
                <a:lnTo>
                  <a:pt x="930528" y="3253485"/>
                </a:lnTo>
                <a:lnTo>
                  <a:pt x="926464" y="3272535"/>
                </a:lnTo>
                <a:lnTo>
                  <a:pt x="915415" y="3288029"/>
                </a:lnTo>
                <a:lnTo>
                  <a:pt x="899160" y="3298571"/>
                </a:lnTo>
                <a:lnTo>
                  <a:pt x="879221" y="3302380"/>
                </a:lnTo>
                <a:close/>
              </a:path>
              <a:path w="5285105" h="5510530">
                <a:moveTo>
                  <a:pt x="877824" y="5510504"/>
                </a:moveTo>
                <a:lnTo>
                  <a:pt x="51181" y="5510504"/>
                </a:lnTo>
                <a:lnTo>
                  <a:pt x="31368" y="5502694"/>
                </a:lnTo>
                <a:lnTo>
                  <a:pt x="14986" y="5481421"/>
                </a:lnTo>
                <a:lnTo>
                  <a:pt x="4063" y="5449951"/>
                </a:lnTo>
                <a:lnTo>
                  <a:pt x="0" y="5411508"/>
                </a:lnTo>
                <a:lnTo>
                  <a:pt x="0" y="3430524"/>
                </a:lnTo>
                <a:lnTo>
                  <a:pt x="4063" y="3392170"/>
                </a:lnTo>
                <a:lnTo>
                  <a:pt x="14986" y="3360674"/>
                </a:lnTo>
                <a:lnTo>
                  <a:pt x="31368" y="3339337"/>
                </a:lnTo>
                <a:lnTo>
                  <a:pt x="51181" y="3331591"/>
                </a:lnTo>
                <a:lnTo>
                  <a:pt x="877824" y="3331591"/>
                </a:lnTo>
                <a:lnTo>
                  <a:pt x="897636" y="3339337"/>
                </a:lnTo>
                <a:lnTo>
                  <a:pt x="914019" y="3360674"/>
                </a:lnTo>
                <a:lnTo>
                  <a:pt x="924940" y="3392170"/>
                </a:lnTo>
                <a:lnTo>
                  <a:pt x="929004" y="3430524"/>
                </a:lnTo>
                <a:lnTo>
                  <a:pt x="929004" y="5411508"/>
                </a:lnTo>
                <a:lnTo>
                  <a:pt x="924940" y="5449951"/>
                </a:lnTo>
                <a:lnTo>
                  <a:pt x="914019" y="5481421"/>
                </a:lnTo>
                <a:lnTo>
                  <a:pt x="897636" y="5502694"/>
                </a:lnTo>
                <a:lnTo>
                  <a:pt x="877824" y="5510504"/>
                </a:lnTo>
                <a:close/>
              </a:path>
              <a:path w="5285105" h="5510530">
                <a:moveTo>
                  <a:pt x="4134485" y="1077214"/>
                </a:moveTo>
                <a:lnTo>
                  <a:pt x="3152013" y="1077214"/>
                </a:lnTo>
                <a:lnTo>
                  <a:pt x="3129915" y="1073150"/>
                </a:lnTo>
                <a:lnTo>
                  <a:pt x="3111754" y="1061974"/>
                </a:lnTo>
                <a:lnTo>
                  <a:pt x="3099435" y="1045463"/>
                </a:lnTo>
                <a:lnTo>
                  <a:pt x="3094990" y="1025398"/>
                </a:lnTo>
                <a:lnTo>
                  <a:pt x="3094990" y="53339"/>
                </a:lnTo>
                <a:lnTo>
                  <a:pt x="3099435" y="33146"/>
                </a:lnTo>
                <a:lnTo>
                  <a:pt x="3111754" y="16763"/>
                </a:lnTo>
                <a:lnTo>
                  <a:pt x="3129915" y="5587"/>
                </a:lnTo>
                <a:lnTo>
                  <a:pt x="3152013" y="1524"/>
                </a:lnTo>
                <a:lnTo>
                  <a:pt x="4134485" y="1524"/>
                </a:lnTo>
                <a:lnTo>
                  <a:pt x="4156710" y="5587"/>
                </a:lnTo>
                <a:lnTo>
                  <a:pt x="4174743" y="16763"/>
                </a:lnTo>
                <a:lnTo>
                  <a:pt x="4187063" y="33146"/>
                </a:lnTo>
                <a:lnTo>
                  <a:pt x="4191508" y="53339"/>
                </a:lnTo>
                <a:lnTo>
                  <a:pt x="4191508" y="1025398"/>
                </a:lnTo>
                <a:lnTo>
                  <a:pt x="4187063" y="1045463"/>
                </a:lnTo>
                <a:lnTo>
                  <a:pt x="4174743" y="1061974"/>
                </a:lnTo>
                <a:lnTo>
                  <a:pt x="4156710" y="1073150"/>
                </a:lnTo>
                <a:lnTo>
                  <a:pt x="4134485" y="1077214"/>
                </a:lnTo>
                <a:close/>
              </a:path>
              <a:path w="5285105" h="5510530">
                <a:moveTo>
                  <a:pt x="4133215" y="2191384"/>
                </a:moveTo>
                <a:lnTo>
                  <a:pt x="3128899" y="2191384"/>
                </a:lnTo>
                <a:lnTo>
                  <a:pt x="3106292" y="2187320"/>
                </a:lnTo>
                <a:lnTo>
                  <a:pt x="3087751" y="2176144"/>
                </a:lnTo>
                <a:lnTo>
                  <a:pt x="3075178" y="2159634"/>
                </a:lnTo>
                <a:lnTo>
                  <a:pt x="3070606" y="2139568"/>
                </a:lnTo>
                <a:lnTo>
                  <a:pt x="3070606" y="1167383"/>
                </a:lnTo>
                <a:lnTo>
                  <a:pt x="3075178" y="1147317"/>
                </a:lnTo>
                <a:lnTo>
                  <a:pt x="3087751" y="1130807"/>
                </a:lnTo>
                <a:lnTo>
                  <a:pt x="3106292" y="1119631"/>
                </a:lnTo>
                <a:lnTo>
                  <a:pt x="3128899" y="1115567"/>
                </a:lnTo>
                <a:lnTo>
                  <a:pt x="4133215" y="1115567"/>
                </a:lnTo>
                <a:lnTo>
                  <a:pt x="4155820" y="1119631"/>
                </a:lnTo>
                <a:lnTo>
                  <a:pt x="4174363" y="1130807"/>
                </a:lnTo>
                <a:lnTo>
                  <a:pt x="4186936" y="1147317"/>
                </a:lnTo>
                <a:lnTo>
                  <a:pt x="4191508" y="1167383"/>
                </a:lnTo>
                <a:lnTo>
                  <a:pt x="4191508" y="2139568"/>
                </a:lnTo>
                <a:lnTo>
                  <a:pt x="4186936" y="2159634"/>
                </a:lnTo>
                <a:lnTo>
                  <a:pt x="4174363" y="2176144"/>
                </a:lnTo>
                <a:lnTo>
                  <a:pt x="4155820" y="2187320"/>
                </a:lnTo>
                <a:lnTo>
                  <a:pt x="4133215" y="2191384"/>
                </a:lnTo>
                <a:close/>
              </a:path>
              <a:path w="5285105" h="5510530">
                <a:moveTo>
                  <a:pt x="4133341" y="3310001"/>
                </a:moveTo>
                <a:lnTo>
                  <a:pt x="3130296" y="3310001"/>
                </a:lnTo>
                <a:lnTo>
                  <a:pt x="3107690" y="3305936"/>
                </a:lnTo>
                <a:lnTo>
                  <a:pt x="3089275" y="3294760"/>
                </a:lnTo>
                <a:lnTo>
                  <a:pt x="3076702" y="3278378"/>
                </a:lnTo>
                <a:lnTo>
                  <a:pt x="3072129" y="3258184"/>
                </a:lnTo>
                <a:lnTo>
                  <a:pt x="3072129" y="2286127"/>
                </a:lnTo>
                <a:lnTo>
                  <a:pt x="3076702" y="2266061"/>
                </a:lnTo>
                <a:lnTo>
                  <a:pt x="3089275" y="2249551"/>
                </a:lnTo>
                <a:lnTo>
                  <a:pt x="3107690" y="2238375"/>
                </a:lnTo>
                <a:lnTo>
                  <a:pt x="3130296" y="2234311"/>
                </a:lnTo>
                <a:lnTo>
                  <a:pt x="4133341" y="2234311"/>
                </a:lnTo>
                <a:lnTo>
                  <a:pt x="4155947" y="2238375"/>
                </a:lnTo>
                <a:lnTo>
                  <a:pt x="4174490" y="2249551"/>
                </a:lnTo>
                <a:lnTo>
                  <a:pt x="4186936" y="2266061"/>
                </a:lnTo>
                <a:lnTo>
                  <a:pt x="4191508" y="2286127"/>
                </a:lnTo>
                <a:lnTo>
                  <a:pt x="4191508" y="3258184"/>
                </a:lnTo>
                <a:lnTo>
                  <a:pt x="4186936" y="3278378"/>
                </a:lnTo>
                <a:lnTo>
                  <a:pt x="4174490" y="3294760"/>
                </a:lnTo>
                <a:lnTo>
                  <a:pt x="4155947" y="3305936"/>
                </a:lnTo>
                <a:lnTo>
                  <a:pt x="4133341" y="3310001"/>
                </a:lnTo>
                <a:close/>
              </a:path>
              <a:path w="5285105" h="5510530">
                <a:moveTo>
                  <a:pt x="4134739" y="5510504"/>
                </a:moveTo>
                <a:lnTo>
                  <a:pt x="3154934" y="5510504"/>
                </a:lnTo>
                <a:lnTo>
                  <a:pt x="3132836" y="5502224"/>
                </a:lnTo>
                <a:lnTo>
                  <a:pt x="3114802" y="5479681"/>
                </a:lnTo>
                <a:lnTo>
                  <a:pt x="3102483" y="5446318"/>
                </a:lnTo>
                <a:lnTo>
                  <a:pt x="3098038" y="5405577"/>
                </a:lnTo>
                <a:lnTo>
                  <a:pt x="3098038" y="3436492"/>
                </a:lnTo>
                <a:lnTo>
                  <a:pt x="3102483" y="3395726"/>
                </a:lnTo>
                <a:lnTo>
                  <a:pt x="3114802" y="3362452"/>
                </a:lnTo>
                <a:lnTo>
                  <a:pt x="3132836" y="3339846"/>
                </a:lnTo>
                <a:lnTo>
                  <a:pt x="3154934" y="3331591"/>
                </a:lnTo>
                <a:lnTo>
                  <a:pt x="4134739" y="3331591"/>
                </a:lnTo>
                <a:lnTo>
                  <a:pt x="4156710" y="3339846"/>
                </a:lnTo>
                <a:lnTo>
                  <a:pt x="4174870" y="3362452"/>
                </a:lnTo>
                <a:lnTo>
                  <a:pt x="4187063" y="3395726"/>
                </a:lnTo>
                <a:lnTo>
                  <a:pt x="4191508" y="3436492"/>
                </a:lnTo>
                <a:lnTo>
                  <a:pt x="4191508" y="5405577"/>
                </a:lnTo>
                <a:lnTo>
                  <a:pt x="4187063" y="5446318"/>
                </a:lnTo>
                <a:lnTo>
                  <a:pt x="4174870" y="5479681"/>
                </a:lnTo>
                <a:lnTo>
                  <a:pt x="4156710" y="5502224"/>
                </a:lnTo>
                <a:lnTo>
                  <a:pt x="4134739" y="5510504"/>
                </a:lnTo>
                <a:close/>
              </a:path>
              <a:path w="5285105" h="5510530">
                <a:moveTo>
                  <a:pt x="5230241" y="1075689"/>
                </a:moveTo>
                <a:lnTo>
                  <a:pt x="4269486" y="1075689"/>
                </a:lnTo>
                <a:lnTo>
                  <a:pt x="4248277" y="1071499"/>
                </a:lnTo>
                <a:lnTo>
                  <a:pt x="4231005" y="1060195"/>
                </a:lnTo>
                <a:lnTo>
                  <a:pt x="4219320" y="1043304"/>
                </a:lnTo>
                <a:lnTo>
                  <a:pt x="4215003" y="1022730"/>
                </a:lnTo>
                <a:lnTo>
                  <a:pt x="4215003" y="52958"/>
                </a:lnTo>
                <a:lnTo>
                  <a:pt x="4219320" y="32384"/>
                </a:lnTo>
                <a:lnTo>
                  <a:pt x="4231005" y="15493"/>
                </a:lnTo>
                <a:lnTo>
                  <a:pt x="4248277" y="4190"/>
                </a:lnTo>
                <a:lnTo>
                  <a:pt x="4269486" y="0"/>
                </a:lnTo>
                <a:lnTo>
                  <a:pt x="5230241" y="0"/>
                </a:lnTo>
                <a:lnTo>
                  <a:pt x="5251450" y="4190"/>
                </a:lnTo>
                <a:lnTo>
                  <a:pt x="5268721" y="15493"/>
                </a:lnTo>
                <a:lnTo>
                  <a:pt x="5280406" y="32384"/>
                </a:lnTo>
                <a:lnTo>
                  <a:pt x="5284723" y="52958"/>
                </a:lnTo>
                <a:lnTo>
                  <a:pt x="5284723" y="1022730"/>
                </a:lnTo>
                <a:lnTo>
                  <a:pt x="5280406" y="1043304"/>
                </a:lnTo>
                <a:lnTo>
                  <a:pt x="5268721" y="1060195"/>
                </a:lnTo>
                <a:lnTo>
                  <a:pt x="5251450" y="1071499"/>
                </a:lnTo>
                <a:lnTo>
                  <a:pt x="5230241" y="1075689"/>
                </a:lnTo>
                <a:close/>
              </a:path>
              <a:path w="5285105" h="5510530">
                <a:moveTo>
                  <a:pt x="5229097" y="2189861"/>
                </a:moveTo>
                <a:lnTo>
                  <a:pt x="4275201" y="2189861"/>
                </a:lnTo>
                <a:lnTo>
                  <a:pt x="4254119" y="2185669"/>
                </a:lnTo>
                <a:lnTo>
                  <a:pt x="4236973" y="2174366"/>
                </a:lnTo>
                <a:lnTo>
                  <a:pt x="4225417" y="2157476"/>
                </a:lnTo>
                <a:lnTo>
                  <a:pt x="4221098" y="2136902"/>
                </a:lnTo>
                <a:lnTo>
                  <a:pt x="4221098" y="1167002"/>
                </a:lnTo>
                <a:lnTo>
                  <a:pt x="4225417" y="1146428"/>
                </a:lnTo>
                <a:lnTo>
                  <a:pt x="4236973" y="1129538"/>
                </a:lnTo>
                <a:lnTo>
                  <a:pt x="4254119" y="1118234"/>
                </a:lnTo>
                <a:lnTo>
                  <a:pt x="4275201" y="1114043"/>
                </a:lnTo>
                <a:lnTo>
                  <a:pt x="5229097" y="1114043"/>
                </a:lnTo>
                <a:lnTo>
                  <a:pt x="5250180" y="1118234"/>
                </a:lnTo>
                <a:lnTo>
                  <a:pt x="5267325" y="1129538"/>
                </a:lnTo>
                <a:lnTo>
                  <a:pt x="5278882" y="1146428"/>
                </a:lnTo>
                <a:lnTo>
                  <a:pt x="5283200" y="1167002"/>
                </a:lnTo>
                <a:lnTo>
                  <a:pt x="5283200" y="2136902"/>
                </a:lnTo>
                <a:lnTo>
                  <a:pt x="5278882" y="2157476"/>
                </a:lnTo>
                <a:lnTo>
                  <a:pt x="5267325" y="2174366"/>
                </a:lnTo>
                <a:lnTo>
                  <a:pt x="5250180" y="2185669"/>
                </a:lnTo>
                <a:lnTo>
                  <a:pt x="5229097" y="2189861"/>
                </a:lnTo>
                <a:close/>
              </a:path>
              <a:path w="5285105" h="5510530">
                <a:moveTo>
                  <a:pt x="5224780" y="3302380"/>
                </a:moveTo>
                <a:lnTo>
                  <a:pt x="4274946" y="3302380"/>
                </a:lnTo>
                <a:lnTo>
                  <a:pt x="4253992" y="3298190"/>
                </a:lnTo>
                <a:lnTo>
                  <a:pt x="4236973" y="3286886"/>
                </a:lnTo>
                <a:lnTo>
                  <a:pt x="4225290" y="3269996"/>
                </a:lnTo>
                <a:lnTo>
                  <a:pt x="4221098" y="3249422"/>
                </a:lnTo>
                <a:lnTo>
                  <a:pt x="4221098" y="2279650"/>
                </a:lnTo>
                <a:lnTo>
                  <a:pt x="4225290" y="2259076"/>
                </a:lnTo>
                <a:lnTo>
                  <a:pt x="4236973" y="2242184"/>
                </a:lnTo>
                <a:lnTo>
                  <a:pt x="4253992" y="2230881"/>
                </a:lnTo>
                <a:lnTo>
                  <a:pt x="4274946" y="2226691"/>
                </a:lnTo>
                <a:lnTo>
                  <a:pt x="5224780" y="2226691"/>
                </a:lnTo>
                <a:lnTo>
                  <a:pt x="5245735" y="2230881"/>
                </a:lnTo>
                <a:lnTo>
                  <a:pt x="5262753" y="2242184"/>
                </a:lnTo>
                <a:lnTo>
                  <a:pt x="5274437" y="2259076"/>
                </a:lnTo>
                <a:lnTo>
                  <a:pt x="5278628" y="2279650"/>
                </a:lnTo>
                <a:lnTo>
                  <a:pt x="5278628" y="3249422"/>
                </a:lnTo>
                <a:lnTo>
                  <a:pt x="5274437" y="3269996"/>
                </a:lnTo>
                <a:lnTo>
                  <a:pt x="5262753" y="3286886"/>
                </a:lnTo>
                <a:lnTo>
                  <a:pt x="5245735" y="3298190"/>
                </a:lnTo>
                <a:lnTo>
                  <a:pt x="5224780" y="3302380"/>
                </a:lnTo>
                <a:close/>
              </a:path>
              <a:path w="5285105" h="5510530">
                <a:moveTo>
                  <a:pt x="5224780" y="5510504"/>
                </a:moveTo>
                <a:lnTo>
                  <a:pt x="4274946" y="5510504"/>
                </a:lnTo>
                <a:lnTo>
                  <a:pt x="4253992" y="5502046"/>
                </a:lnTo>
                <a:lnTo>
                  <a:pt x="4236973" y="5479021"/>
                </a:lnTo>
                <a:lnTo>
                  <a:pt x="4225290" y="5444934"/>
                </a:lnTo>
                <a:lnTo>
                  <a:pt x="4221098" y="5403316"/>
                </a:lnTo>
                <a:lnTo>
                  <a:pt x="4221098" y="3438779"/>
                </a:lnTo>
                <a:lnTo>
                  <a:pt x="4225290" y="3397123"/>
                </a:lnTo>
                <a:lnTo>
                  <a:pt x="4236973" y="3363086"/>
                </a:lnTo>
                <a:lnTo>
                  <a:pt x="4253992" y="3340100"/>
                </a:lnTo>
                <a:lnTo>
                  <a:pt x="4274946" y="3331591"/>
                </a:lnTo>
                <a:lnTo>
                  <a:pt x="5224780" y="3331591"/>
                </a:lnTo>
                <a:lnTo>
                  <a:pt x="5245735" y="3340100"/>
                </a:lnTo>
                <a:lnTo>
                  <a:pt x="5262753" y="3363086"/>
                </a:lnTo>
                <a:lnTo>
                  <a:pt x="5274437" y="3397123"/>
                </a:lnTo>
                <a:lnTo>
                  <a:pt x="5278628" y="3438779"/>
                </a:lnTo>
                <a:lnTo>
                  <a:pt x="5278628" y="5403316"/>
                </a:lnTo>
                <a:lnTo>
                  <a:pt x="5274437" y="5444934"/>
                </a:lnTo>
                <a:lnTo>
                  <a:pt x="5262753" y="5479021"/>
                </a:lnTo>
                <a:lnTo>
                  <a:pt x="5245735" y="5502046"/>
                </a:lnTo>
                <a:lnTo>
                  <a:pt x="5224780" y="5510504"/>
                </a:lnTo>
                <a:close/>
              </a:path>
              <a:path w="5285105" h="5510530">
                <a:moveTo>
                  <a:pt x="2961132" y="1075689"/>
                </a:moveTo>
                <a:lnTo>
                  <a:pt x="1037209" y="1075689"/>
                </a:lnTo>
                <a:lnTo>
                  <a:pt x="1007872" y="1069848"/>
                </a:lnTo>
                <a:lnTo>
                  <a:pt x="983741" y="1053973"/>
                </a:lnTo>
                <a:lnTo>
                  <a:pt x="967486" y="1030477"/>
                </a:lnTo>
                <a:lnTo>
                  <a:pt x="961516" y="1001776"/>
                </a:lnTo>
                <a:lnTo>
                  <a:pt x="961516" y="73787"/>
                </a:lnTo>
                <a:lnTo>
                  <a:pt x="967486" y="45212"/>
                </a:lnTo>
                <a:lnTo>
                  <a:pt x="983741" y="21716"/>
                </a:lnTo>
                <a:lnTo>
                  <a:pt x="1007872" y="5841"/>
                </a:lnTo>
                <a:lnTo>
                  <a:pt x="1037209" y="0"/>
                </a:lnTo>
                <a:lnTo>
                  <a:pt x="2961132" y="0"/>
                </a:lnTo>
                <a:lnTo>
                  <a:pt x="2990469" y="5841"/>
                </a:lnTo>
                <a:lnTo>
                  <a:pt x="3014599" y="21716"/>
                </a:lnTo>
                <a:lnTo>
                  <a:pt x="3030854" y="45212"/>
                </a:lnTo>
                <a:lnTo>
                  <a:pt x="3036824" y="73787"/>
                </a:lnTo>
                <a:lnTo>
                  <a:pt x="3036824" y="1001776"/>
                </a:lnTo>
                <a:lnTo>
                  <a:pt x="3030854" y="1030477"/>
                </a:lnTo>
                <a:lnTo>
                  <a:pt x="3014599" y="1053973"/>
                </a:lnTo>
                <a:lnTo>
                  <a:pt x="2990469" y="1069848"/>
                </a:lnTo>
                <a:lnTo>
                  <a:pt x="2961132" y="1075689"/>
                </a:lnTo>
                <a:close/>
              </a:path>
              <a:path w="5285105" h="5510530">
                <a:moveTo>
                  <a:pt x="2964688" y="2191384"/>
                </a:moveTo>
                <a:lnTo>
                  <a:pt x="1054989" y="2191384"/>
                </a:lnTo>
                <a:lnTo>
                  <a:pt x="1025778" y="2185542"/>
                </a:lnTo>
                <a:lnTo>
                  <a:pt x="1001902" y="2169667"/>
                </a:lnTo>
                <a:lnTo>
                  <a:pt x="985774" y="2146173"/>
                </a:lnTo>
                <a:lnTo>
                  <a:pt x="979804" y="2117470"/>
                </a:lnTo>
                <a:lnTo>
                  <a:pt x="979804" y="1189481"/>
                </a:lnTo>
                <a:lnTo>
                  <a:pt x="985774" y="1160779"/>
                </a:lnTo>
                <a:lnTo>
                  <a:pt x="1001902" y="1137284"/>
                </a:lnTo>
                <a:lnTo>
                  <a:pt x="1025778" y="1121409"/>
                </a:lnTo>
                <a:lnTo>
                  <a:pt x="1054989" y="1115567"/>
                </a:lnTo>
                <a:lnTo>
                  <a:pt x="2964688" y="1115567"/>
                </a:lnTo>
                <a:lnTo>
                  <a:pt x="2993898" y="1121409"/>
                </a:lnTo>
                <a:lnTo>
                  <a:pt x="3017774" y="1137284"/>
                </a:lnTo>
                <a:lnTo>
                  <a:pt x="3033903" y="1160779"/>
                </a:lnTo>
                <a:lnTo>
                  <a:pt x="3039872" y="1189481"/>
                </a:lnTo>
                <a:lnTo>
                  <a:pt x="3039872" y="2117470"/>
                </a:lnTo>
                <a:lnTo>
                  <a:pt x="3033903" y="2146173"/>
                </a:lnTo>
                <a:lnTo>
                  <a:pt x="3017774" y="2169667"/>
                </a:lnTo>
                <a:lnTo>
                  <a:pt x="2993898" y="2185542"/>
                </a:lnTo>
                <a:lnTo>
                  <a:pt x="2964688" y="2191384"/>
                </a:lnTo>
                <a:close/>
              </a:path>
              <a:path w="5285105" h="5510530">
                <a:moveTo>
                  <a:pt x="2964688" y="3302380"/>
                </a:moveTo>
                <a:lnTo>
                  <a:pt x="1054989" y="3302380"/>
                </a:lnTo>
                <a:lnTo>
                  <a:pt x="1025778" y="3296539"/>
                </a:lnTo>
                <a:lnTo>
                  <a:pt x="1001902" y="3280664"/>
                </a:lnTo>
                <a:lnTo>
                  <a:pt x="985774" y="3257168"/>
                </a:lnTo>
                <a:lnTo>
                  <a:pt x="979804" y="3228466"/>
                </a:lnTo>
                <a:lnTo>
                  <a:pt x="979804" y="2300604"/>
                </a:lnTo>
                <a:lnTo>
                  <a:pt x="985774" y="2271903"/>
                </a:lnTo>
                <a:lnTo>
                  <a:pt x="1001902" y="2248407"/>
                </a:lnTo>
                <a:lnTo>
                  <a:pt x="1025778" y="2232532"/>
                </a:lnTo>
                <a:lnTo>
                  <a:pt x="1054989" y="2226691"/>
                </a:lnTo>
                <a:lnTo>
                  <a:pt x="2964688" y="2226691"/>
                </a:lnTo>
                <a:lnTo>
                  <a:pt x="2993898" y="2232532"/>
                </a:lnTo>
                <a:lnTo>
                  <a:pt x="3017774" y="2248407"/>
                </a:lnTo>
                <a:lnTo>
                  <a:pt x="3033903" y="2271903"/>
                </a:lnTo>
                <a:lnTo>
                  <a:pt x="3039872" y="2300604"/>
                </a:lnTo>
                <a:lnTo>
                  <a:pt x="3039872" y="3228466"/>
                </a:lnTo>
                <a:lnTo>
                  <a:pt x="3033903" y="3257168"/>
                </a:lnTo>
                <a:lnTo>
                  <a:pt x="3017774" y="3280664"/>
                </a:lnTo>
                <a:lnTo>
                  <a:pt x="2993898" y="3296539"/>
                </a:lnTo>
                <a:lnTo>
                  <a:pt x="2964688" y="3302380"/>
                </a:lnTo>
                <a:close/>
              </a:path>
              <a:path w="5285105" h="5510530">
                <a:moveTo>
                  <a:pt x="2976245" y="5510504"/>
                </a:moveTo>
                <a:lnTo>
                  <a:pt x="1051052" y="5510504"/>
                </a:lnTo>
                <a:lnTo>
                  <a:pt x="1021588" y="5498693"/>
                </a:lnTo>
                <a:lnTo>
                  <a:pt x="997458" y="5466549"/>
                </a:lnTo>
                <a:lnTo>
                  <a:pt x="981201" y="5418988"/>
                </a:lnTo>
                <a:lnTo>
                  <a:pt x="975233" y="5360911"/>
                </a:lnTo>
                <a:lnTo>
                  <a:pt x="975233" y="3481197"/>
                </a:lnTo>
                <a:lnTo>
                  <a:pt x="981201" y="3423030"/>
                </a:lnTo>
                <a:lnTo>
                  <a:pt x="997458" y="3375532"/>
                </a:lnTo>
                <a:lnTo>
                  <a:pt x="1021588" y="3343402"/>
                </a:lnTo>
                <a:lnTo>
                  <a:pt x="1051052" y="3331591"/>
                </a:lnTo>
                <a:lnTo>
                  <a:pt x="2976245" y="3331591"/>
                </a:lnTo>
                <a:lnTo>
                  <a:pt x="3005709" y="3343402"/>
                </a:lnTo>
                <a:lnTo>
                  <a:pt x="3029839" y="3375532"/>
                </a:lnTo>
                <a:lnTo>
                  <a:pt x="3046095" y="3423030"/>
                </a:lnTo>
                <a:lnTo>
                  <a:pt x="3052064" y="3481197"/>
                </a:lnTo>
                <a:lnTo>
                  <a:pt x="3052064" y="5360911"/>
                </a:lnTo>
                <a:lnTo>
                  <a:pt x="3046095" y="5418988"/>
                </a:lnTo>
                <a:lnTo>
                  <a:pt x="3029839" y="5466549"/>
                </a:lnTo>
                <a:lnTo>
                  <a:pt x="3005709" y="5498693"/>
                </a:lnTo>
                <a:lnTo>
                  <a:pt x="2976245" y="551050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9768" y="1905000"/>
            <a:ext cx="2510155" cy="5510530"/>
          </a:xfrm>
          <a:custGeom>
            <a:avLst/>
            <a:gdLst/>
            <a:ahLst/>
            <a:cxnLst/>
            <a:rect l="l" t="t" r="r" b="b"/>
            <a:pathLst>
              <a:path w="2510154" h="5510530">
                <a:moveTo>
                  <a:pt x="2427351" y="1074165"/>
                </a:moveTo>
                <a:lnTo>
                  <a:pt x="82550" y="1074165"/>
                </a:lnTo>
                <a:lnTo>
                  <a:pt x="50546" y="1067689"/>
                </a:lnTo>
                <a:lnTo>
                  <a:pt x="24256" y="1050163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4256" y="24002"/>
                </a:lnTo>
                <a:lnTo>
                  <a:pt x="50546" y="6476"/>
                </a:lnTo>
                <a:lnTo>
                  <a:pt x="82550" y="0"/>
                </a:lnTo>
                <a:lnTo>
                  <a:pt x="2427351" y="0"/>
                </a:lnTo>
                <a:lnTo>
                  <a:pt x="2459354" y="6476"/>
                </a:lnTo>
                <a:lnTo>
                  <a:pt x="2485643" y="24002"/>
                </a:lnTo>
                <a:lnTo>
                  <a:pt x="2503424" y="50037"/>
                </a:lnTo>
                <a:lnTo>
                  <a:pt x="2509901" y="81787"/>
                </a:lnTo>
                <a:lnTo>
                  <a:pt x="2509901" y="992377"/>
                </a:lnTo>
                <a:lnTo>
                  <a:pt x="2503424" y="1024127"/>
                </a:lnTo>
                <a:lnTo>
                  <a:pt x="2485643" y="1050163"/>
                </a:lnTo>
                <a:lnTo>
                  <a:pt x="2459354" y="1067689"/>
                </a:lnTo>
                <a:lnTo>
                  <a:pt x="2427351" y="1074165"/>
                </a:lnTo>
                <a:close/>
              </a:path>
              <a:path w="2510154" h="5510530">
                <a:moveTo>
                  <a:pt x="2427351" y="2189861"/>
                </a:moveTo>
                <a:lnTo>
                  <a:pt x="82550" y="2189861"/>
                </a:lnTo>
                <a:lnTo>
                  <a:pt x="50546" y="2183383"/>
                </a:lnTo>
                <a:lnTo>
                  <a:pt x="24256" y="2165857"/>
                </a:lnTo>
                <a:lnTo>
                  <a:pt x="6476" y="2139695"/>
                </a:lnTo>
                <a:lnTo>
                  <a:pt x="0" y="2107945"/>
                </a:lnTo>
                <a:lnTo>
                  <a:pt x="0" y="1195958"/>
                </a:lnTo>
                <a:lnTo>
                  <a:pt x="6476" y="1164208"/>
                </a:lnTo>
                <a:lnTo>
                  <a:pt x="24256" y="1138174"/>
                </a:lnTo>
                <a:lnTo>
                  <a:pt x="50546" y="1120520"/>
                </a:lnTo>
                <a:lnTo>
                  <a:pt x="82550" y="1114043"/>
                </a:lnTo>
                <a:lnTo>
                  <a:pt x="2427351" y="1114043"/>
                </a:lnTo>
                <a:lnTo>
                  <a:pt x="2459354" y="1120520"/>
                </a:lnTo>
                <a:lnTo>
                  <a:pt x="2485643" y="1138174"/>
                </a:lnTo>
                <a:lnTo>
                  <a:pt x="2503424" y="1164208"/>
                </a:lnTo>
                <a:lnTo>
                  <a:pt x="2509901" y="1195958"/>
                </a:lnTo>
                <a:lnTo>
                  <a:pt x="2509901" y="2107945"/>
                </a:lnTo>
                <a:lnTo>
                  <a:pt x="2503424" y="2139695"/>
                </a:lnTo>
                <a:lnTo>
                  <a:pt x="2485643" y="2165857"/>
                </a:lnTo>
                <a:lnTo>
                  <a:pt x="2459354" y="2183383"/>
                </a:lnTo>
                <a:lnTo>
                  <a:pt x="2427351" y="2189861"/>
                </a:lnTo>
                <a:close/>
              </a:path>
              <a:path w="2510154" h="5510530">
                <a:moveTo>
                  <a:pt x="2427351" y="3302380"/>
                </a:moveTo>
                <a:lnTo>
                  <a:pt x="82550" y="3302380"/>
                </a:lnTo>
                <a:lnTo>
                  <a:pt x="50546" y="3295904"/>
                </a:lnTo>
                <a:lnTo>
                  <a:pt x="24256" y="3278378"/>
                </a:lnTo>
                <a:lnTo>
                  <a:pt x="6476" y="3252216"/>
                </a:lnTo>
                <a:lnTo>
                  <a:pt x="0" y="3220466"/>
                </a:lnTo>
                <a:lnTo>
                  <a:pt x="0" y="2308605"/>
                </a:lnTo>
                <a:lnTo>
                  <a:pt x="6476" y="2276855"/>
                </a:lnTo>
                <a:lnTo>
                  <a:pt x="24256" y="2250820"/>
                </a:lnTo>
                <a:lnTo>
                  <a:pt x="50546" y="2233167"/>
                </a:lnTo>
                <a:lnTo>
                  <a:pt x="82550" y="2226691"/>
                </a:lnTo>
                <a:lnTo>
                  <a:pt x="2427351" y="2226691"/>
                </a:lnTo>
                <a:lnTo>
                  <a:pt x="2459354" y="2233167"/>
                </a:lnTo>
                <a:lnTo>
                  <a:pt x="2485643" y="2250820"/>
                </a:lnTo>
                <a:lnTo>
                  <a:pt x="2503424" y="2276855"/>
                </a:lnTo>
                <a:lnTo>
                  <a:pt x="2509901" y="2308605"/>
                </a:lnTo>
                <a:lnTo>
                  <a:pt x="2509901" y="3220466"/>
                </a:lnTo>
                <a:lnTo>
                  <a:pt x="2503424" y="3252216"/>
                </a:lnTo>
                <a:lnTo>
                  <a:pt x="2485643" y="3278378"/>
                </a:lnTo>
                <a:lnTo>
                  <a:pt x="2459354" y="3295904"/>
                </a:lnTo>
                <a:lnTo>
                  <a:pt x="2427351" y="3302380"/>
                </a:lnTo>
                <a:close/>
              </a:path>
              <a:path w="2510154" h="5510530">
                <a:moveTo>
                  <a:pt x="2427351" y="5510504"/>
                </a:moveTo>
                <a:lnTo>
                  <a:pt x="82550" y="5510504"/>
                </a:lnTo>
                <a:lnTo>
                  <a:pt x="50546" y="5497410"/>
                </a:lnTo>
                <a:lnTo>
                  <a:pt x="24256" y="5461762"/>
                </a:lnTo>
                <a:lnTo>
                  <a:pt x="6476" y="5409006"/>
                </a:lnTo>
                <a:lnTo>
                  <a:pt x="0" y="5344553"/>
                </a:lnTo>
                <a:lnTo>
                  <a:pt x="0" y="3497579"/>
                </a:lnTo>
                <a:lnTo>
                  <a:pt x="6476" y="3433064"/>
                </a:lnTo>
                <a:lnTo>
                  <a:pt x="24256" y="3380358"/>
                </a:lnTo>
                <a:lnTo>
                  <a:pt x="50546" y="3344672"/>
                </a:lnTo>
                <a:lnTo>
                  <a:pt x="82550" y="3331591"/>
                </a:lnTo>
                <a:lnTo>
                  <a:pt x="2427351" y="3331591"/>
                </a:lnTo>
                <a:lnTo>
                  <a:pt x="2459354" y="3344672"/>
                </a:lnTo>
                <a:lnTo>
                  <a:pt x="2485643" y="3380358"/>
                </a:lnTo>
                <a:lnTo>
                  <a:pt x="2503424" y="3433064"/>
                </a:lnTo>
                <a:lnTo>
                  <a:pt x="2509901" y="3497579"/>
                </a:lnTo>
                <a:lnTo>
                  <a:pt x="2509901" y="5344553"/>
                </a:lnTo>
                <a:lnTo>
                  <a:pt x="2503424" y="5409006"/>
                </a:lnTo>
                <a:lnTo>
                  <a:pt x="2485643" y="5461762"/>
                </a:lnTo>
                <a:lnTo>
                  <a:pt x="2459354" y="5497410"/>
                </a:lnTo>
                <a:lnTo>
                  <a:pt x="2427351" y="551050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7" name="object 7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3" name="object 13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7" name="object 17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1" name="object 21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6" name="object 26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0" name="object 30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8670" y="2002917"/>
            <a:ext cx="91948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3200" marR="5080" indent="-191135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</a:t>
            </a:r>
            <a:r>
              <a:rPr sz="500" spc="-5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91961" y="2230983"/>
            <a:ext cx="108712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1480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consulta.viabilidade@brumadinho</a:t>
            </a:r>
            <a:endParaRPr sz="500">
              <a:latin typeface="Verdana"/>
              <a:cs typeface="Verdana"/>
            </a:endParaRPr>
          </a:p>
          <a:p>
            <a:pPr marL="361315">
              <a:lnSpc>
                <a:spcPct val="100000"/>
              </a:lnSpc>
              <a:spcBef>
                <a:spcPts val="70"/>
              </a:spcBef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.mg.gov.br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63488" y="2554071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995</a:t>
            </a:r>
            <a:r>
              <a:rPr sz="500" spc="-45" dirty="0">
                <a:latin typeface="Verdana"/>
                <a:cs typeface="Verdana"/>
              </a:rPr>
              <a:t>69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1</a:t>
            </a:r>
            <a:r>
              <a:rPr sz="500" spc="-35" dirty="0">
                <a:latin typeface="Verdana"/>
                <a:cs typeface="Verdana"/>
              </a:rPr>
              <a:t>8</a:t>
            </a:r>
            <a:r>
              <a:rPr sz="500" spc="-45" dirty="0">
                <a:latin typeface="Verdana"/>
                <a:cs typeface="Verdana"/>
              </a:rPr>
              <a:t>8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48685" y="615696"/>
            <a:ext cx="6556375" cy="59690"/>
          </a:xfrm>
          <a:custGeom>
            <a:avLst/>
            <a:gdLst/>
            <a:ahLst/>
            <a:cxnLst/>
            <a:rect l="l" t="t" r="r" b="b"/>
            <a:pathLst>
              <a:path w="6556375" h="59690">
                <a:moveTo>
                  <a:pt x="6556248" y="0"/>
                </a:moveTo>
                <a:lnTo>
                  <a:pt x="0" y="0"/>
                </a:lnTo>
                <a:lnTo>
                  <a:pt x="0" y="59435"/>
                </a:lnTo>
                <a:lnTo>
                  <a:pt x="6556248" y="59435"/>
                </a:lnTo>
                <a:lnTo>
                  <a:pt x="655624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9588" y="7430"/>
            <a:ext cx="2395855" cy="838200"/>
            <a:chOff x="0" y="242316"/>
            <a:chExt cx="2395855" cy="838200"/>
          </a:xfrm>
        </p:grpSpPr>
        <p:sp>
          <p:nvSpPr>
            <p:cNvPr id="40" name="object 40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168765" y="2390648"/>
            <a:ext cx="387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10145" y="3456254"/>
            <a:ext cx="8489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se</a:t>
            </a:r>
            <a:r>
              <a:rPr sz="600" spc="-10" dirty="0">
                <a:latin typeface="Verdana"/>
                <a:cs typeface="Verdana"/>
              </a:rPr>
              <a:t>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10145" y="4588510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5823" y="1906524"/>
            <a:ext cx="918844" cy="2185035"/>
          </a:xfrm>
          <a:custGeom>
            <a:avLst/>
            <a:gdLst/>
            <a:ahLst/>
            <a:cxnLst/>
            <a:rect l="l" t="t" r="r" b="b"/>
            <a:pathLst>
              <a:path w="918844" h="2185035">
                <a:moveTo>
                  <a:pt x="866711" y="1074039"/>
                </a:moveTo>
                <a:lnTo>
                  <a:pt x="77825" y="1074039"/>
                </a:lnTo>
                <a:lnTo>
                  <a:pt x="58851" y="1070228"/>
                </a:lnTo>
                <a:lnTo>
                  <a:pt x="43307" y="1059688"/>
                </a:lnTo>
                <a:lnTo>
                  <a:pt x="32804" y="1044193"/>
                </a:lnTo>
                <a:lnTo>
                  <a:pt x="28956" y="1025270"/>
                </a:lnTo>
                <a:lnTo>
                  <a:pt x="28956" y="48767"/>
                </a:lnTo>
                <a:lnTo>
                  <a:pt x="32804" y="29844"/>
                </a:lnTo>
                <a:lnTo>
                  <a:pt x="43307" y="14350"/>
                </a:lnTo>
                <a:lnTo>
                  <a:pt x="58851" y="3809"/>
                </a:lnTo>
                <a:lnTo>
                  <a:pt x="77825" y="0"/>
                </a:lnTo>
                <a:lnTo>
                  <a:pt x="866711" y="0"/>
                </a:lnTo>
                <a:lnTo>
                  <a:pt x="885697" y="3809"/>
                </a:lnTo>
                <a:lnTo>
                  <a:pt x="901230" y="14350"/>
                </a:lnTo>
                <a:lnTo>
                  <a:pt x="911720" y="29844"/>
                </a:lnTo>
                <a:lnTo>
                  <a:pt x="915581" y="48767"/>
                </a:lnTo>
                <a:lnTo>
                  <a:pt x="915581" y="1025270"/>
                </a:lnTo>
                <a:lnTo>
                  <a:pt x="911720" y="1044193"/>
                </a:lnTo>
                <a:lnTo>
                  <a:pt x="901230" y="1059688"/>
                </a:lnTo>
                <a:lnTo>
                  <a:pt x="885697" y="1070228"/>
                </a:lnTo>
                <a:lnTo>
                  <a:pt x="866711" y="1074039"/>
                </a:lnTo>
                <a:close/>
              </a:path>
              <a:path w="918844" h="2185035">
                <a:moveTo>
                  <a:pt x="867994" y="2184907"/>
                </a:moveTo>
                <a:lnTo>
                  <a:pt x="50634" y="2184907"/>
                </a:lnTo>
                <a:lnTo>
                  <a:pt x="30962" y="2181097"/>
                </a:lnTo>
                <a:lnTo>
                  <a:pt x="14871" y="2170556"/>
                </a:lnTo>
                <a:lnTo>
                  <a:pt x="3992" y="2155063"/>
                </a:lnTo>
                <a:lnTo>
                  <a:pt x="0" y="2136140"/>
                </a:lnTo>
                <a:lnTo>
                  <a:pt x="0" y="1159637"/>
                </a:lnTo>
                <a:lnTo>
                  <a:pt x="3992" y="1140714"/>
                </a:lnTo>
                <a:lnTo>
                  <a:pt x="14871" y="1125219"/>
                </a:lnTo>
                <a:lnTo>
                  <a:pt x="30962" y="1114678"/>
                </a:lnTo>
                <a:lnTo>
                  <a:pt x="50634" y="1110868"/>
                </a:lnTo>
                <a:lnTo>
                  <a:pt x="867994" y="1110868"/>
                </a:lnTo>
                <a:lnTo>
                  <a:pt x="887641" y="1114678"/>
                </a:lnTo>
                <a:lnTo>
                  <a:pt x="903744" y="1125219"/>
                </a:lnTo>
                <a:lnTo>
                  <a:pt x="914615" y="1140714"/>
                </a:lnTo>
                <a:lnTo>
                  <a:pt x="918616" y="1159637"/>
                </a:lnTo>
                <a:lnTo>
                  <a:pt x="918616" y="2136140"/>
                </a:lnTo>
                <a:lnTo>
                  <a:pt x="914615" y="2155063"/>
                </a:lnTo>
                <a:lnTo>
                  <a:pt x="903744" y="2170556"/>
                </a:lnTo>
                <a:lnTo>
                  <a:pt x="887641" y="2181097"/>
                </a:lnTo>
                <a:lnTo>
                  <a:pt x="867994" y="218490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55267" y="2283079"/>
            <a:ext cx="6502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446405" algn="l"/>
              </a:tabLst>
            </a:pP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5" dirty="0">
                <a:latin typeface="Verdana"/>
                <a:cs typeface="Verdana"/>
              </a:rPr>
              <a:t>ss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r	C</a:t>
            </a:r>
            <a:r>
              <a:rPr sz="600" spc="-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PJ  </a:t>
            </a:r>
            <a:r>
              <a:rPr sz="600" spc="-5" dirty="0">
                <a:latin typeface="Verdana"/>
                <a:cs typeface="Verdana"/>
              </a:rPr>
              <a:t>(Certificado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21510" y="2401011"/>
            <a:ext cx="1187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38857" y="2285844"/>
            <a:ext cx="427355" cy="2324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267335" algn="l"/>
              </a:tabLst>
            </a:pP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	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EI</a:t>
            </a:r>
            <a:endParaRPr sz="600">
              <a:latin typeface="Verdana"/>
              <a:cs typeface="Verdana"/>
            </a:endParaRPr>
          </a:p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M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55267" y="2494915"/>
            <a:ext cx="10458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em</a:t>
            </a:r>
            <a:r>
              <a:rPr sz="600" spc="-5" dirty="0">
                <a:latin typeface="Verdana"/>
                <a:cs typeface="Verdana"/>
              </a:rPr>
              <a:t>pr</a:t>
            </a:r>
            <a:r>
              <a:rPr sz="600" dirty="0">
                <a:latin typeface="Verdana"/>
                <a:cs typeface="Verdana"/>
              </a:rPr>
              <a:t>een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r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vi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l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).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88136" y="1906524"/>
            <a:ext cx="1529715" cy="3308985"/>
          </a:xfrm>
          <a:custGeom>
            <a:avLst/>
            <a:gdLst/>
            <a:ahLst/>
            <a:cxnLst/>
            <a:rect l="l" t="t" r="r" b="b"/>
            <a:pathLst>
              <a:path w="1529714" h="3308985">
                <a:moveTo>
                  <a:pt x="1442465" y="1072768"/>
                </a:moveTo>
                <a:lnTo>
                  <a:pt x="84137" y="1072768"/>
                </a:lnTo>
                <a:lnTo>
                  <a:pt x="51460" y="1068958"/>
                </a:lnTo>
                <a:lnTo>
                  <a:pt x="24701" y="1058417"/>
                </a:lnTo>
                <a:lnTo>
                  <a:pt x="6629" y="1042924"/>
                </a:lnTo>
                <a:lnTo>
                  <a:pt x="0" y="1024001"/>
                </a:lnTo>
                <a:lnTo>
                  <a:pt x="0" y="48767"/>
                </a:lnTo>
                <a:lnTo>
                  <a:pt x="6629" y="29844"/>
                </a:lnTo>
                <a:lnTo>
                  <a:pt x="24701" y="14350"/>
                </a:lnTo>
                <a:lnTo>
                  <a:pt x="51460" y="3809"/>
                </a:lnTo>
                <a:lnTo>
                  <a:pt x="84137" y="0"/>
                </a:lnTo>
                <a:lnTo>
                  <a:pt x="1442465" y="0"/>
                </a:lnTo>
                <a:lnTo>
                  <a:pt x="1475105" y="3809"/>
                </a:lnTo>
                <a:lnTo>
                  <a:pt x="1501902" y="14350"/>
                </a:lnTo>
                <a:lnTo>
                  <a:pt x="1519936" y="29844"/>
                </a:lnTo>
                <a:lnTo>
                  <a:pt x="1526666" y="48767"/>
                </a:lnTo>
                <a:lnTo>
                  <a:pt x="1526666" y="1024001"/>
                </a:lnTo>
                <a:lnTo>
                  <a:pt x="1519936" y="1042924"/>
                </a:lnTo>
                <a:lnTo>
                  <a:pt x="1501902" y="1058417"/>
                </a:lnTo>
                <a:lnTo>
                  <a:pt x="1475105" y="1068958"/>
                </a:lnTo>
                <a:lnTo>
                  <a:pt x="1442465" y="1072768"/>
                </a:lnTo>
                <a:close/>
              </a:path>
              <a:path w="1529714" h="3308985">
                <a:moveTo>
                  <a:pt x="1442465" y="2188337"/>
                </a:moveTo>
                <a:lnTo>
                  <a:pt x="84137" y="2188337"/>
                </a:lnTo>
                <a:lnTo>
                  <a:pt x="51460" y="2184527"/>
                </a:lnTo>
                <a:lnTo>
                  <a:pt x="24701" y="2173985"/>
                </a:lnTo>
                <a:lnTo>
                  <a:pt x="6629" y="2158491"/>
                </a:lnTo>
                <a:lnTo>
                  <a:pt x="0" y="2139568"/>
                </a:lnTo>
                <a:lnTo>
                  <a:pt x="0" y="1164463"/>
                </a:lnTo>
                <a:lnTo>
                  <a:pt x="6629" y="1145539"/>
                </a:lnTo>
                <a:lnTo>
                  <a:pt x="24701" y="1130045"/>
                </a:lnTo>
                <a:lnTo>
                  <a:pt x="51460" y="1119504"/>
                </a:lnTo>
                <a:lnTo>
                  <a:pt x="84137" y="1115694"/>
                </a:lnTo>
                <a:lnTo>
                  <a:pt x="1442465" y="1115694"/>
                </a:lnTo>
                <a:lnTo>
                  <a:pt x="1475105" y="1119504"/>
                </a:lnTo>
                <a:lnTo>
                  <a:pt x="1501902" y="1130045"/>
                </a:lnTo>
                <a:lnTo>
                  <a:pt x="1519936" y="1145539"/>
                </a:lnTo>
                <a:lnTo>
                  <a:pt x="1526666" y="1164463"/>
                </a:lnTo>
                <a:lnTo>
                  <a:pt x="1526666" y="2139568"/>
                </a:lnTo>
                <a:lnTo>
                  <a:pt x="1519936" y="2158491"/>
                </a:lnTo>
                <a:lnTo>
                  <a:pt x="1501902" y="2173985"/>
                </a:lnTo>
                <a:lnTo>
                  <a:pt x="1475105" y="2184527"/>
                </a:lnTo>
                <a:lnTo>
                  <a:pt x="1442465" y="2188337"/>
                </a:lnTo>
                <a:close/>
              </a:path>
              <a:path w="1529714" h="3308985">
                <a:moveTo>
                  <a:pt x="1445514" y="3308604"/>
                </a:moveTo>
                <a:lnTo>
                  <a:pt x="85750" y="3308604"/>
                </a:lnTo>
                <a:lnTo>
                  <a:pt x="53035" y="3304793"/>
                </a:lnTo>
                <a:lnTo>
                  <a:pt x="26250" y="3294253"/>
                </a:lnTo>
                <a:lnTo>
                  <a:pt x="8166" y="3278758"/>
                </a:lnTo>
                <a:lnTo>
                  <a:pt x="1523" y="3259835"/>
                </a:lnTo>
                <a:lnTo>
                  <a:pt x="1523" y="2284603"/>
                </a:lnTo>
                <a:lnTo>
                  <a:pt x="8166" y="2265679"/>
                </a:lnTo>
                <a:lnTo>
                  <a:pt x="26250" y="2250185"/>
                </a:lnTo>
                <a:lnTo>
                  <a:pt x="53035" y="2239644"/>
                </a:lnTo>
                <a:lnTo>
                  <a:pt x="85750" y="2235834"/>
                </a:lnTo>
                <a:lnTo>
                  <a:pt x="1445514" y="2235834"/>
                </a:lnTo>
                <a:lnTo>
                  <a:pt x="1478152" y="2239644"/>
                </a:lnTo>
                <a:lnTo>
                  <a:pt x="1504950" y="2250185"/>
                </a:lnTo>
                <a:lnTo>
                  <a:pt x="1522983" y="2265679"/>
                </a:lnTo>
                <a:lnTo>
                  <a:pt x="1529714" y="2284603"/>
                </a:lnTo>
                <a:lnTo>
                  <a:pt x="1529714" y="3259835"/>
                </a:lnTo>
                <a:lnTo>
                  <a:pt x="1522983" y="3278758"/>
                </a:lnTo>
                <a:lnTo>
                  <a:pt x="1504950" y="3294253"/>
                </a:lnTo>
                <a:lnTo>
                  <a:pt x="1478152" y="3304793"/>
                </a:lnTo>
                <a:lnTo>
                  <a:pt x="1445514" y="330860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0459" y="3487039"/>
            <a:ext cx="688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Co</a:t>
            </a:r>
            <a:r>
              <a:rPr sz="600" b="1" dirty="0">
                <a:latin typeface="Verdana"/>
                <a:cs typeface="Verdana"/>
              </a:rPr>
              <a:t>nsulta</a:t>
            </a:r>
            <a:r>
              <a:rPr sz="600" b="1" spc="-6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Prévia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55267" y="3337799"/>
            <a:ext cx="1216660" cy="41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CPF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CNAE’S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Comprovante </a:t>
            </a:r>
            <a:r>
              <a:rPr sz="600" spc="-5" dirty="0">
                <a:latin typeface="Verdana"/>
                <a:cs typeface="Verdana"/>
              </a:rPr>
              <a:t> de endereço </a:t>
            </a:r>
            <a:r>
              <a:rPr sz="600" spc="-10" dirty="0">
                <a:latin typeface="Verdana"/>
                <a:cs typeface="Verdana"/>
              </a:rPr>
              <a:t>do local </a:t>
            </a:r>
            <a:r>
              <a:rPr sz="600" spc="-5" dirty="0">
                <a:latin typeface="Verdana"/>
                <a:cs typeface="Verdana"/>
              </a:rPr>
              <a:t>desejado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abertura</a:t>
            </a:r>
            <a:r>
              <a:rPr sz="600" spc="-5" dirty="0">
                <a:latin typeface="Verdana"/>
                <a:cs typeface="Verdana"/>
              </a:rPr>
              <a:t> do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MEI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ou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Empresa.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3444" y="4140708"/>
            <a:ext cx="908685" cy="3275329"/>
          </a:xfrm>
          <a:custGeom>
            <a:avLst/>
            <a:gdLst/>
            <a:ahLst/>
            <a:cxnLst/>
            <a:rect l="l" t="t" r="r" b="b"/>
            <a:pathLst>
              <a:path w="908685" h="3275329">
                <a:moveTo>
                  <a:pt x="858024" y="1074293"/>
                </a:moveTo>
                <a:lnTo>
                  <a:pt x="50050" y="1074293"/>
                </a:lnTo>
                <a:lnTo>
                  <a:pt x="30619" y="1070483"/>
                </a:lnTo>
                <a:lnTo>
                  <a:pt x="14693" y="1059942"/>
                </a:lnTo>
                <a:lnTo>
                  <a:pt x="3949" y="1044448"/>
                </a:lnTo>
                <a:lnTo>
                  <a:pt x="0" y="1025525"/>
                </a:lnTo>
                <a:lnTo>
                  <a:pt x="0" y="48768"/>
                </a:lnTo>
                <a:lnTo>
                  <a:pt x="3949" y="29845"/>
                </a:lnTo>
                <a:lnTo>
                  <a:pt x="14693" y="14350"/>
                </a:lnTo>
                <a:lnTo>
                  <a:pt x="30619" y="3810"/>
                </a:lnTo>
                <a:lnTo>
                  <a:pt x="50050" y="0"/>
                </a:lnTo>
                <a:lnTo>
                  <a:pt x="858024" y="0"/>
                </a:lnTo>
                <a:lnTo>
                  <a:pt x="877455" y="3810"/>
                </a:lnTo>
                <a:lnTo>
                  <a:pt x="893381" y="14350"/>
                </a:lnTo>
                <a:lnTo>
                  <a:pt x="904125" y="29845"/>
                </a:lnTo>
                <a:lnTo>
                  <a:pt x="908075" y="48768"/>
                </a:lnTo>
                <a:lnTo>
                  <a:pt x="908075" y="1025525"/>
                </a:lnTo>
                <a:lnTo>
                  <a:pt x="904125" y="1044448"/>
                </a:lnTo>
                <a:lnTo>
                  <a:pt x="893381" y="1059942"/>
                </a:lnTo>
                <a:lnTo>
                  <a:pt x="877455" y="1070483"/>
                </a:lnTo>
                <a:lnTo>
                  <a:pt x="858024" y="1074293"/>
                </a:lnTo>
                <a:close/>
              </a:path>
              <a:path w="908685" h="3275329">
                <a:moveTo>
                  <a:pt x="858024" y="3274923"/>
                </a:moveTo>
                <a:lnTo>
                  <a:pt x="50050" y="3274923"/>
                </a:lnTo>
                <a:lnTo>
                  <a:pt x="30619" y="3267163"/>
                </a:lnTo>
                <a:lnTo>
                  <a:pt x="14693" y="3246069"/>
                </a:lnTo>
                <a:lnTo>
                  <a:pt x="3949" y="3214814"/>
                </a:lnTo>
                <a:lnTo>
                  <a:pt x="0" y="3176676"/>
                </a:lnTo>
                <a:lnTo>
                  <a:pt x="0" y="1210818"/>
                </a:lnTo>
                <a:lnTo>
                  <a:pt x="3949" y="1172718"/>
                </a:lnTo>
                <a:lnTo>
                  <a:pt x="14693" y="1141476"/>
                </a:lnTo>
                <a:lnTo>
                  <a:pt x="30619" y="1120394"/>
                </a:lnTo>
                <a:lnTo>
                  <a:pt x="50050" y="1112647"/>
                </a:lnTo>
                <a:lnTo>
                  <a:pt x="858024" y="1112647"/>
                </a:lnTo>
                <a:lnTo>
                  <a:pt x="877455" y="1120394"/>
                </a:lnTo>
                <a:lnTo>
                  <a:pt x="893381" y="1141476"/>
                </a:lnTo>
                <a:lnTo>
                  <a:pt x="904125" y="1172718"/>
                </a:lnTo>
                <a:lnTo>
                  <a:pt x="908075" y="1210818"/>
                </a:lnTo>
                <a:lnTo>
                  <a:pt x="908075" y="3176676"/>
                </a:lnTo>
                <a:lnTo>
                  <a:pt x="904125" y="3214814"/>
                </a:lnTo>
                <a:lnTo>
                  <a:pt x="893381" y="3246069"/>
                </a:lnTo>
                <a:lnTo>
                  <a:pt x="877455" y="3267163"/>
                </a:lnTo>
                <a:lnTo>
                  <a:pt x="858024" y="327492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9660" y="5254752"/>
            <a:ext cx="1529080" cy="2160905"/>
          </a:xfrm>
          <a:custGeom>
            <a:avLst/>
            <a:gdLst/>
            <a:ahLst/>
            <a:cxnLst/>
            <a:rect l="l" t="t" r="r" b="b"/>
            <a:pathLst>
              <a:path w="1529080" h="2160904">
                <a:moveTo>
                  <a:pt x="1444371" y="2160625"/>
                </a:moveTo>
                <a:lnTo>
                  <a:pt x="84239" y="2160625"/>
                </a:lnTo>
                <a:lnTo>
                  <a:pt x="51523" y="2152878"/>
                </a:lnTo>
                <a:lnTo>
                  <a:pt x="24739" y="2131783"/>
                </a:lnTo>
                <a:lnTo>
                  <a:pt x="6642" y="2100579"/>
                </a:lnTo>
                <a:lnTo>
                  <a:pt x="0" y="2062467"/>
                </a:lnTo>
                <a:lnTo>
                  <a:pt x="0" y="98170"/>
                </a:lnTo>
                <a:lnTo>
                  <a:pt x="6642" y="60070"/>
                </a:lnTo>
                <a:lnTo>
                  <a:pt x="24739" y="28828"/>
                </a:lnTo>
                <a:lnTo>
                  <a:pt x="51523" y="7746"/>
                </a:lnTo>
                <a:lnTo>
                  <a:pt x="84239" y="0"/>
                </a:lnTo>
                <a:lnTo>
                  <a:pt x="1444371" y="0"/>
                </a:lnTo>
                <a:lnTo>
                  <a:pt x="1477010" y="7746"/>
                </a:lnTo>
                <a:lnTo>
                  <a:pt x="1503807" y="28828"/>
                </a:lnTo>
                <a:lnTo>
                  <a:pt x="1521841" y="60070"/>
                </a:lnTo>
                <a:lnTo>
                  <a:pt x="1528572" y="98170"/>
                </a:lnTo>
                <a:lnTo>
                  <a:pt x="1528572" y="2062467"/>
                </a:lnTo>
                <a:lnTo>
                  <a:pt x="1521841" y="2100579"/>
                </a:lnTo>
                <a:lnTo>
                  <a:pt x="1503807" y="2131783"/>
                </a:lnTo>
                <a:lnTo>
                  <a:pt x="1477010" y="2152878"/>
                </a:lnTo>
                <a:lnTo>
                  <a:pt x="1444371" y="216062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78993" y="4515739"/>
            <a:ext cx="60198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7500"/>
              </a:lnSpc>
              <a:spcBef>
                <a:spcPts val="95"/>
              </a:spcBef>
            </a:pPr>
            <a:r>
              <a:rPr sz="600" b="1" dirty="0">
                <a:latin typeface="Verdana"/>
                <a:cs typeface="Verdana"/>
              </a:rPr>
              <a:t>Apr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spc="5" dirty="0">
                <a:latin typeface="Verdana"/>
                <a:cs typeface="Verdana"/>
              </a:rPr>
              <a:t>v</a:t>
            </a:r>
            <a:r>
              <a:rPr sz="600" b="1" spc="-5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3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</a:t>
            </a:r>
            <a:r>
              <a:rPr sz="600" b="1" dirty="0">
                <a:latin typeface="Verdana"/>
                <a:cs typeface="Verdana"/>
              </a:rPr>
              <a:t>Pr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j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t</a:t>
            </a:r>
            <a:r>
              <a:rPr sz="600" b="1" spc="-5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6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Loteamento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1762" y="6134339"/>
            <a:ext cx="828040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Remembr</a:t>
            </a:r>
            <a:r>
              <a:rPr sz="600" b="1" spc="-10" dirty="0">
                <a:latin typeface="Verdana"/>
                <a:cs typeface="Verdana"/>
              </a:rPr>
              <a:t>a</a:t>
            </a:r>
            <a:r>
              <a:rPr sz="600" b="1" spc="-5" dirty="0">
                <a:latin typeface="Verdana"/>
                <a:cs typeface="Verdana"/>
              </a:rPr>
              <a:t>me</a:t>
            </a:r>
            <a:r>
              <a:rPr sz="600" b="1" dirty="0">
                <a:latin typeface="Verdana"/>
                <a:cs typeface="Verdana"/>
              </a:rPr>
              <a:t>nto</a:t>
            </a:r>
            <a:r>
              <a:rPr sz="600" b="1" spc="-9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  </a:t>
            </a:r>
            <a:r>
              <a:rPr sz="600" b="1" spc="-5" dirty="0">
                <a:latin typeface="Verdana"/>
                <a:cs typeface="Verdana"/>
              </a:rPr>
              <a:t>Desmembramento </a:t>
            </a:r>
            <a:r>
              <a:rPr sz="600" b="1" spc="-19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de</a:t>
            </a:r>
            <a:r>
              <a:rPr sz="600" b="1" spc="-2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lotes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55267" y="4588510"/>
            <a:ext cx="111061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Requerimento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relação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cume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heckL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st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55267" y="6183681"/>
            <a:ext cx="979169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So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1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 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e-mail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u  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ue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im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</a:t>
            </a:r>
            <a:r>
              <a:rPr sz="600" dirty="0">
                <a:latin typeface="Verdana"/>
                <a:cs typeface="Verdana"/>
              </a:rPr>
              <a:t>ese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10145" y="2372995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85484" y="3127629"/>
            <a:ext cx="1087120" cy="5003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885" marR="89535" algn="ctr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  <a:p>
            <a:pPr marL="12065" marR="5080" indent="-2540" algn="ctr">
              <a:lnSpc>
                <a:spcPct val="120000"/>
              </a:lnSpc>
              <a:spcBef>
                <a:spcPts val="39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consulta.viabilidade@brumadinho</a:t>
            </a:r>
            <a:endParaRPr sz="5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  <a:spcBef>
                <a:spcPts val="70"/>
              </a:spcBef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.mg.gov.br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58027" y="3713192"/>
            <a:ext cx="531495" cy="20827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500" dirty="0">
                <a:latin typeface="Verdana"/>
                <a:cs typeface="Verdana"/>
              </a:rPr>
              <a:t>Telefone: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995</a:t>
            </a:r>
            <a:r>
              <a:rPr sz="500" spc="-50" dirty="0">
                <a:latin typeface="Verdana"/>
                <a:cs typeface="Verdana"/>
              </a:rPr>
              <a:t>69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50" dirty="0">
                <a:latin typeface="Verdana"/>
                <a:cs typeface="Verdana"/>
              </a:rPr>
              <a:t>1</a:t>
            </a:r>
            <a:r>
              <a:rPr sz="500" spc="-35" dirty="0">
                <a:latin typeface="Verdana"/>
                <a:cs typeface="Verdana"/>
              </a:rPr>
              <a:t>8</a:t>
            </a:r>
            <a:r>
              <a:rPr sz="500" spc="-50" dirty="0">
                <a:latin typeface="Verdana"/>
                <a:cs typeface="Verdana"/>
              </a:rPr>
              <a:t>8</a:t>
            </a:r>
            <a:r>
              <a:rPr sz="500" dirty="0">
                <a:latin typeface="Verdana"/>
                <a:cs typeface="Verdana"/>
              </a:rPr>
              <a:t>6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68765" y="3491865"/>
            <a:ext cx="387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30" dirty="0">
                <a:latin typeface="Calibri"/>
                <a:cs typeface="Calibri"/>
              </a:rPr>
              <a:t>di</a:t>
            </a:r>
            <a:r>
              <a:rPr sz="600" spc="-15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s </a:t>
            </a:r>
            <a:r>
              <a:rPr sz="600" spc="-30" dirty="0">
                <a:latin typeface="Calibri"/>
                <a:cs typeface="Calibri"/>
              </a:rPr>
              <a:t>ú</a:t>
            </a:r>
            <a:r>
              <a:rPr sz="600" spc="-10" dirty="0">
                <a:latin typeface="Calibri"/>
                <a:cs typeface="Calibri"/>
              </a:rPr>
              <a:t>t</a:t>
            </a:r>
            <a:r>
              <a:rPr sz="600" spc="-15" dirty="0">
                <a:latin typeface="Calibri"/>
                <a:cs typeface="Calibri"/>
              </a:rPr>
              <a:t>e</a:t>
            </a:r>
            <a:r>
              <a:rPr sz="600" spc="-3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10145" y="6232957"/>
            <a:ext cx="8489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</a:pP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08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17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77489" y="6061075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79267" y="2191004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71394" y="3285871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73807" y="4392775"/>
            <a:ext cx="7385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1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81496" y="5933313"/>
            <a:ext cx="920750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endParaRPr sz="500">
              <a:latin typeface="Verdana"/>
              <a:cs typeface="Verdana"/>
            </a:endParaRPr>
          </a:p>
          <a:p>
            <a:pPr marL="188595" marR="182880" algn="ctr">
              <a:lnSpc>
                <a:spcPts val="550"/>
              </a:lnSpc>
              <a:spcBef>
                <a:spcPts val="85"/>
              </a:spcBef>
            </a:pP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spc="-1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15" dirty="0">
                <a:latin typeface="Verdana"/>
                <a:cs typeface="Verdana"/>
              </a:rPr>
              <a:t>d</a:t>
            </a:r>
            <a:r>
              <a:rPr sz="500" spc="-10" dirty="0">
                <a:latin typeface="Verdana"/>
                <a:cs typeface="Verdana"/>
              </a:rPr>
              <a:t>inh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/</a:t>
            </a:r>
            <a:r>
              <a:rPr sz="500" spc="-20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  E-mail:</a:t>
            </a:r>
            <a:endParaRPr sz="500">
              <a:latin typeface="Verdana"/>
              <a:cs typeface="Verdana"/>
            </a:endParaRPr>
          </a:p>
          <a:p>
            <a:pPr marL="12700" marR="5080" algn="ctr">
              <a:lnSpc>
                <a:spcPts val="600"/>
              </a:lnSpc>
              <a:spcBef>
                <a:spcPts val="15"/>
              </a:spcBef>
            </a:pP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fundiario.smp@brumadinho.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68314" y="6537756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235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3</a:t>
            </a:r>
            <a:r>
              <a:rPr sz="500" dirty="0"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50883" y="4476369"/>
            <a:ext cx="1000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Diretrizes: 30 dias 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-5" dirty="0">
                <a:latin typeface="Calibri"/>
                <a:cs typeface="Calibri"/>
              </a:rPr>
              <a:t>nu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ARM</a:t>
            </a:r>
            <a:r>
              <a:rPr sz="600" spc="-5" dirty="0">
                <a:latin typeface="Calibri"/>
                <a:cs typeface="Calibri"/>
              </a:rPr>
              <a:t>BH</a:t>
            </a:r>
            <a:r>
              <a:rPr sz="600" dirty="0">
                <a:latin typeface="Calibri"/>
                <a:cs typeface="Calibri"/>
              </a:rPr>
              <a:t>: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nd</a:t>
            </a:r>
            <a:r>
              <a:rPr sz="600" dirty="0">
                <a:latin typeface="Calibri"/>
                <a:cs typeface="Calibri"/>
              </a:rPr>
              <a:t>ef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n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pó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nu</a:t>
            </a:r>
            <a:r>
              <a:rPr sz="600" dirty="0">
                <a:latin typeface="Calibri"/>
                <a:cs typeface="Calibri"/>
              </a:rPr>
              <a:t>ê</a:t>
            </a:r>
            <a:r>
              <a:rPr sz="600" spc="-5" dirty="0">
                <a:latin typeface="Calibri"/>
                <a:cs typeface="Calibri"/>
              </a:rPr>
              <a:t>nc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a:</a:t>
            </a:r>
            <a:r>
              <a:rPr sz="600" spc="-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6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007220" y="6275019"/>
            <a:ext cx="4502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az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: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2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73877" y="4272534"/>
            <a:ext cx="920750" cy="6927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 algn="ctr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459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fundiario.smp@brumadinho.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mg.gov.br</a:t>
            </a:r>
            <a:endParaRPr sz="500">
              <a:latin typeface="Verdana"/>
              <a:cs typeface="Verdana"/>
            </a:endParaRPr>
          </a:p>
          <a:p>
            <a:pPr marL="201930" marR="204470" indent="101600">
              <a:lnSpc>
                <a:spcPct val="120000"/>
              </a:lnSpc>
              <a:spcBef>
                <a:spcPts val="325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3</a:t>
            </a:r>
            <a:r>
              <a:rPr sz="500" dirty="0"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10127" y="4385564"/>
            <a:ext cx="1769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deverá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enviada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ou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Seplac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documentação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conforme</a:t>
            </a:r>
            <a:r>
              <a:rPr sz="600" spc="3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modelos </a:t>
            </a:r>
            <a:r>
              <a:rPr sz="600" spc="-5" dirty="0">
                <a:latin typeface="Verdana"/>
                <a:cs typeface="Verdana"/>
              </a:rPr>
              <a:t> 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10127" y="4843018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02507" y="3274568"/>
            <a:ext cx="1787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deverá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enviada</a:t>
            </a:r>
            <a:r>
              <a:rPr sz="600" spc="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Seplac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02507" y="3457448"/>
            <a:ext cx="17875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documentação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conforme</a:t>
            </a:r>
            <a:r>
              <a:rPr sz="600" spc="1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modelos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disponíveis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nk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aba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1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02507" y="3732022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17365" y="2200783"/>
            <a:ext cx="1772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dirty="0">
                <a:latin typeface="Verdana"/>
                <a:cs typeface="Verdana"/>
              </a:rPr>
              <a:t> ser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enviada</a:t>
            </a:r>
            <a:r>
              <a:rPr sz="600" spc="-5" dirty="0">
                <a:latin typeface="Verdana"/>
                <a:cs typeface="Verdana"/>
              </a:rPr>
              <a:t> ou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documentação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conforme</a:t>
            </a:r>
            <a:r>
              <a:rPr sz="600" spc="39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modelos </a:t>
            </a:r>
            <a:r>
              <a:rPr sz="600" spc="-5" dirty="0">
                <a:latin typeface="Verdana"/>
                <a:cs typeface="Verdana"/>
              </a:rPr>
              <a:t> 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17365" y="2657983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37559" y="6097016"/>
            <a:ext cx="17259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  </a:t>
            </a:r>
            <a:r>
              <a:rPr sz="600" spc="1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5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deverá</a:t>
            </a:r>
            <a:r>
              <a:rPr sz="600" spc="5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  </a:t>
            </a:r>
            <a:r>
              <a:rPr sz="600" spc="1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enviada</a:t>
            </a:r>
            <a:r>
              <a:rPr sz="600" spc="5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37559" y="6188456"/>
            <a:ext cx="1725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3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</a:t>
            </a:r>
            <a:r>
              <a:rPr sz="600" spc="3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35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3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37559" y="6279896"/>
            <a:ext cx="172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4385" algn="l"/>
                <a:tab pos="1395095" algn="l"/>
              </a:tabLst>
            </a:pP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10" dirty="0">
                <a:latin typeface="Verdana"/>
                <a:cs typeface="Verdana"/>
              </a:rPr>
              <a:t>me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	c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me	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 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37559" y="6554520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2050E04-E186-82B4-E02B-AFC25C1A7EE0}"/>
              </a:ext>
            </a:extLst>
          </p:cNvPr>
          <p:cNvSpPr txBox="1">
            <a:spLocks/>
          </p:cNvSpPr>
          <p:nvPr/>
        </p:nvSpPr>
        <p:spPr>
          <a:xfrm>
            <a:off x="3039579" y="65251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:a16="http://schemas.microsoft.com/office/drawing/2014/main" id="{EC597564-0F5F-D998-AC45-51A653B8BBF8}"/>
              </a:ext>
            </a:extLst>
          </p:cNvPr>
          <p:cNvSpPr txBox="1"/>
          <p:nvPr/>
        </p:nvSpPr>
        <p:spPr>
          <a:xfrm>
            <a:off x="2669286" y="741780"/>
            <a:ext cx="7384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985" marR="5080" indent="-17729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SECRETARIA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MUNICIPAL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PLANEJAMENTO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COORDENAÇÃO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226" y="2803906"/>
            <a:ext cx="9035415" cy="301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700" indent="914400" algn="just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Verdana"/>
                <a:cs typeface="Verdana"/>
              </a:rPr>
              <a:t>Uma Ouvidoria </a:t>
            </a:r>
            <a:r>
              <a:rPr sz="1300" b="1" spc="-5" dirty="0">
                <a:latin typeface="Verdana"/>
                <a:cs typeface="Verdana"/>
              </a:rPr>
              <a:t>Pública tem o </a:t>
            </a:r>
            <a:r>
              <a:rPr sz="1300" b="1" spc="-10" dirty="0">
                <a:latin typeface="Verdana"/>
                <a:cs typeface="Verdana"/>
              </a:rPr>
              <a:t>papel </a:t>
            </a:r>
            <a:r>
              <a:rPr sz="1300" b="1" spc="-5" dirty="0">
                <a:latin typeface="Verdana"/>
                <a:cs typeface="Verdana"/>
              </a:rPr>
              <a:t>de </a:t>
            </a:r>
            <a:r>
              <a:rPr sz="1300" b="1" spc="-10" dirty="0">
                <a:latin typeface="Verdana"/>
                <a:cs typeface="Verdana"/>
              </a:rPr>
              <a:t>aproximar sociedade </a:t>
            </a:r>
            <a:r>
              <a:rPr sz="1300" b="1" spc="-5" dirty="0">
                <a:latin typeface="Verdana"/>
                <a:cs typeface="Verdana"/>
              </a:rPr>
              <a:t>e </a:t>
            </a:r>
            <a:r>
              <a:rPr sz="1300" b="1" spc="-10" dirty="0">
                <a:latin typeface="Verdana"/>
                <a:cs typeface="Verdana"/>
              </a:rPr>
              <a:t>governo </a:t>
            </a:r>
            <a:r>
              <a:rPr sz="1300" b="1" spc="-5" dirty="0">
                <a:latin typeface="Verdana"/>
                <a:cs typeface="Verdana"/>
              </a:rPr>
              <a:t>permitindo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que </a:t>
            </a:r>
            <a:r>
              <a:rPr sz="1300" b="1" spc="-5" dirty="0">
                <a:latin typeface="Verdana"/>
                <a:cs typeface="Verdana"/>
              </a:rPr>
              <a:t>o </a:t>
            </a:r>
            <a:r>
              <a:rPr sz="1300" b="1" spc="-10" dirty="0">
                <a:latin typeface="Verdana"/>
                <a:cs typeface="Verdana"/>
              </a:rPr>
              <a:t>cidadão </a:t>
            </a:r>
            <a:r>
              <a:rPr sz="1300" b="1" spc="-5" dirty="0">
                <a:latin typeface="Verdana"/>
                <a:cs typeface="Verdana"/>
              </a:rPr>
              <a:t> apresente</a:t>
            </a:r>
            <a:r>
              <a:rPr sz="1300" b="1" spc="-3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suas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críticas</a:t>
            </a:r>
            <a:r>
              <a:rPr sz="1300" b="1" spc="-4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</a:t>
            </a:r>
            <a:r>
              <a:rPr sz="1300" b="1" spc="2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sugestões</a:t>
            </a:r>
            <a:r>
              <a:rPr sz="1300" b="1" spc="-1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forma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colaborar</a:t>
            </a:r>
            <a:r>
              <a:rPr sz="1300" b="1" spc="-50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para</a:t>
            </a:r>
            <a:r>
              <a:rPr sz="1300" b="1" spc="-2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melhoria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do</a:t>
            </a:r>
            <a:r>
              <a:rPr sz="1300" b="1" spc="3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serviço </a:t>
            </a:r>
            <a:r>
              <a:rPr sz="1300" b="1" spc="-10" dirty="0">
                <a:latin typeface="Verdana"/>
                <a:cs typeface="Verdana"/>
              </a:rPr>
              <a:t>prestado.</a:t>
            </a:r>
            <a:endParaRPr sz="13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b="1" dirty="0">
              <a:latin typeface="Verdana"/>
              <a:cs typeface="Verdana"/>
            </a:endParaRPr>
          </a:p>
          <a:p>
            <a:pPr marL="12700" marR="8255" indent="914400" algn="just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Verdana"/>
                <a:cs typeface="Verdana"/>
              </a:rPr>
              <a:t>Dessa</a:t>
            </a:r>
            <a:r>
              <a:rPr sz="1300" b="1" spc="434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forma,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em</a:t>
            </a:r>
            <a:r>
              <a:rPr sz="1300" b="1" spc="45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agosto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de</a:t>
            </a:r>
            <a:r>
              <a:rPr sz="1300" b="1" spc="459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2017,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foi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criada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Ouvidoria</a:t>
            </a:r>
            <a:r>
              <a:rPr sz="1300" b="1" spc="45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Municipal de</a:t>
            </a:r>
            <a:r>
              <a:rPr sz="1300" b="1" spc="894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Brumadinho/MG </a:t>
            </a:r>
            <a:r>
              <a:rPr sz="1300" b="1" spc="-5" dirty="0">
                <a:latin typeface="Verdana"/>
                <a:cs typeface="Verdana"/>
              </a:rPr>
              <a:t> com a finalidade de estabelecer e </a:t>
            </a:r>
            <a:r>
              <a:rPr sz="1300" b="1" spc="-10" dirty="0">
                <a:latin typeface="Verdana"/>
                <a:cs typeface="Verdana"/>
              </a:rPr>
              <a:t>manter um canal </a:t>
            </a:r>
            <a:r>
              <a:rPr sz="1300" b="1" spc="-5" dirty="0">
                <a:latin typeface="Verdana"/>
                <a:cs typeface="Verdana"/>
              </a:rPr>
              <a:t>de </a:t>
            </a:r>
            <a:r>
              <a:rPr sz="1300" b="1" spc="-10" dirty="0">
                <a:latin typeface="Verdana"/>
                <a:cs typeface="Verdana"/>
              </a:rPr>
              <a:t>comunicação </a:t>
            </a:r>
            <a:r>
              <a:rPr sz="1300" b="1" spc="-5" dirty="0">
                <a:latin typeface="Verdana"/>
                <a:cs typeface="Verdana"/>
              </a:rPr>
              <a:t>com </a:t>
            </a:r>
            <a:r>
              <a:rPr sz="1300" b="1" dirty="0">
                <a:latin typeface="Verdana"/>
                <a:cs typeface="Verdana"/>
              </a:rPr>
              <a:t>os</a:t>
            </a:r>
            <a:r>
              <a:rPr sz="1300" b="1" spc="459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cidadãos </a:t>
            </a:r>
            <a:r>
              <a:rPr sz="1300" b="1" spc="-10" dirty="0">
                <a:latin typeface="Verdana"/>
                <a:cs typeface="Verdana"/>
              </a:rPr>
              <a:t>que </a:t>
            </a:r>
            <a:r>
              <a:rPr sz="1300" b="1" spc="-15" dirty="0">
                <a:latin typeface="Verdana"/>
                <a:cs typeface="Verdana"/>
              </a:rPr>
              <a:t>utilizam </a:t>
            </a:r>
            <a:r>
              <a:rPr sz="1300" b="1" dirty="0">
                <a:latin typeface="Verdana"/>
                <a:cs typeface="Verdana"/>
              </a:rPr>
              <a:t>os 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serviços</a:t>
            </a:r>
            <a:r>
              <a:rPr sz="1300" b="1" spc="-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prestados </a:t>
            </a:r>
            <a:r>
              <a:rPr sz="1300" b="1" spc="-15" dirty="0">
                <a:latin typeface="Verdana"/>
                <a:cs typeface="Verdana"/>
              </a:rPr>
              <a:t>pelo</a:t>
            </a:r>
            <a:r>
              <a:rPr sz="1300" b="1" spc="25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Poder </a:t>
            </a:r>
            <a:r>
              <a:rPr sz="1300" b="1" spc="-20" dirty="0">
                <a:latin typeface="Verdana"/>
                <a:cs typeface="Verdana"/>
              </a:rPr>
              <a:t>Executivo</a:t>
            </a:r>
            <a:r>
              <a:rPr sz="1300" b="1" spc="75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Municipal.</a:t>
            </a:r>
            <a:endParaRPr sz="13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b="1" dirty="0">
              <a:latin typeface="Verdana"/>
              <a:cs typeface="Verdana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300" b="1" spc="-5" dirty="0">
                <a:latin typeface="Verdana"/>
                <a:cs typeface="Verdana"/>
              </a:rPr>
              <a:t>É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responsabilidade</a:t>
            </a:r>
            <a:r>
              <a:rPr sz="1300" b="1" spc="-5" dirty="0">
                <a:latin typeface="Verdana"/>
                <a:cs typeface="Verdana"/>
              </a:rPr>
              <a:t> da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Ouvidoria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receber</a:t>
            </a:r>
            <a:r>
              <a:rPr sz="1300" b="1" spc="-5" dirty="0">
                <a:latin typeface="Verdana"/>
                <a:cs typeface="Verdana"/>
              </a:rPr>
              <a:t> 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tratar</a:t>
            </a:r>
            <a:r>
              <a:rPr sz="1300" b="1" spc="-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as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reclamações,</a:t>
            </a:r>
            <a:r>
              <a:rPr sz="1300" b="1" spc="-5" dirty="0">
                <a:latin typeface="Verdana"/>
                <a:cs typeface="Verdana"/>
              </a:rPr>
              <a:t> denúncias,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elogios, 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solicitações e sugestões </a:t>
            </a:r>
            <a:r>
              <a:rPr sz="1300" b="1" spc="-10" dirty="0">
                <a:latin typeface="Verdana"/>
                <a:cs typeface="Verdana"/>
              </a:rPr>
              <a:t>dos</a:t>
            </a:r>
            <a:r>
              <a:rPr sz="1300" b="1" spc="434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cidadãos </a:t>
            </a:r>
            <a:r>
              <a:rPr sz="1300" b="1" spc="-15" dirty="0">
                <a:latin typeface="Verdana"/>
                <a:cs typeface="Verdana"/>
              </a:rPr>
              <a:t>referentes </a:t>
            </a:r>
            <a:r>
              <a:rPr sz="1300" b="1" spc="-5" dirty="0">
                <a:latin typeface="Verdana"/>
                <a:cs typeface="Verdana"/>
              </a:rPr>
              <a:t>aos </a:t>
            </a:r>
            <a:r>
              <a:rPr sz="1300" b="1" spc="-10" dirty="0">
                <a:latin typeface="Verdana"/>
                <a:cs typeface="Verdana"/>
              </a:rPr>
              <a:t>serviços prestados pelo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Município, </a:t>
            </a:r>
            <a:r>
              <a:rPr sz="1300" b="1" spc="-15" dirty="0">
                <a:latin typeface="Verdana"/>
                <a:cs typeface="Verdana"/>
              </a:rPr>
              <a:t>além</a:t>
            </a:r>
            <a:r>
              <a:rPr sz="1300" b="1" spc="42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dos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pedidos </a:t>
            </a:r>
            <a:r>
              <a:rPr sz="1300" b="1" spc="-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informação.</a:t>
            </a:r>
            <a:endParaRPr sz="13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b="1" dirty="0">
              <a:latin typeface="Verdana"/>
              <a:cs typeface="Verdana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300" b="1" spc="-5" dirty="0">
                <a:latin typeface="Verdana"/>
                <a:cs typeface="Verdana"/>
              </a:rPr>
              <a:t>A Ouvidoria </a:t>
            </a:r>
            <a:r>
              <a:rPr sz="1300" b="1" spc="-10" dirty="0">
                <a:latin typeface="Verdana"/>
                <a:cs typeface="Verdana"/>
              </a:rPr>
              <a:t>presta um pós-atendimento, </a:t>
            </a:r>
            <a:r>
              <a:rPr sz="1300" b="1" dirty="0">
                <a:latin typeface="Verdana"/>
                <a:cs typeface="Verdana"/>
              </a:rPr>
              <a:t>ou </a:t>
            </a:r>
            <a:r>
              <a:rPr sz="1300" b="1" spc="-10" dirty="0">
                <a:latin typeface="Verdana"/>
                <a:cs typeface="Verdana"/>
              </a:rPr>
              <a:t>seja, atua em </a:t>
            </a:r>
            <a:r>
              <a:rPr sz="1300" b="1" spc="-15" dirty="0">
                <a:latin typeface="Verdana"/>
                <a:cs typeface="Verdana"/>
              </a:rPr>
              <a:t>defesa </a:t>
            </a:r>
            <a:r>
              <a:rPr sz="1300" b="1" dirty="0">
                <a:latin typeface="Verdana"/>
                <a:cs typeface="Verdana"/>
              </a:rPr>
              <a:t>do </a:t>
            </a:r>
            <a:r>
              <a:rPr sz="1300" b="1" spc="-10" dirty="0">
                <a:latin typeface="Verdana"/>
                <a:cs typeface="Verdana"/>
              </a:rPr>
              <a:t>cidadão que já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tenha 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entrado em contato </a:t>
            </a:r>
            <a:r>
              <a:rPr sz="1300" b="1" spc="-5" dirty="0">
                <a:latin typeface="Verdana"/>
                <a:cs typeface="Verdana"/>
              </a:rPr>
              <a:t>com </a:t>
            </a:r>
            <a:r>
              <a:rPr sz="1300" b="1" dirty="0">
                <a:latin typeface="Verdana"/>
                <a:cs typeface="Verdana"/>
              </a:rPr>
              <a:t>os </a:t>
            </a:r>
            <a:r>
              <a:rPr sz="1300" b="1" spc="-5" dirty="0">
                <a:latin typeface="Verdana"/>
                <a:cs typeface="Verdana"/>
              </a:rPr>
              <a:t>órgãos do </a:t>
            </a:r>
            <a:r>
              <a:rPr sz="1300" b="1" spc="-15" dirty="0">
                <a:latin typeface="Verdana"/>
                <a:cs typeface="Verdana"/>
              </a:rPr>
              <a:t>executivo </a:t>
            </a:r>
            <a:r>
              <a:rPr sz="1300" b="1" spc="-5" dirty="0">
                <a:latin typeface="Verdana"/>
                <a:cs typeface="Verdana"/>
              </a:rPr>
              <a:t>municipal e </a:t>
            </a:r>
            <a:r>
              <a:rPr sz="1300" b="1" spc="-15" dirty="0">
                <a:latin typeface="Verdana"/>
                <a:cs typeface="Verdana"/>
              </a:rPr>
              <a:t>queira </a:t>
            </a:r>
            <a:r>
              <a:rPr sz="1300" b="1" spc="-5" dirty="0">
                <a:latin typeface="Verdana"/>
                <a:cs typeface="Verdana"/>
              </a:rPr>
              <a:t>fazer </a:t>
            </a:r>
            <a:r>
              <a:rPr sz="1300" b="1" spc="-15" dirty="0">
                <a:latin typeface="Verdana"/>
                <a:cs typeface="Verdana"/>
              </a:rPr>
              <a:t>alguma</a:t>
            </a:r>
            <a:r>
              <a:rPr sz="1300" b="1" spc="-10" dirty="0">
                <a:latin typeface="Verdana"/>
                <a:cs typeface="Verdana"/>
              </a:rPr>
              <a:t> sugestão,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reclamação, </a:t>
            </a:r>
            <a:r>
              <a:rPr sz="1300" b="1" spc="-5" dirty="0">
                <a:latin typeface="Verdana"/>
                <a:cs typeface="Verdana"/>
              </a:rPr>
              <a:t> elogio,</a:t>
            </a:r>
            <a:r>
              <a:rPr sz="1300" b="1" spc="39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denúncia</a:t>
            </a:r>
            <a:r>
              <a:rPr sz="1300" b="1" spc="390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ou</a:t>
            </a:r>
            <a:r>
              <a:rPr sz="1300" b="1" spc="40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outra</a:t>
            </a:r>
            <a:r>
              <a:rPr sz="1300" b="1" spc="37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solicitação</a:t>
            </a:r>
            <a:r>
              <a:rPr sz="1300" b="1" spc="409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sobre</a:t>
            </a:r>
            <a:r>
              <a:rPr sz="1300" b="1" spc="360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os</a:t>
            </a:r>
            <a:r>
              <a:rPr sz="1300" b="1" spc="40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serviços</a:t>
            </a:r>
            <a:r>
              <a:rPr sz="1300" b="1" spc="36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prestados.</a:t>
            </a:r>
            <a:endParaRPr sz="1300" b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32552" y="2081530"/>
            <a:ext cx="2819147" cy="625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latin typeface="Verdana"/>
                <a:cs typeface="Verdana"/>
              </a:rPr>
              <a:t>Ouvido</a:t>
            </a:r>
            <a:r>
              <a:rPr lang="pt-BR" spc="-5" dirty="0">
                <a:latin typeface="Verdana"/>
                <a:cs typeface="Verdana"/>
              </a:rPr>
              <a:t>r</a:t>
            </a:r>
            <a:r>
              <a:rPr spc="-5" dirty="0" err="1">
                <a:latin typeface="Verdana"/>
                <a:cs typeface="Verdana"/>
              </a:rPr>
              <a:t>ia</a:t>
            </a:r>
            <a:endParaRPr spc="-5" dirty="0">
              <a:latin typeface="Verdana"/>
              <a:cs typeface="Verdana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7321C22-BA54-66F0-02B5-0192A62F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21" y="5905447"/>
            <a:ext cx="1131271" cy="1546979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D4390D80-DAE1-5ECE-7676-F825BE026398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C918BDA-0DBC-2EC1-FF08-2771AFBF7D1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21BFE615-B8C7-F964-096E-2818B7EB4F73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6">
            <a:extLst>
              <a:ext uri="{FF2B5EF4-FFF2-40B4-BE49-F238E27FC236}">
                <a16:creationId xmlns:a16="http://schemas.microsoft.com/office/drawing/2014/main" id="{4D81B592-CEAD-C680-77E9-7F9BBDED1944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E4B8A807-16EF-2094-E38B-499ADEEE89D6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DE15A5CE-027E-DA44-C8AA-CD2B3D3EB2D4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A2AF5F0-4E4A-F31E-D686-5ED8525FE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2283967"/>
            <a:ext cx="75628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75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Regularização </a:t>
            </a:r>
            <a:r>
              <a:rPr sz="600" b="1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F</a:t>
            </a:r>
            <a:r>
              <a:rPr sz="600" b="1" dirty="0">
                <a:latin typeface="Verdana"/>
                <a:cs typeface="Verdana"/>
              </a:rPr>
              <a:t>u</a:t>
            </a:r>
            <a:r>
              <a:rPr sz="600" b="1" spc="5" dirty="0">
                <a:latin typeface="Verdana"/>
                <a:cs typeface="Verdana"/>
              </a:rPr>
              <a:t>n</a:t>
            </a:r>
            <a:r>
              <a:rPr sz="600" b="1" dirty="0">
                <a:latin typeface="Verdana"/>
                <a:cs typeface="Verdana"/>
              </a:rPr>
              <a:t>d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spc="-20" dirty="0">
                <a:latin typeface="Verdana"/>
                <a:cs typeface="Verdana"/>
              </a:rPr>
              <a:t>á</a:t>
            </a:r>
            <a:r>
              <a:rPr sz="600" b="1" dirty="0">
                <a:latin typeface="Verdana"/>
                <a:cs typeface="Verdana"/>
              </a:rPr>
              <a:t>ria</a:t>
            </a:r>
            <a:r>
              <a:rPr sz="600" b="1" spc="-7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Urb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na  </a:t>
            </a:r>
            <a:r>
              <a:rPr sz="600" b="1" spc="-5" dirty="0">
                <a:latin typeface="Verdana"/>
                <a:cs typeface="Verdana"/>
              </a:rPr>
              <a:t>REURB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5288" y="1915668"/>
            <a:ext cx="900430" cy="5500370"/>
          </a:xfrm>
          <a:custGeom>
            <a:avLst/>
            <a:gdLst/>
            <a:ahLst/>
            <a:cxnLst/>
            <a:rect l="l" t="t" r="r" b="b"/>
            <a:pathLst>
              <a:path w="900429" h="5500370">
                <a:moveTo>
                  <a:pt x="842517" y="1074293"/>
                </a:moveTo>
                <a:lnTo>
                  <a:pt x="54863" y="1074293"/>
                </a:lnTo>
                <a:lnTo>
                  <a:pt x="35941" y="1070483"/>
                </a:lnTo>
                <a:lnTo>
                  <a:pt x="20447" y="1059941"/>
                </a:lnTo>
                <a:lnTo>
                  <a:pt x="9906" y="1044448"/>
                </a:lnTo>
                <a:lnTo>
                  <a:pt x="6095" y="1025525"/>
                </a:lnTo>
                <a:lnTo>
                  <a:pt x="6095" y="48768"/>
                </a:lnTo>
                <a:lnTo>
                  <a:pt x="9906" y="29845"/>
                </a:lnTo>
                <a:lnTo>
                  <a:pt x="20447" y="14350"/>
                </a:lnTo>
                <a:lnTo>
                  <a:pt x="35941" y="3810"/>
                </a:lnTo>
                <a:lnTo>
                  <a:pt x="54863" y="0"/>
                </a:lnTo>
                <a:lnTo>
                  <a:pt x="842517" y="0"/>
                </a:lnTo>
                <a:lnTo>
                  <a:pt x="861440" y="3810"/>
                </a:lnTo>
                <a:lnTo>
                  <a:pt x="876935" y="14350"/>
                </a:lnTo>
                <a:lnTo>
                  <a:pt x="887476" y="29845"/>
                </a:lnTo>
                <a:lnTo>
                  <a:pt x="891286" y="48768"/>
                </a:lnTo>
                <a:lnTo>
                  <a:pt x="891286" y="1025525"/>
                </a:lnTo>
                <a:lnTo>
                  <a:pt x="887476" y="1044448"/>
                </a:lnTo>
                <a:lnTo>
                  <a:pt x="876935" y="1059941"/>
                </a:lnTo>
                <a:lnTo>
                  <a:pt x="861440" y="1070483"/>
                </a:lnTo>
                <a:lnTo>
                  <a:pt x="842517" y="1074293"/>
                </a:lnTo>
                <a:close/>
              </a:path>
              <a:path w="900429" h="5500370">
                <a:moveTo>
                  <a:pt x="851662" y="2189861"/>
                </a:moveTo>
                <a:lnTo>
                  <a:pt x="62611" y="2189861"/>
                </a:lnTo>
                <a:lnTo>
                  <a:pt x="43561" y="2186051"/>
                </a:lnTo>
                <a:lnTo>
                  <a:pt x="28067" y="2175510"/>
                </a:lnTo>
                <a:lnTo>
                  <a:pt x="17525" y="2160016"/>
                </a:lnTo>
                <a:lnTo>
                  <a:pt x="13716" y="2140966"/>
                </a:lnTo>
                <a:lnTo>
                  <a:pt x="13716" y="1163065"/>
                </a:lnTo>
                <a:lnTo>
                  <a:pt x="17525" y="1144015"/>
                </a:lnTo>
                <a:lnTo>
                  <a:pt x="28067" y="1128522"/>
                </a:lnTo>
                <a:lnTo>
                  <a:pt x="43561" y="1117981"/>
                </a:lnTo>
                <a:lnTo>
                  <a:pt x="62611" y="1114171"/>
                </a:lnTo>
                <a:lnTo>
                  <a:pt x="851662" y="1114171"/>
                </a:lnTo>
                <a:lnTo>
                  <a:pt x="870585" y="1117981"/>
                </a:lnTo>
                <a:lnTo>
                  <a:pt x="886078" y="1128522"/>
                </a:lnTo>
                <a:lnTo>
                  <a:pt x="896620" y="1144015"/>
                </a:lnTo>
                <a:lnTo>
                  <a:pt x="900429" y="1163065"/>
                </a:lnTo>
                <a:lnTo>
                  <a:pt x="900429" y="2140966"/>
                </a:lnTo>
                <a:lnTo>
                  <a:pt x="896620" y="2160016"/>
                </a:lnTo>
                <a:lnTo>
                  <a:pt x="886078" y="2175510"/>
                </a:lnTo>
                <a:lnTo>
                  <a:pt x="870585" y="2186051"/>
                </a:lnTo>
                <a:lnTo>
                  <a:pt x="851662" y="2189861"/>
                </a:lnTo>
                <a:close/>
              </a:path>
              <a:path w="900429" h="5500370">
                <a:moveTo>
                  <a:pt x="836422" y="3594989"/>
                </a:moveTo>
                <a:lnTo>
                  <a:pt x="48768" y="3594989"/>
                </a:lnTo>
                <a:lnTo>
                  <a:pt x="29844" y="3590163"/>
                </a:lnTo>
                <a:lnTo>
                  <a:pt x="14350" y="3576701"/>
                </a:lnTo>
                <a:lnTo>
                  <a:pt x="3810" y="3556762"/>
                </a:lnTo>
                <a:lnTo>
                  <a:pt x="0" y="3532378"/>
                </a:lnTo>
                <a:lnTo>
                  <a:pt x="0" y="2278634"/>
                </a:lnTo>
                <a:lnTo>
                  <a:pt x="3810" y="2254377"/>
                </a:lnTo>
                <a:lnTo>
                  <a:pt x="14350" y="2234438"/>
                </a:lnTo>
                <a:lnTo>
                  <a:pt x="29844" y="2220976"/>
                </a:lnTo>
                <a:lnTo>
                  <a:pt x="48768" y="2216023"/>
                </a:lnTo>
                <a:lnTo>
                  <a:pt x="836422" y="2216023"/>
                </a:lnTo>
                <a:lnTo>
                  <a:pt x="855345" y="2220976"/>
                </a:lnTo>
                <a:lnTo>
                  <a:pt x="870838" y="2234438"/>
                </a:lnTo>
                <a:lnTo>
                  <a:pt x="881379" y="2254377"/>
                </a:lnTo>
                <a:lnTo>
                  <a:pt x="885189" y="2278634"/>
                </a:lnTo>
                <a:lnTo>
                  <a:pt x="885189" y="3532378"/>
                </a:lnTo>
                <a:lnTo>
                  <a:pt x="881379" y="3556762"/>
                </a:lnTo>
                <a:lnTo>
                  <a:pt x="870838" y="3576701"/>
                </a:lnTo>
                <a:lnTo>
                  <a:pt x="855345" y="3590163"/>
                </a:lnTo>
                <a:lnTo>
                  <a:pt x="836422" y="3594989"/>
                </a:lnTo>
                <a:close/>
              </a:path>
              <a:path w="900429" h="5500370">
                <a:moveTo>
                  <a:pt x="836422" y="5500039"/>
                </a:moveTo>
                <a:lnTo>
                  <a:pt x="48768" y="5500039"/>
                </a:lnTo>
                <a:lnTo>
                  <a:pt x="29844" y="5493359"/>
                </a:lnTo>
                <a:lnTo>
                  <a:pt x="14350" y="5475173"/>
                </a:lnTo>
                <a:lnTo>
                  <a:pt x="3810" y="5448249"/>
                </a:lnTo>
                <a:lnTo>
                  <a:pt x="0" y="5415356"/>
                </a:lnTo>
                <a:lnTo>
                  <a:pt x="0" y="3721227"/>
                </a:lnTo>
                <a:lnTo>
                  <a:pt x="3810" y="3688334"/>
                </a:lnTo>
                <a:lnTo>
                  <a:pt x="14350" y="3661410"/>
                </a:lnTo>
                <a:lnTo>
                  <a:pt x="29844" y="3643249"/>
                </a:lnTo>
                <a:lnTo>
                  <a:pt x="48768" y="3636518"/>
                </a:lnTo>
                <a:lnTo>
                  <a:pt x="836422" y="3636518"/>
                </a:lnTo>
                <a:lnTo>
                  <a:pt x="855345" y="3643249"/>
                </a:lnTo>
                <a:lnTo>
                  <a:pt x="870838" y="3661410"/>
                </a:lnTo>
                <a:lnTo>
                  <a:pt x="881379" y="3688334"/>
                </a:lnTo>
                <a:lnTo>
                  <a:pt x="885189" y="3721227"/>
                </a:lnTo>
                <a:lnTo>
                  <a:pt x="885189" y="5415356"/>
                </a:lnTo>
                <a:lnTo>
                  <a:pt x="881379" y="5448249"/>
                </a:lnTo>
                <a:lnTo>
                  <a:pt x="870838" y="5475173"/>
                </a:lnTo>
                <a:lnTo>
                  <a:pt x="855345" y="5493359"/>
                </a:lnTo>
                <a:lnTo>
                  <a:pt x="836422" y="550003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2911" y="1914144"/>
            <a:ext cx="1080770" cy="5501640"/>
          </a:xfrm>
          <a:custGeom>
            <a:avLst/>
            <a:gdLst/>
            <a:ahLst/>
            <a:cxnLst/>
            <a:rect l="l" t="t" r="r" b="b"/>
            <a:pathLst>
              <a:path w="1080770" h="5501640">
                <a:moveTo>
                  <a:pt x="1024636" y="1075689"/>
                </a:moveTo>
                <a:lnTo>
                  <a:pt x="64770" y="1075689"/>
                </a:lnTo>
                <a:lnTo>
                  <a:pt x="43179" y="1071626"/>
                </a:lnTo>
                <a:lnTo>
                  <a:pt x="25526" y="1060450"/>
                </a:lnTo>
                <a:lnTo>
                  <a:pt x="13588" y="1043939"/>
                </a:lnTo>
                <a:lnTo>
                  <a:pt x="9143" y="1023874"/>
                </a:lnTo>
                <a:lnTo>
                  <a:pt x="9143" y="51815"/>
                </a:lnTo>
                <a:lnTo>
                  <a:pt x="13588" y="31623"/>
                </a:lnTo>
                <a:lnTo>
                  <a:pt x="25526" y="15239"/>
                </a:lnTo>
                <a:lnTo>
                  <a:pt x="43179" y="4063"/>
                </a:lnTo>
                <a:lnTo>
                  <a:pt x="64770" y="0"/>
                </a:lnTo>
                <a:lnTo>
                  <a:pt x="1024636" y="0"/>
                </a:lnTo>
                <a:lnTo>
                  <a:pt x="1046226" y="4063"/>
                </a:lnTo>
                <a:lnTo>
                  <a:pt x="1064006" y="15239"/>
                </a:lnTo>
                <a:lnTo>
                  <a:pt x="1075943" y="31623"/>
                </a:lnTo>
                <a:lnTo>
                  <a:pt x="1080262" y="51815"/>
                </a:lnTo>
                <a:lnTo>
                  <a:pt x="1080262" y="1023874"/>
                </a:lnTo>
                <a:lnTo>
                  <a:pt x="1075943" y="1043939"/>
                </a:lnTo>
                <a:lnTo>
                  <a:pt x="1064006" y="1060450"/>
                </a:lnTo>
                <a:lnTo>
                  <a:pt x="1046226" y="1071626"/>
                </a:lnTo>
                <a:lnTo>
                  <a:pt x="1024636" y="1075689"/>
                </a:lnTo>
                <a:close/>
              </a:path>
              <a:path w="1080770" h="5501640">
                <a:moveTo>
                  <a:pt x="1024636" y="2188210"/>
                </a:moveTo>
                <a:lnTo>
                  <a:pt x="64770" y="2188210"/>
                </a:lnTo>
                <a:lnTo>
                  <a:pt x="43179" y="2184146"/>
                </a:lnTo>
                <a:lnTo>
                  <a:pt x="25526" y="2172970"/>
                </a:lnTo>
                <a:lnTo>
                  <a:pt x="13588" y="2156587"/>
                </a:lnTo>
                <a:lnTo>
                  <a:pt x="9143" y="2136521"/>
                </a:lnTo>
                <a:lnTo>
                  <a:pt x="9143" y="1165733"/>
                </a:lnTo>
                <a:lnTo>
                  <a:pt x="13588" y="1145667"/>
                </a:lnTo>
                <a:lnTo>
                  <a:pt x="25526" y="1129284"/>
                </a:lnTo>
                <a:lnTo>
                  <a:pt x="43179" y="1118108"/>
                </a:lnTo>
                <a:lnTo>
                  <a:pt x="64770" y="1114044"/>
                </a:lnTo>
                <a:lnTo>
                  <a:pt x="1024636" y="1114044"/>
                </a:lnTo>
                <a:lnTo>
                  <a:pt x="1046226" y="1118108"/>
                </a:lnTo>
                <a:lnTo>
                  <a:pt x="1064006" y="1129284"/>
                </a:lnTo>
                <a:lnTo>
                  <a:pt x="1075943" y="1145667"/>
                </a:lnTo>
                <a:lnTo>
                  <a:pt x="1080262" y="1165733"/>
                </a:lnTo>
                <a:lnTo>
                  <a:pt x="1080262" y="2136521"/>
                </a:lnTo>
                <a:lnTo>
                  <a:pt x="1075943" y="2156587"/>
                </a:lnTo>
                <a:lnTo>
                  <a:pt x="1064006" y="2172970"/>
                </a:lnTo>
                <a:lnTo>
                  <a:pt x="1046226" y="2184146"/>
                </a:lnTo>
                <a:lnTo>
                  <a:pt x="1024636" y="2188210"/>
                </a:lnTo>
                <a:close/>
              </a:path>
              <a:path w="1080770" h="5501640">
                <a:moveTo>
                  <a:pt x="1024128" y="3596259"/>
                </a:moveTo>
                <a:lnTo>
                  <a:pt x="56134" y="3596259"/>
                </a:lnTo>
                <a:lnTo>
                  <a:pt x="34416" y="3591052"/>
                </a:lnTo>
                <a:lnTo>
                  <a:pt x="16510" y="3576828"/>
                </a:lnTo>
                <a:lnTo>
                  <a:pt x="4445" y="3555746"/>
                </a:lnTo>
                <a:lnTo>
                  <a:pt x="0" y="3529965"/>
                </a:lnTo>
                <a:lnTo>
                  <a:pt x="0" y="2283841"/>
                </a:lnTo>
                <a:lnTo>
                  <a:pt x="4445" y="2258060"/>
                </a:lnTo>
                <a:lnTo>
                  <a:pt x="16510" y="2236978"/>
                </a:lnTo>
                <a:lnTo>
                  <a:pt x="34416" y="2222627"/>
                </a:lnTo>
                <a:lnTo>
                  <a:pt x="56134" y="2217420"/>
                </a:lnTo>
                <a:lnTo>
                  <a:pt x="1024128" y="2217420"/>
                </a:lnTo>
                <a:lnTo>
                  <a:pt x="1045971" y="2222627"/>
                </a:lnTo>
                <a:lnTo>
                  <a:pt x="1063879" y="2236978"/>
                </a:lnTo>
                <a:lnTo>
                  <a:pt x="1075943" y="2258060"/>
                </a:lnTo>
                <a:lnTo>
                  <a:pt x="1080262" y="2283841"/>
                </a:lnTo>
                <a:lnTo>
                  <a:pt x="1080262" y="3529965"/>
                </a:lnTo>
                <a:lnTo>
                  <a:pt x="1075943" y="3555746"/>
                </a:lnTo>
                <a:lnTo>
                  <a:pt x="1063879" y="3576828"/>
                </a:lnTo>
                <a:lnTo>
                  <a:pt x="1045971" y="3591052"/>
                </a:lnTo>
                <a:lnTo>
                  <a:pt x="1024128" y="3596259"/>
                </a:lnTo>
                <a:close/>
              </a:path>
              <a:path w="1080770" h="5501640">
                <a:moveTo>
                  <a:pt x="1022731" y="5501182"/>
                </a:moveTo>
                <a:lnTo>
                  <a:pt x="56134" y="5501182"/>
                </a:lnTo>
                <a:lnTo>
                  <a:pt x="34289" y="5494096"/>
                </a:lnTo>
                <a:lnTo>
                  <a:pt x="16510" y="5474817"/>
                </a:lnTo>
                <a:lnTo>
                  <a:pt x="4445" y="5446293"/>
                </a:lnTo>
                <a:lnTo>
                  <a:pt x="0" y="5411457"/>
                </a:lnTo>
                <a:lnTo>
                  <a:pt x="0" y="3727450"/>
                </a:lnTo>
                <a:lnTo>
                  <a:pt x="4445" y="3692652"/>
                </a:lnTo>
                <a:lnTo>
                  <a:pt x="16510" y="3664204"/>
                </a:lnTo>
                <a:lnTo>
                  <a:pt x="34289" y="3644900"/>
                </a:lnTo>
                <a:lnTo>
                  <a:pt x="56134" y="3637788"/>
                </a:lnTo>
                <a:lnTo>
                  <a:pt x="1022731" y="3637788"/>
                </a:lnTo>
                <a:lnTo>
                  <a:pt x="1044447" y="3644900"/>
                </a:lnTo>
                <a:lnTo>
                  <a:pt x="1062355" y="3664204"/>
                </a:lnTo>
                <a:lnTo>
                  <a:pt x="1074419" y="3692652"/>
                </a:lnTo>
                <a:lnTo>
                  <a:pt x="1078738" y="3727450"/>
                </a:lnTo>
                <a:lnTo>
                  <a:pt x="1078738" y="5411457"/>
                </a:lnTo>
                <a:lnTo>
                  <a:pt x="1074419" y="5446293"/>
                </a:lnTo>
                <a:lnTo>
                  <a:pt x="1062355" y="5474817"/>
                </a:lnTo>
                <a:lnTo>
                  <a:pt x="1044447" y="5494096"/>
                </a:lnTo>
                <a:lnTo>
                  <a:pt x="1022731" y="55011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68" y="1923288"/>
            <a:ext cx="1054735" cy="5492750"/>
          </a:xfrm>
          <a:custGeom>
            <a:avLst/>
            <a:gdLst/>
            <a:ahLst/>
            <a:cxnLst/>
            <a:rect l="l" t="t" r="r" b="b"/>
            <a:pathLst>
              <a:path w="1054734" h="5492750">
                <a:moveTo>
                  <a:pt x="1000759" y="1075816"/>
                </a:moveTo>
                <a:lnTo>
                  <a:pt x="53721" y="1075816"/>
                </a:lnTo>
                <a:lnTo>
                  <a:pt x="32892" y="1071626"/>
                </a:lnTo>
                <a:lnTo>
                  <a:pt x="15748" y="1060323"/>
                </a:lnTo>
                <a:lnTo>
                  <a:pt x="4190" y="1043431"/>
                </a:lnTo>
                <a:lnTo>
                  <a:pt x="0" y="1022857"/>
                </a:lnTo>
                <a:lnTo>
                  <a:pt x="0" y="52958"/>
                </a:lnTo>
                <a:lnTo>
                  <a:pt x="4190" y="32385"/>
                </a:lnTo>
                <a:lnTo>
                  <a:pt x="15748" y="15493"/>
                </a:lnTo>
                <a:lnTo>
                  <a:pt x="32892" y="4190"/>
                </a:lnTo>
                <a:lnTo>
                  <a:pt x="53721" y="0"/>
                </a:lnTo>
                <a:lnTo>
                  <a:pt x="1000759" y="0"/>
                </a:lnTo>
                <a:lnTo>
                  <a:pt x="1021587" y="4190"/>
                </a:lnTo>
                <a:lnTo>
                  <a:pt x="1038732" y="15493"/>
                </a:lnTo>
                <a:lnTo>
                  <a:pt x="1050289" y="32385"/>
                </a:lnTo>
                <a:lnTo>
                  <a:pt x="1054480" y="52958"/>
                </a:lnTo>
                <a:lnTo>
                  <a:pt x="1054480" y="1022857"/>
                </a:lnTo>
                <a:lnTo>
                  <a:pt x="1050289" y="1043431"/>
                </a:lnTo>
                <a:lnTo>
                  <a:pt x="1038732" y="1060323"/>
                </a:lnTo>
                <a:lnTo>
                  <a:pt x="1021587" y="1071626"/>
                </a:lnTo>
                <a:lnTo>
                  <a:pt x="1000759" y="1075816"/>
                </a:lnTo>
                <a:close/>
              </a:path>
              <a:path w="1054734" h="5492750">
                <a:moveTo>
                  <a:pt x="1000759" y="2179192"/>
                </a:moveTo>
                <a:lnTo>
                  <a:pt x="53721" y="2179192"/>
                </a:lnTo>
                <a:lnTo>
                  <a:pt x="32892" y="2175002"/>
                </a:lnTo>
                <a:lnTo>
                  <a:pt x="15748" y="2163699"/>
                </a:lnTo>
                <a:lnTo>
                  <a:pt x="4190" y="2146807"/>
                </a:lnTo>
                <a:lnTo>
                  <a:pt x="0" y="2126361"/>
                </a:lnTo>
                <a:lnTo>
                  <a:pt x="0" y="1157858"/>
                </a:lnTo>
                <a:lnTo>
                  <a:pt x="4190" y="1137285"/>
                </a:lnTo>
                <a:lnTo>
                  <a:pt x="15748" y="1120520"/>
                </a:lnTo>
                <a:lnTo>
                  <a:pt x="32892" y="1109217"/>
                </a:lnTo>
                <a:lnTo>
                  <a:pt x="53721" y="1105027"/>
                </a:lnTo>
                <a:lnTo>
                  <a:pt x="1000759" y="1105027"/>
                </a:lnTo>
                <a:lnTo>
                  <a:pt x="1021587" y="1109217"/>
                </a:lnTo>
                <a:lnTo>
                  <a:pt x="1038732" y="1120520"/>
                </a:lnTo>
                <a:lnTo>
                  <a:pt x="1050289" y="1137285"/>
                </a:lnTo>
                <a:lnTo>
                  <a:pt x="1054480" y="1157858"/>
                </a:lnTo>
                <a:lnTo>
                  <a:pt x="1054480" y="2126361"/>
                </a:lnTo>
                <a:lnTo>
                  <a:pt x="1050289" y="2146807"/>
                </a:lnTo>
                <a:lnTo>
                  <a:pt x="1038732" y="2163699"/>
                </a:lnTo>
                <a:lnTo>
                  <a:pt x="1021587" y="2175002"/>
                </a:lnTo>
                <a:lnTo>
                  <a:pt x="1000759" y="2179192"/>
                </a:lnTo>
                <a:close/>
              </a:path>
              <a:path w="1054734" h="5492750">
                <a:moveTo>
                  <a:pt x="1000759" y="3587368"/>
                </a:moveTo>
                <a:lnTo>
                  <a:pt x="53721" y="3587368"/>
                </a:lnTo>
                <a:lnTo>
                  <a:pt x="32892" y="3582034"/>
                </a:lnTo>
                <a:lnTo>
                  <a:pt x="15748" y="3567556"/>
                </a:lnTo>
                <a:lnTo>
                  <a:pt x="4190" y="3545966"/>
                </a:lnTo>
                <a:lnTo>
                  <a:pt x="0" y="3519551"/>
                </a:lnTo>
                <a:lnTo>
                  <a:pt x="0" y="2276220"/>
                </a:lnTo>
                <a:lnTo>
                  <a:pt x="4190" y="2249931"/>
                </a:lnTo>
                <a:lnTo>
                  <a:pt x="15748" y="2228341"/>
                </a:lnTo>
                <a:lnTo>
                  <a:pt x="32892" y="2213737"/>
                </a:lnTo>
                <a:lnTo>
                  <a:pt x="53721" y="2208403"/>
                </a:lnTo>
                <a:lnTo>
                  <a:pt x="1000759" y="2208403"/>
                </a:lnTo>
                <a:lnTo>
                  <a:pt x="1021587" y="2213737"/>
                </a:lnTo>
                <a:lnTo>
                  <a:pt x="1038732" y="2228341"/>
                </a:lnTo>
                <a:lnTo>
                  <a:pt x="1050289" y="2249931"/>
                </a:lnTo>
                <a:lnTo>
                  <a:pt x="1054480" y="2276220"/>
                </a:lnTo>
                <a:lnTo>
                  <a:pt x="1054480" y="3519551"/>
                </a:lnTo>
                <a:lnTo>
                  <a:pt x="1050289" y="3545966"/>
                </a:lnTo>
                <a:lnTo>
                  <a:pt x="1038732" y="3567556"/>
                </a:lnTo>
                <a:lnTo>
                  <a:pt x="1021587" y="3582034"/>
                </a:lnTo>
                <a:lnTo>
                  <a:pt x="1000759" y="3587368"/>
                </a:lnTo>
                <a:close/>
              </a:path>
              <a:path w="1054734" h="5492750">
                <a:moveTo>
                  <a:pt x="1000759" y="5492419"/>
                </a:moveTo>
                <a:lnTo>
                  <a:pt x="53721" y="5492419"/>
                </a:lnTo>
                <a:lnTo>
                  <a:pt x="32892" y="5485180"/>
                </a:lnTo>
                <a:lnTo>
                  <a:pt x="15748" y="5465495"/>
                </a:lnTo>
                <a:lnTo>
                  <a:pt x="4190" y="5436349"/>
                </a:lnTo>
                <a:lnTo>
                  <a:pt x="0" y="5400738"/>
                </a:lnTo>
                <a:lnTo>
                  <a:pt x="0" y="3720591"/>
                </a:lnTo>
                <a:lnTo>
                  <a:pt x="4190" y="3684904"/>
                </a:lnTo>
                <a:lnTo>
                  <a:pt x="15748" y="3655822"/>
                </a:lnTo>
                <a:lnTo>
                  <a:pt x="32892" y="3636136"/>
                </a:lnTo>
                <a:lnTo>
                  <a:pt x="53721" y="3628898"/>
                </a:lnTo>
                <a:lnTo>
                  <a:pt x="1000759" y="3628898"/>
                </a:lnTo>
                <a:lnTo>
                  <a:pt x="1021587" y="3636136"/>
                </a:lnTo>
                <a:lnTo>
                  <a:pt x="1038732" y="3655822"/>
                </a:lnTo>
                <a:lnTo>
                  <a:pt x="1050289" y="3684904"/>
                </a:lnTo>
                <a:lnTo>
                  <a:pt x="1054480" y="3720591"/>
                </a:lnTo>
                <a:lnTo>
                  <a:pt x="1054480" y="5400738"/>
                </a:lnTo>
                <a:lnTo>
                  <a:pt x="1050289" y="5436349"/>
                </a:lnTo>
                <a:lnTo>
                  <a:pt x="1038732" y="5465495"/>
                </a:lnTo>
                <a:lnTo>
                  <a:pt x="1021587" y="5485180"/>
                </a:lnTo>
                <a:lnTo>
                  <a:pt x="1000759" y="5492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9768" y="1923288"/>
            <a:ext cx="2517775" cy="5492750"/>
          </a:xfrm>
          <a:custGeom>
            <a:avLst/>
            <a:gdLst/>
            <a:ahLst/>
            <a:cxnLst/>
            <a:rect l="l" t="t" r="r" b="b"/>
            <a:pathLst>
              <a:path w="2517775" h="5492750">
                <a:moveTo>
                  <a:pt x="2434716" y="1074292"/>
                </a:moveTo>
                <a:lnTo>
                  <a:pt x="84327" y="1074292"/>
                </a:lnTo>
                <a:lnTo>
                  <a:pt x="52197" y="1067815"/>
                </a:lnTo>
                <a:lnTo>
                  <a:pt x="25780" y="1050289"/>
                </a:lnTo>
                <a:lnTo>
                  <a:pt x="8000" y="1024254"/>
                </a:lnTo>
                <a:lnTo>
                  <a:pt x="1524" y="992504"/>
                </a:lnTo>
                <a:lnTo>
                  <a:pt x="1524" y="81787"/>
                </a:lnTo>
                <a:lnTo>
                  <a:pt x="8000" y="50037"/>
                </a:lnTo>
                <a:lnTo>
                  <a:pt x="25780" y="24002"/>
                </a:lnTo>
                <a:lnTo>
                  <a:pt x="52197" y="6476"/>
                </a:lnTo>
                <a:lnTo>
                  <a:pt x="84327" y="0"/>
                </a:lnTo>
                <a:lnTo>
                  <a:pt x="2434716" y="0"/>
                </a:lnTo>
                <a:lnTo>
                  <a:pt x="2466848" y="6476"/>
                </a:lnTo>
                <a:lnTo>
                  <a:pt x="2493263" y="24002"/>
                </a:lnTo>
                <a:lnTo>
                  <a:pt x="2510916" y="50037"/>
                </a:lnTo>
                <a:lnTo>
                  <a:pt x="2517521" y="81787"/>
                </a:lnTo>
                <a:lnTo>
                  <a:pt x="2517521" y="992504"/>
                </a:lnTo>
                <a:lnTo>
                  <a:pt x="2510916" y="1024254"/>
                </a:lnTo>
                <a:lnTo>
                  <a:pt x="2493263" y="1050289"/>
                </a:lnTo>
                <a:lnTo>
                  <a:pt x="2466848" y="1067815"/>
                </a:lnTo>
                <a:lnTo>
                  <a:pt x="2434716" y="1074292"/>
                </a:lnTo>
                <a:close/>
              </a:path>
              <a:path w="2517775" h="5492750">
                <a:moveTo>
                  <a:pt x="2433192" y="2179192"/>
                </a:moveTo>
                <a:lnTo>
                  <a:pt x="82803" y="2179192"/>
                </a:lnTo>
                <a:lnTo>
                  <a:pt x="50673" y="2172716"/>
                </a:lnTo>
                <a:lnTo>
                  <a:pt x="24256" y="2155190"/>
                </a:lnTo>
                <a:lnTo>
                  <a:pt x="6476" y="2129154"/>
                </a:lnTo>
                <a:lnTo>
                  <a:pt x="0" y="2097404"/>
                </a:lnTo>
                <a:lnTo>
                  <a:pt x="0" y="1186814"/>
                </a:lnTo>
                <a:lnTo>
                  <a:pt x="6476" y="1155064"/>
                </a:lnTo>
                <a:lnTo>
                  <a:pt x="24256" y="1129029"/>
                </a:lnTo>
                <a:lnTo>
                  <a:pt x="50673" y="1111503"/>
                </a:lnTo>
                <a:lnTo>
                  <a:pt x="82803" y="1105027"/>
                </a:lnTo>
                <a:lnTo>
                  <a:pt x="2433192" y="1105027"/>
                </a:lnTo>
                <a:lnTo>
                  <a:pt x="2465324" y="1111503"/>
                </a:lnTo>
                <a:lnTo>
                  <a:pt x="2491739" y="1129029"/>
                </a:lnTo>
                <a:lnTo>
                  <a:pt x="2509392" y="1155064"/>
                </a:lnTo>
                <a:lnTo>
                  <a:pt x="2515997" y="1186814"/>
                </a:lnTo>
                <a:lnTo>
                  <a:pt x="2515997" y="2097404"/>
                </a:lnTo>
                <a:lnTo>
                  <a:pt x="2509392" y="2129154"/>
                </a:lnTo>
                <a:lnTo>
                  <a:pt x="2491739" y="2155190"/>
                </a:lnTo>
                <a:lnTo>
                  <a:pt x="2465324" y="2172716"/>
                </a:lnTo>
                <a:lnTo>
                  <a:pt x="2433192" y="2179192"/>
                </a:lnTo>
                <a:close/>
              </a:path>
              <a:path w="2517775" h="5492750">
                <a:moveTo>
                  <a:pt x="2433192" y="3587368"/>
                </a:moveTo>
                <a:lnTo>
                  <a:pt x="82803" y="3587368"/>
                </a:lnTo>
                <a:lnTo>
                  <a:pt x="50673" y="3579114"/>
                </a:lnTo>
                <a:lnTo>
                  <a:pt x="24256" y="3556634"/>
                </a:lnTo>
                <a:lnTo>
                  <a:pt x="6476" y="3523233"/>
                </a:lnTo>
                <a:lnTo>
                  <a:pt x="0" y="3482466"/>
                </a:lnTo>
                <a:lnTo>
                  <a:pt x="0" y="2313431"/>
                </a:lnTo>
                <a:lnTo>
                  <a:pt x="6476" y="2272665"/>
                </a:lnTo>
                <a:lnTo>
                  <a:pt x="24256" y="2239264"/>
                </a:lnTo>
                <a:lnTo>
                  <a:pt x="50673" y="2216657"/>
                </a:lnTo>
                <a:lnTo>
                  <a:pt x="82803" y="2208403"/>
                </a:lnTo>
                <a:lnTo>
                  <a:pt x="2433192" y="2208403"/>
                </a:lnTo>
                <a:lnTo>
                  <a:pt x="2465324" y="2216657"/>
                </a:lnTo>
                <a:lnTo>
                  <a:pt x="2491739" y="2239264"/>
                </a:lnTo>
                <a:lnTo>
                  <a:pt x="2509392" y="2272665"/>
                </a:lnTo>
                <a:lnTo>
                  <a:pt x="2515997" y="2313431"/>
                </a:lnTo>
                <a:lnTo>
                  <a:pt x="2515997" y="3482466"/>
                </a:lnTo>
                <a:lnTo>
                  <a:pt x="2509392" y="3523233"/>
                </a:lnTo>
                <a:lnTo>
                  <a:pt x="2491739" y="3556634"/>
                </a:lnTo>
                <a:lnTo>
                  <a:pt x="2465324" y="3579114"/>
                </a:lnTo>
                <a:lnTo>
                  <a:pt x="2433192" y="3587368"/>
                </a:lnTo>
                <a:close/>
              </a:path>
              <a:path w="2517775" h="5492750">
                <a:moveTo>
                  <a:pt x="2406777" y="5492419"/>
                </a:moveTo>
                <a:lnTo>
                  <a:pt x="81787" y="5492419"/>
                </a:lnTo>
                <a:lnTo>
                  <a:pt x="50037" y="5481218"/>
                </a:lnTo>
                <a:lnTo>
                  <a:pt x="24002" y="5450725"/>
                </a:lnTo>
                <a:lnTo>
                  <a:pt x="6476" y="5405602"/>
                </a:lnTo>
                <a:lnTo>
                  <a:pt x="0" y="5350497"/>
                </a:lnTo>
                <a:lnTo>
                  <a:pt x="0" y="3770756"/>
                </a:lnTo>
                <a:lnTo>
                  <a:pt x="6476" y="3715639"/>
                </a:lnTo>
                <a:lnTo>
                  <a:pt x="24002" y="3670554"/>
                </a:lnTo>
                <a:lnTo>
                  <a:pt x="50037" y="3640074"/>
                </a:lnTo>
                <a:lnTo>
                  <a:pt x="81787" y="3628898"/>
                </a:lnTo>
                <a:lnTo>
                  <a:pt x="2406777" y="3628898"/>
                </a:lnTo>
                <a:lnTo>
                  <a:pt x="2438527" y="3640074"/>
                </a:lnTo>
                <a:lnTo>
                  <a:pt x="2464561" y="3670554"/>
                </a:lnTo>
                <a:lnTo>
                  <a:pt x="2482087" y="3715639"/>
                </a:lnTo>
                <a:lnTo>
                  <a:pt x="2488564" y="3770756"/>
                </a:lnTo>
                <a:lnTo>
                  <a:pt x="2488564" y="5350497"/>
                </a:lnTo>
                <a:lnTo>
                  <a:pt x="2482087" y="5405602"/>
                </a:lnTo>
                <a:lnTo>
                  <a:pt x="2464561" y="5450725"/>
                </a:lnTo>
                <a:lnTo>
                  <a:pt x="2438527" y="5481218"/>
                </a:lnTo>
                <a:lnTo>
                  <a:pt x="2406777" y="54924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0647" y="1914144"/>
            <a:ext cx="2061845" cy="5501640"/>
          </a:xfrm>
          <a:custGeom>
            <a:avLst/>
            <a:gdLst/>
            <a:ahLst/>
            <a:cxnLst/>
            <a:rect l="l" t="t" r="r" b="b"/>
            <a:pathLst>
              <a:path w="2061845" h="5501640">
                <a:moveTo>
                  <a:pt x="1986661" y="1071118"/>
                </a:moveTo>
                <a:lnTo>
                  <a:pt x="75184" y="1071118"/>
                </a:lnTo>
                <a:lnTo>
                  <a:pt x="45974" y="1065276"/>
                </a:lnTo>
                <a:lnTo>
                  <a:pt x="22098" y="1049527"/>
                </a:lnTo>
                <a:lnTo>
                  <a:pt x="5968" y="1026160"/>
                </a:lnTo>
                <a:lnTo>
                  <a:pt x="0" y="997585"/>
                </a:lnTo>
                <a:lnTo>
                  <a:pt x="0" y="73533"/>
                </a:lnTo>
                <a:lnTo>
                  <a:pt x="5968" y="44958"/>
                </a:lnTo>
                <a:lnTo>
                  <a:pt x="22098" y="21589"/>
                </a:lnTo>
                <a:lnTo>
                  <a:pt x="45974" y="5842"/>
                </a:lnTo>
                <a:lnTo>
                  <a:pt x="75184" y="0"/>
                </a:lnTo>
                <a:lnTo>
                  <a:pt x="1986661" y="0"/>
                </a:lnTo>
                <a:lnTo>
                  <a:pt x="2015871" y="5842"/>
                </a:lnTo>
                <a:lnTo>
                  <a:pt x="2039747" y="21589"/>
                </a:lnTo>
                <a:lnTo>
                  <a:pt x="2055876" y="44958"/>
                </a:lnTo>
                <a:lnTo>
                  <a:pt x="2061844" y="73533"/>
                </a:lnTo>
                <a:lnTo>
                  <a:pt x="2061844" y="997585"/>
                </a:lnTo>
                <a:lnTo>
                  <a:pt x="2055876" y="1026160"/>
                </a:lnTo>
                <a:lnTo>
                  <a:pt x="2039747" y="1049527"/>
                </a:lnTo>
                <a:lnTo>
                  <a:pt x="2015871" y="1065276"/>
                </a:lnTo>
                <a:lnTo>
                  <a:pt x="1986661" y="1071118"/>
                </a:lnTo>
                <a:close/>
              </a:path>
              <a:path w="2061845" h="5501640">
                <a:moveTo>
                  <a:pt x="1979422" y="3596259"/>
                </a:moveTo>
                <a:lnTo>
                  <a:pt x="79375" y="3596259"/>
                </a:lnTo>
                <a:lnTo>
                  <a:pt x="50291" y="3588893"/>
                </a:lnTo>
                <a:lnTo>
                  <a:pt x="26542" y="3568446"/>
                </a:lnTo>
                <a:lnTo>
                  <a:pt x="10413" y="3538347"/>
                </a:lnTo>
                <a:lnTo>
                  <a:pt x="4572" y="3501644"/>
                </a:lnTo>
                <a:lnTo>
                  <a:pt x="4572" y="2312162"/>
                </a:lnTo>
                <a:lnTo>
                  <a:pt x="10413" y="2275332"/>
                </a:lnTo>
                <a:lnTo>
                  <a:pt x="26542" y="2245233"/>
                </a:lnTo>
                <a:lnTo>
                  <a:pt x="50291" y="2224913"/>
                </a:lnTo>
                <a:lnTo>
                  <a:pt x="79375" y="2217420"/>
                </a:lnTo>
                <a:lnTo>
                  <a:pt x="1979422" y="2217420"/>
                </a:lnTo>
                <a:lnTo>
                  <a:pt x="2008504" y="2224913"/>
                </a:lnTo>
                <a:lnTo>
                  <a:pt x="2032253" y="2245233"/>
                </a:lnTo>
                <a:lnTo>
                  <a:pt x="2048255" y="2275332"/>
                </a:lnTo>
                <a:lnTo>
                  <a:pt x="2054225" y="2312162"/>
                </a:lnTo>
                <a:lnTo>
                  <a:pt x="2054225" y="3501644"/>
                </a:lnTo>
                <a:lnTo>
                  <a:pt x="2048255" y="3538347"/>
                </a:lnTo>
                <a:lnTo>
                  <a:pt x="2032253" y="3568446"/>
                </a:lnTo>
                <a:lnTo>
                  <a:pt x="2008504" y="3588893"/>
                </a:lnTo>
                <a:lnTo>
                  <a:pt x="1979422" y="3596259"/>
                </a:lnTo>
                <a:close/>
              </a:path>
              <a:path w="2061845" h="5501640">
                <a:moveTo>
                  <a:pt x="1979422" y="5501182"/>
                </a:moveTo>
                <a:lnTo>
                  <a:pt x="79375" y="5501182"/>
                </a:lnTo>
                <a:lnTo>
                  <a:pt x="50291" y="5491086"/>
                </a:lnTo>
                <a:lnTo>
                  <a:pt x="26542" y="5463590"/>
                </a:lnTo>
                <a:lnTo>
                  <a:pt x="10413" y="5422912"/>
                </a:lnTo>
                <a:lnTo>
                  <a:pt x="4572" y="5373255"/>
                </a:lnTo>
                <a:lnTo>
                  <a:pt x="4572" y="3765677"/>
                </a:lnTo>
                <a:lnTo>
                  <a:pt x="10413" y="3716020"/>
                </a:lnTo>
                <a:lnTo>
                  <a:pt x="26542" y="3675379"/>
                </a:lnTo>
                <a:lnTo>
                  <a:pt x="50291" y="3647821"/>
                </a:lnTo>
                <a:lnTo>
                  <a:pt x="79375" y="3637788"/>
                </a:lnTo>
                <a:lnTo>
                  <a:pt x="1979422" y="3637788"/>
                </a:lnTo>
                <a:lnTo>
                  <a:pt x="2008504" y="3647821"/>
                </a:lnTo>
                <a:lnTo>
                  <a:pt x="2032253" y="3675379"/>
                </a:lnTo>
                <a:lnTo>
                  <a:pt x="2048255" y="3716020"/>
                </a:lnTo>
                <a:lnTo>
                  <a:pt x="2054225" y="3765677"/>
                </a:lnTo>
                <a:lnTo>
                  <a:pt x="2054225" y="5373255"/>
                </a:lnTo>
                <a:lnTo>
                  <a:pt x="2048255" y="5422912"/>
                </a:lnTo>
                <a:lnTo>
                  <a:pt x="2032253" y="5463590"/>
                </a:lnTo>
                <a:lnTo>
                  <a:pt x="2008504" y="5491086"/>
                </a:lnTo>
                <a:lnTo>
                  <a:pt x="1979422" y="55011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2353" y="2001139"/>
            <a:ext cx="918844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3200" marR="5080" indent="-19050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52286" y="2239111"/>
            <a:ext cx="97853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12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juridico.planejamento@bruma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dinho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61075" y="2586330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3</a:t>
            </a:r>
            <a:r>
              <a:rPr sz="500" dirty="0"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-7747" y="-2033"/>
            <a:ext cx="2395855" cy="838200"/>
            <a:chOff x="0" y="242316"/>
            <a:chExt cx="2395855" cy="838200"/>
          </a:xfrm>
        </p:grpSpPr>
        <p:sp>
          <p:nvSpPr>
            <p:cNvPr id="39" name="object 39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19576" y="2034641"/>
            <a:ext cx="1932939" cy="842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O serviço para ser processado deve ser protocolado </a:t>
            </a:r>
            <a:r>
              <a:rPr sz="500" spc="15" dirty="0">
                <a:latin typeface="Verdana"/>
                <a:cs typeface="Verdana"/>
              </a:rPr>
              <a:t>na 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Secretaria</a:t>
            </a:r>
            <a:r>
              <a:rPr sz="500" spc="5" dirty="0">
                <a:latin typeface="Verdana"/>
                <a:cs typeface="Verdana"/>
              </a:rPr>
              <a:t> de </a:t>
            </a:r>
            <a:r>
              <a:rPr sz="500" dirty="0">
                <a:latin typeface="Verdana"/>
                <a:cs typeface="Verdana"/>
              </a:rPr>
              <a:t>Planejamento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17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Coordenação,</a:t>
            </a:r>
            <a:r>
              <a:rPr sz="500" spc="17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abrindo-se </a:t>
            </a:r>
            <a:r>
              <a:rPr sz="500" spc="5" dirty="0">
                <a:latin typeface="Verdana"/>
                <a:cs typeface="Verdana"/>
              </a:rPr>
              <a:t> um</a:t>
            </a:r>
            <a:r>
              <a:rPr sz="500" spc="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processo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administrativo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para</a:t>
            </a:r>
            <a:r>
              <a:rPr sz="500" dirty="0">
                <a:latin typeface="Verdana"/>
                <a:cs typeface="Verdana"/>
              </a:rPr>
              <a:t> atendimento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10" dirty="0">
                <a:latin typeface="Verdana"/>
                <a:cs typeface="Verdana"/>
              </a:rPr>
              <a:t>da </a:t>
            </a:r>
            <a:r>
              <a:rPr sz="500" spc="1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solicitação. O local </a:t>
            </a:r>
            <a:r>
              <a:rPr sz="500" spc="-5" dirty="0">
                <a:latin typeface="Verdana"/>
                <a:cs typeface="Verdana"/>
              </a:rPr>
              <a:t>para </a:t>
            </a:r>
            <a:r>
              <a:rPr sz="500" dirty="0">
                <a:latin typeface="Verdana"/>
                <a:cs typeface="Verdana"/>
              </a:rPr>
              <a:t>eventual manifestação sobre a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prestação</a:t>
            </a:r>
            <a:r>
              <a:rPr sz="500" spc="5" dirty="0">
                <a:latin typeface="Verdana"/>
                <a:cs typeface="Verdana"/>
              </a:rPr>
              <a:t> de</a:t>
            </a:r>
            <a:r>
              <a:rPr sz="500" spc="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serviço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além</a:t>
            </a:r>
            <a:r>
              <a:rPr sz="500" spc="5" dirty="0">
                <a:latin typeface="Verdana"/>
                <a:cs typeface="Verdana"/>
              </a:rPr>
              <a:t> da</a:t>
            </a:r>
            <a:r>
              <a:rPr sz="500" spc="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própria</a:t>
            </a:r>
            <a:r>
              <a:rPr sz="500" spc="18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secretaria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competente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para</a:t>
            </a:r>
            <a:r>
              <a:rPr sz="500" dirty="0">
                <a:latin typeface="Verdana"/>
                <a:cs typeface="Verdana"/>
              </a:rPr>
              <a:t> 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processar,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é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Ouvidoria.</a:t>
            </a:r>
            <a:r>
              <a:rPr sz="500" spc="18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atendimento prioritário deve ser observado e respeitado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sempre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que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existir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filas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para</a:t>
            </a:r>
            <a:r>
              <a:rPr sz="500" dirty="0">
                <a:latin typeface="Verdana"/>
                <a:cs typeface="Verdana"/>
              </a:rPr>
              <a:t> atendimento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que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não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acontece</a:t>
            </a:r>
            <a:r>
              <a:rPr sz="500" spc="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nessa</a:t>
            </a:r>
            <a:r>
              <a:rPr sz="500" spc="8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secretaria,</a:t>
            </a:r>
            <a:r>
              <a:rPr sz="500" spc="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vide</a:t>
            </a:r>
            <a:r>
              <a:rPr sz="500" spc="7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Lei</a:t>
            </a:r>
            <a:r>
              <a:rPr sz="500" spc="7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Federal</a:t>
            </a:r>
            <a:r>
              <a:rPr sz="500" spc="7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nº</a:t>
            </a:r>
            <a:r>
              <a:rPr sz="500" spc="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10.048</a:t>
            </a:r>
            <a:r>
              <a:rPr sz="500" spc="6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de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de</a:t>
            </a:r>
            <a:r>
              <a:rPr sz="500" spc="15" dirty="0">
                <a:latin typeface="Verdana"/>
                <a:cs typeface="Verdana"/>
              </a:rPr>
              <a:t> </a:t>
            </a:r>
            <a:r>
              <a:rPr sz="500" spc="10" dirty="0">
                <a:latin typeface="Verdana"/>
                <a:cs typeface="Verdana"/>
              </a:rPr>
              <a:t>novembro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de</a:t>
            </a:r>
            <a:r>
              <a:rPr sz="500" spc="15" dirty="0">
                <a:latin typeface="Verdana"/>
                <a:cs typeface="Verdana"/>
              </a:rPr>
              <a:t> </a:t>
            </a:r>
            <a:r>
              <a:rPr sz="500" spc="10" dirty="0">
                <a:latin typeface="Verdana"/>
                <a:cs typeface="Verdana"/>
              </a:rPr>
              <a:t>2000.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21938" y="3306826"/>
            <a:ext cx="169545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processo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inicial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presencialmente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15" dirty="0">
                <a:latin typeface="Verdana"/>
                <a:cs typeface="Verdana"/>
              </a:rPr>
              <a:t>na 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SEPLAC,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recolhimento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documentos,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vistoria </a:t>
            </a:r>
            <a:r>
              <a:rPr sz="600" spc="5" dirty="0">
                <a:latin typeface="Verdana"/>
                <a:cs typeface="Verdana"/>
              </a:rPr>
              <a:t>in loco </a:t>
            </a:r>
            <a:r>
              <a:rPr sz="600" dirty="0">
                <a:latin typeface="Verdana"/>
                <a:cs typeface="Verdana"/>
              </a:rPr>
              <a:t>confecção </a:t>
            </a:r>
            <a:r>
              <a:rPr sz="600" spc="5" dirty="0">
                <a:latin typeface="Verdana"/>
                <a:cs typeface="Verdana"/>
              </a:rPr>
              <a:t>do </a:t>
            </a:r>
            <a:r>
              <a:rPr sz="600" dirty="0">
                <a:latin typeface="Verdana"/>
                <a:cs typeface="Verdana"/>
              </a:rPr>
              <a:t>documento,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pagamento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dirty="0">
                <a:latin typeface="Verdana"/>
                <a:cs typeface="Verdana"/>
              </a:rPr>
              <a:t> taxa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liberação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da 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certidão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número.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19576" y="5707507"/>
            <a:ext cx="1931035" cy="155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Aplicar </a:t>
            </a:r>
            <a:r>
              <a:rPr sz="600" spc="-10" dirty="0">
                <a:latin typeface="Verdana"/>
                <a:cs typeface="Verdana"/>
              </a:rPr>
              <a:t>técnicas, procedimentos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conhecimentos </a:t>
            </a:r>
            <a:r>
              <a:rPr sz="600" spc="-5" dirty="0">
                <a:latin typeface="Verdana"/>
                <a:cs typeface="Verdana"/>
              </a:rPr>
              <a:t> inerentes</a:t>
            </a:r>
            <a:r>
              <a:rPr sz="600" dirty="0">
                <a:latin typeface="Verdana"/>
                <a:cs typeface="Verdana"/>
              </a:rPr>
              <a:t> 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prática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fiscalizadora,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preencher</a:t>
            </a:r>
            <a:r>
              <a:rPr sz="600" spc="-5" dirty="0">
                <a:latin typeface="Verdana"/>
                <a:cs typeface="Verdana"/>
              </a:rPr>
              <a:t> os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formulários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fiscalização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forma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concisa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legível;</a:t>
            </a:r>
            <a:endParaRPr sz="600">
              <a:latin typeface="Verdana"/>
              <a:cs typeface="Verdana"/>
            </a:endParaRPr>
          </a:p>
          <a:p>
            <a:pPr marL="12700" marR="6350" algn="just">
              <a:lnSpc>
                <a:spcPct val="1083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Fiscalizar obras, </a:t>
            </a:r>
            <a:r>
              <a:rPr sz="600" spc="-5" dirty="0">
                <a:latin typeface="Verdana"/>
                <a:cs typeface="Verdana"/>
              </a:rPr>
              <a:t>desde </a:t>
            </a:r>
            <a:r>
              <a:rPr sz="600" dirty="0">
                <a:latin typeface="Verdana"/>
                <a:cs typeface="Verdana"/>
              </a:rPr>
              <a:t>sua </a:t>
            </a:r>
            <a:r>
              <a:rPr sz="600" spc="-10" dirty="0">
                <a:latin typeface="Verdana"/>
                <a:cs typeface="Verdana"/>
              </a:rPr>
              <a:t>implantação </a:t>
            </a:r>
            <a:r>
              <a:rPr sz="600" dirty="0">
                <a:latin typeface="Verdana"/>
                <a:cs typeface="Verdana"/>
              </a:rPr>
              <a:t>até </a:t>
            </a:r>
            <a:r>
              <a:rPr sz="600" spc="-5" dirty="0">
                <a:latin typeface="Verdana"/>
                <a:cs typeface="Verdana"/>
              </a:rPr>
              <a:t>sua </a:t>
            </a:r>
            <a:r>
              <a:rPr sz="600" dirty="0">
                <a:latin typeface="Verdana"/>
                <a:cs typeface="Verdana"/>
              </a:rPr>
              <a:t> conclusão;</a:t>
            </a:r>
            <a:endParaRPr sz="600">
              <a:latin typeface="Verdana"/>
              <a:cs typeface="Verdana"/>
            </a:endParaRPr>
          </a:p>
          <a:p>
            <a:pPr marL="12700" marR="5715" algn="just">
              <a:lnSpc>
                <a:spcPct val="106700"/>
              </a:lnSpc>
              <a:spcBef>
                <a:spcPts val="95"/>
              </a:spcBef>
            </a:pPr>
            <a:r>
              <a:rPr sz="600" spc="-10" dirty="0">
                <a:latin typeface="Verdana"/>
                <a:cs typeface="Verdana"/>
              </a:rPr>
              <a:t>Verificar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10" dirty="0">
                <a:latin typeface="Verdana"/>
                <a:cs typeface="Verdana"/>
              </a:rPr>
              <a:t>cumprimento das normas de </a:t>
            </a:r>
            <a:r>
              <a:rPr sz="600" spc="-5" dirty="0">
                <a:latin typeface="Verdana"/>
                <a:cs typeface="Verdana"/>
              </a:rPr>
              <a:t>projeto </a:t>
            </a:r>
            <a:r>
              <a:rPr sz="600" dirty="0">
                <a:latin typeface="Verdana"/>
                <a:cs typeface="Verdana"/>
              </a:rPr>
              <a:t> a</a:t>
            </a:r>
            <a:r>
              <a:rPr sz="600" spc="-5" dirty="0">
                <a:latin typeface="Verdana"/>
                <a:cs typeface="Verdana"/>
              </a:rPr>
              <a:t>pro</a:t>
            </a:r>
            <a:r>
              <a:rPr sz="600" dirty="0">
                <a:latin typeface="Verdana"/>
                <a:cs typeface="Verdana"/>
              </a:rPr>
              <a:t>va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muni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í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2700" marR="5080" algn="just">
              <a:lnSpc>
                <a:spcPct val="106700"/>
              </a:lnSpc>
              <a:spcBef>
                <a:spcPts val="110"/>
              </a:spcBef>
            </a:pPr>
            <a:r>
              <a:rPr sz="600" spc="-10" dirty="0">
                <a:latin typeface="Verdana"/>
                <a:cs typeface="Verdana"/>
              </a:rPr>
              <a:t>Orientar,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coordenar</a:t>
            </a:r>
            <a:r>
              <a:rPr sz="600" spc="-5" dirty="0">
                <a:latin typeface="Verdana"/>
                <a:cs typeface="Verdana"/>
              </a:rPr>
              <a:t> atividades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relativas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execução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obras;</a:t>
            </a:r>
            <a:endParaRPr sz="600">
              <a:latin typeface="Verdana"/>
              <a:cs typeface="Verdana"/>
            </a:endParaRPr>
          </a:p>
          <a:p>
            <a:pPr marL="12700" marR="5080" algn="just">
              <a:lnSpc>
                <a:spcPct val="106700"/>
              </a:lnSpc>
              <a:spcBef>
                <a:spcPts val="110"/>
              </a:spcBef>
            </a:pPr>
            <a:r>
              <a:rPr sz="600" spc="-5" dirty="0">
                <a:latin typeface="Verdana"/>
                <a:cs typeface="Verdana"/>
              </a:rPr>
              <a:t>Emitir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0" dirty="0">
                <a:latin typeface="Verdana"/>
                <a:cs typeface="Verdana"/>
              </a:rPr>
              <a:t>lavrar notificações, autos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spc="-10" dirty="0">
                <a:latin typeface="Verdana"/>
                <a:cs typeface="Verdana"/>
              </a:rPr>
              <a:t>fiscalização, 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ocorrência,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advertência,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infração,</a:t>
            </a:r>
            <a:r>
              <a:rPr sz="600" spc="-5" dirty="0">
                <a:latin typeface="Verdana"/>
                <a:cs typeface="Verdana"/>
              </a:rPr>
              <a:t> de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rgo</a:t>
            </a:r>
            <a:r>
              <a:rPr sz="600" dirty="0">
                <a:latin typeface="Verdana"/>
                <a:cs typeface="Verdana"/>
              </a:rPr>
              <a:t>s,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içã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çã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;</a:t>
            </a:r>
            <a:endParaRPr sz="600">
              <a:latin typeface="Verdana"/>
              <a:cs typeface="Verdana"/>
            </a:endParaRPr>
          </a:p>
          <a:p>
            <a:pPr marL="12700" marR="5080" algn="just">
              <a:lnSpc>
                <a:spcPct val="106700"/>
              </a:lnSpc>
              <a:spcBef>
                <a:spcPts val="105"/>
              </a:spcBef>
            </a:pPr>
            <a:r>
              <a:rPr sz="600" spc="-10" dirty="0">
                <a:latin typeface="Verdana"/>
                <a:cs typeface="Verdana"/>
              </a:rPr>
              <a:t>Orientar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contribuinte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sobre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incidência</a:t>
            </a:r>
            <a:r>
              <a:rPr sz="600" spc="-5" dirty="0">
                <a:latin typeface="Verdana"/>
                <a:cs typeface="Verdana"/>
              </a:rPr>
              <a:t>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slaç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enúnc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as;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dirty="0">
                <a:latin typeface="Verdana"/>
                <a:cs typeface="Verdana"/>
              </a:rPr>
              <a:t>necer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10" dirty="0">
                <a:latin typeface="Verdana"/>
                <a:cs typeface="Verdana"/>
              </a:rPr>
              <a:t>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20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10145" y="3456254"/>
            <a:ext cx="8489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se</a:t>
            </a:r>
            <a:r>
              <a:rPr sz="600" spc="-10" dirty="0">
                <a:latin typeface="Verdana"/>
                <a:cs typeface="Verdana"/>
              </a:rPr>
              <a:t>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10145" y="4727829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5447" y="1915668"/>
            <a:ext cx="863600" cy="2186940"/>
          </a:xfrm>
          <a:custGeom>
            <a:avLst/>
            <a:gdLst/>
            <a:ahLst/>
            <a:cxnLst/>
            <a:rect l="l" t="t" r="r" b="b"/>
            <a:pathLst>
              <a:path w="863600" h="2186940">
                <a:moveTo>
                  <a:pt x="815936" y="1074165"/>
                </a:moveTo>
                <a:lnTo>
                  <a:pt x="47586" y="1074165"/>
                </a:lnTo>
                <a:lnTo>
                  <a:pt x="29121" y="1070356"/>
                </a:lnTo>
                <a:lnTo>
                  <a:pt x="13982" y="1059814"/>
                </a:lnTo>
                <a:lnTo>
                  <a:pt x="3759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759" y="29845"/>
                </a:lnTo>
                <a:lnTo>
                  <a:pt x="13982" y="14350"/>
                </a:lnTo>
                <a:lnTo>
                  <a:pt x="29121" y="3810"/>
                </a:lnTo>
                <a:lnTo>
                  <a:pt x="47586" y="0"/>
                </a:lnTo>
                <a:lnTo>
                  <a:pt x="815936" y="0"/>
                </a:lnTo>
                <a:lnTo>
                  <a:pt x="834402" y="3810"/>
                </a:lnTo>
                <a:lnTo>
                  <a:pt x="849541" y="14350"/>
                </a:lnTo>
                <a:lnTo>
                  <a:pt x="859764" y="29845"/>
                </a:lnTo>
                <a:lnTo>
                  <a:pt x="863523" y="48768"/>
                </a:lnTo>
                <a:lnTo>
                  <a:pt x="863523" y="1025398"/>
                </a:lnTo>
                <a:lnTo>
                  <a:pt x="859764" y="1044321"/>
                </a:lnTo>
                <a:lnTo>
                  <a:pt x="849541" y="1059814"/>
                </a:lnTo>
                <a:lnTo>
                  <a:pt x="834402" y="1070356"/>
                </a:lnTo>
                <a:lnTo>
                  <a:pt x="815936" y="1074165"/>
                </a:lnTo>
                <a:close/>
              </a:path>
              <a:path w="863600" h="2186940">
                <a:moveTo>
                  <a:pt x="815936" y="2186686"/>
                </a:moveTo>
                <a:lnTo>
                  <a:pt x="47586" y="2186686"/>
                </a:lnTo>
                <a:lnTo>
                  <a:pt x="29121" y="2182876"/>
                </a:lnTo>
                <a:lnTo>
                  <a:pt x="13982" y="2172335"/>
                </a:lnTo>
                <a:lnTo>
                  <a:pt x="3759" y="2156841"/>
                </a:lnTo>
                <a:lnTo>
                  <a:pt x="0" y="2137918"/>
                </a:lnTo>
                <a:lnTo>
                  <a:pt x="0" y="1161288"/>
                </a:lnTo>
                <a:lnTo>
                  <a:pt x="3759" y="1142364"/>
                </a:lnTo>
                <a:lnTo>
                  <a:pt x="13982" y="1126871"/>
                </a:lnTo>
                <a:lnTo>
                  <a:pt x="29121" y="1116330"/>
                </a:lnTo>
                <a:lnTo>
                  <a:pt x="47586" y="1112520"/>
                </a:lnTo>
                <a:lnTo>
                  <a:pt x="815936" y="1112520"/>
                </a:lnTo>
                <a:lnTo>
                  <a:pt x="834402" y="1116330"/>
                </a:lnTo>
                <a:lnTo>
                  <a:pt x="849541" y="1126871"/>
                </a:lnTo>
                <a:lnTo>
                  <a:pt x="859764" y="1142364"/>
                </a:lnTo>
                <a:lnTo>
                  <a:pt x="863523" y="1161288"/>
                </a:lnTo>
                <a:lnTo>
                  <a:pt x="863523" y="2137918"/>
                </a:lnTo>
                <a:lnTo>
                  <a:pt x="859764" y="2156841"/>
                </a:lnTo>
                <a:lnTo>
                  <a:pt x="849541" y="2172335"/>
                </a:lnTo>
                <a:lnTo>
                  <a:pt x="834402" y="2182876"/>
                </a:lnTo>
                <a:lnTo>
                  <a:pt x="815936" y="218668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17803" y="1986534"/>
            <a:ext cx="1490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385570" algn="l"/>
              </a:tabLst>
            </a:pPr>
            <a:r>
              <a:rPr sz="600" spc="-10" dirty="0">
                <a:latin typeface="Verdana"/>
                <a:cs typeface="Verdana"/>
              </a:rPr>
              <a:t>Regularização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fundiária</a:t>
            </a:r>
            <a:r>
              <a:rPr sz="600" spc="-5" dirty="0">
                <a:latin typeface="Verdana"/>
                <a:cs typeface="Verdana"/>
              </a:rPr>
              <a:t> 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núcleos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urbanos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informais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consolidados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recomenda-se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agendar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reunião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prévia,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momento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que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interessado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vai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obter</a:t>
            </a:r>
            <a:r>
              <a:rPr sz="600" spc="-5" dirty="0">
                <a:latin typeface="Verdana"/>
                <a:cs typeface="Verdana"/>
              </a:rPr>
              <a:t> todas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as 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nf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ç</a:t>
            </a:r>
            <a:r>
              <a:rPr sz="600" spc="-5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         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ne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s	</a:t>
            </a:r>
            <a:r>
              <a:rPr sz="600" spc="-5" dirty="0">
                <a:latin typeface="Verdana"/>
                <a:cs typeface="Verdana"/>
              </a:rPr>
              <a:t>ao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7803" y="2535174"/>
            <a:ext cx="1492250" cy="386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10"/>
              </a:spcBef>
            </a:pPr>
            <a:r>
              <a:rPr sz="600" dirty="0">
                <a:latin typeface="Verdana"/>
                <a:cs typeface="Verdana"/>
              </a:rPr>
              <a:t>procedimento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bem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como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os 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documentos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necessários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para instruir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requerimento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instauração</a:t>
            </a:r>
            <a:r>
              <a:rPr sz="600" spc="-5" dirty="0">
                <a:latin typeface="Verdana"/>
                <a:cs typeface="Verdana"/>
              </a:rPr>
              <a:t> da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REURB</a:t>
            </a:r>
            <a:r>
              <a:rPr sz="600" spc="-5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88136" y="1915668"/>
            <a:ext cx="1529715" cy="3595370"/>
          </a:xfrm>
          <a:custGeom>
            <a:avLst/>
            <a:gdLst/>
            <a:ahLst/>
            <a:cxnLst/>
            <a:rect l="l" t="t" r="r" b="b"/>
            <a:pathLst>
              <a:path w="1529714" h="3595370">
                <a:moveTo>
                  <a:pt x="1435353" y="1074293"/>
                </a:moveTo>
                <a:lnTo>
                  <a:pt x="85166" y="1074293"/>
                </a:lnTo>
                <a:lnTo>
                  <a:pt x="52679" y="1070483"/>
                </a:lnTo>
                <a:lnTo>
                  <a:pt x="26085" y="1059941"/>
                </a:lnTo>
                <a:lnTo>
                  <a:pt x="8115" y="1044448"/>
                </a:lnTo>
                <a:lnTo>
                  <a:pt x="1523" y="1025525"/>
                </a:lnTo>
                <a:lnTo>
                  <a:pt x="1523" y="48768"/>
                </a:lnTo>
                <a:lnTo>
                  <a:pt x="8115" y="29845"/>
                </a:lnTo>
                <a:lnTo>
                  <a:pt x="26085" y="14350"/>
                </a:lnTo>
                <a:lnTo>
                  <a:pt x="52679" y="3810"/>
                </a:lnTo>
                <a:lnTo>
                  <a:pt x="85166" y="0"/>
                </a:lnTo>
                <a:lnTo>
                  <a:pt x="1435353" y="0"/>
                </a:lnTo>
                <a:lnTo>
                  <a:pt x="1467865" y="3810"/>
                </a:lnTo>
                <a:lnTo>
                  <a:pt x="1494408" y="14350"/>
                </a:lnTo>
                <a:lnTo>
                  <a:pt x="1512443" y="29845"/>
                </a:lnTo>
                <a:lnTo>
                  <a:pt x="1519046" y="48768"/>
                </a:lnTo>
                <a:lnTo>
                  <a:pt x="1519046" y="1025525"/>
                </a:lnTo>
                <a:lnTo>
                  <a:pt x="1512443" y="1044448"/>
                </a:lnTo>
                <a:lnTo>
                  <a:pt x="1494408" y="1059941"/>
                </a:lnTo>
                <a:lnTo>
                  <a:pt x="1467865" y="1070483"/>
                </a:lnTo>
                <a:lnTo>
                  <a:pt x="1435353" y="1074293"/>
                </a:lnTo>
                <a:close/>
              </a:path>
              <a:path w="1529714" h="3595370">
                <a:moveTo>
                  <a:pt x="1438147" y="2193036"/>
                </a:moveTo>
                <a:lnTo>
                  <a:pt x="83896" y="2193036"/>
                </a:lnTo>
                <a:lnTo>
                  <a:pt x="51307" y="2189099"/>
                </a:lnTo>
                <a:lnTo>
                  <a:pt x="24637" y="2178558"/>
                </a:lnTo>
                <a:lnTo>
                  <a:pt x="6616" y="2162810"/>
                </a:lnTo>
                <a:lnTo>
                  <a:pt x="0" y="2143633"/>
                </a:lnTo>
                <a:lnTo>
                  <a:pt x="0" y="1155953"/>
                </a:lnTo>
                <a:lnTo>
                  <a:pt x="6616" y="1136777"/>
                </a:lnTo>
                <a:lnTo>
                  <a:pt x="24637" y="1121028"/>
                </a:lnTo>
                <a:lnTo>
                  <a:pt x="51307" y="1110488"/>
                </a:lnTo>
                <a:lnTo>
                  <a:pt x="83896" y="1106551"/>
                </a:lnTo>
                <a:lnTo>
                  <a:pt x="1438147" y="1106551"/>
                </a:lnTo>
                <a:lnTo>
                  <a:pt x="1470787" y="1110488"/>
                </a:lnTo>
                <a:lnTo>
                  <a:pt x="1497457" y="1121028"/>
                </a:lnTo>
                <a:lnTo>
                  <a:pt x="1515490" y="1136777"/>
                </a:lnTo>
                <a:lnTo>
                  <a:pt x="1522095" y="1155953"/>
                </a:lnTo>
                <a:lnTo>
                  <a:pt x="1522095" y="2143633"/>
                </a:lnTo>
                <a:lnTo>
                  <a:pt x="1515490" y="2162810"/>
                </a:lnTo>
                <a:lnTo>
                  <a:pt x="1497457" y="2178558"/>
                </a:lnTo>
                <a:lnTo>
                  <a:pt x="1470787" y="2189099"/>
                </a:lnTo>
                <a:lnTo>
                  <a:pt x="1438147" y="2193036"/>
                </a:lnTo>
                <a:close/>
              </a:path>
              <a:path w="1529714" h="3595370">
                <a:moveTo>
                  <a:pt x="1445514" y="3595116"/>
                </a:moveTo>
                <a:lnTo>
                  <a:pt x="85750" y="3595116"/>
                </a:lnTo>
                <a:lnTo>
                  <a:pt x="53035" y="3590290"/>
                </a:lnTo>
                <a:lnTo>
                  <a:pt x="26250" y="3576954"/>
                </a:lnTo>
                <a:lnTo>
                  <a:pt x="8166" y="3557143"/>
                </a:lnTo>
                <a:lnTo>
                  <a:pt x="1523" y="3533013"/>
                </a:lnTo>
                <a:lnTo>
                  <a:pt x="1523" y="2288921"/>
                </a:lnTo>
                <a:lnTo>
                  <a:pt x="8166" y="2264791"/>
                </a:lnTo>
                <a:lnTo>
                  <a:pt x="26250" y="2245106"/>
                </a:lnTo>
                <a:lnTo>
                  <a:pt x="53035" y="2231771"/>
                </a:lnTo>
                <a:lnTo>
                  <a:pt x="85750" y="2226818"/>
                </a:lnTo>
                <a:lnTo>
                  <a:pt x="1445514" y="2226818"/>
                </a:lnTo>
                <a:lnTo>
                  <a:pt x="1478152" y="2231771"/>
                </a:lnTo>
                <a:lnTo>
                  <a:pt x="1504950" y="2245106"/>
                </a:lnTo>
                <a:lnTo>
                  <a:pt x="1522983" y="2264791"/>
                </a:lnTo>
                <a:lnTo>
                  <a:pt x="1529714" y="2288921"/>
                </a:lnTo>
                <a:lnTo>
                  <a:pt x="1529714" y="3533013"/>
                </a:lnTo>
                <a:lnTo>
                  <a:pt x="1522983" y="3557143"/>
                </a:lnTo>
                <a:lnTo>
                  <a:pt x="1504950" y="3576954"/>
                </a:lnTo>
                <a:lnTo>
                  <a:pt x="1478152" y="3590290"/>
                </a:lnTo>
                <a:lnTo>
                  <a:pt x="1445514" y="359511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16204" y="3409950"/>
            <a:ext cx="76390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75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Im</a:t>
            </a:r>
            <a:r>
              <a:rPr sz="600" b="1" dirty="0">
                <a:latin typeface="Verdana"/>
                <a:cs typeface="Verdana"/>
              </a:rPr>
              <a:t>pl</a:t>
            </a:r>
            <a:r>
              <a:rPr sz="600" b="1" spc="-10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nt</a:t>
            </a:r>
            <a:r>
              <a:rPr sz="600" b="1" spc="-5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</a:t>
            </a:r>
            <a:r>
              <a:rPr sz="600" b="1" dirty="0">
                <a:latin typeface="Verdana"/>
                <a:cs typeface="Verdana"/>
              </a:rPr>
              <a:t>nú</a:t>
            </a:r>
            <a:r>
              <a:rPr sz="600" b="1" spc="-5" dirty="0">
                <a:latin typeface="Verdana"/>
                <a:cs typeface="Verdana"/>
              </a:rPr>
              <a:t>me</a:t>
            </a:r>
            <a:r>
              <a:rPr sz="600" b="1" dirty="0">
                <a:latin typeface="Verdana"/>
                <a:cs typeface="Verdana"/>
              </a:rPr>
              <a:t>ro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(</a:t>
            </a:r>
            <a:r>
              <a:rPr sz="600" b="1" spc="-20" dirty="0">
                <a:latin typeface="Verdana"/>
                <a:cs typeface="Verdana"/>
              </a:rPr>
              <a:t>c</a:t>
            </a:r>
            <a:r>
              <a:rPr sz="600" b="1" spc="-5" dirty="0">
                <a:latin typeface="Verdana"/>
                <a:cs typeface="Verdana"/>
              </a:rPr>
              <a:t>e</a:t>
            </a:r>
            <a:r>
              <a:rPr sz="600" b="1" dirty="0">
                <a:latin typeface="Verdana"/>
                <a:cs typeface="Verdana"/>
              </a:rPr>
              <a:t>rtid</a:t>
            </a:r>
            <a:r>
              <a:rPr sz="600" b="1" spc="-2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  de</a:t>
            </a:r>
            <a:r>
              <a:rPr sz="600" b="1" spc="-4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número)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8328" y="3213211"/>
            <a:ext cx="1296035" cy="2216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600" spc="-5" dirty="0">
                <a:latin typeface="Verdana"/>
                <a:cs typeface="Verdana"/>
              </a:rPr>
              <a:t>Registro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1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imóvel</a:t>
            </a:r>
            <a:r>
              <a:rPr sz="600" spc="1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</a:t>
            </a:r>
            <a:r>
              <a:rPr sz="600" spc="1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contrato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300355" algn="l"/>
                <a:tab pos="780415" algn="l"/>
                <a:tab pos="1021080" algn="l"/>
              </a:tabLst>
            </a:pPr>
            <a:r>
              <a:rPr sz="600" spc="-5" dirty="0">
                <a:latin typeface="Verdana"/>
                <a:cs typeface="Verdana"/>
              </a:rPr>
              <a:t>de	compra	</a:t>
            </a:r>
            <a:r>
              <a:rPr sz="600" dirty="0">
                <a:latin typeface="Verdana"/>
                <a:cs typeface="Verdana"/>
              </a:rPr>
              <a:t>e	</a:t>
            </a:r>
            <a:r>
              <a:rPr sz="600" spc="-5" dirty="0">
                <a:latin typeface="Verdana"/>
                <a:cs typeface="Verdana"/>
              </a:rPr>
              <a:t>venda,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08328" y="3426079"/>
            <a:ext cx="1304925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spc="-5" dirty="0">
                <a:latin typeface="Verdana"/>
                <a:cs typeface="Verdana"/>
              </a:rPr>
              <a:t>Documentos</a:t>
            </a:r>
            <a:r>
              <a:rPr sz="600" dirty="0">
                <a:latin typeface="Verdana"/>
                <a:cs typeface="Verdana"/>
              </a:rPr>
              <a:t> pessoais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(CPF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ID),  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se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for</a:t>
            </a:r>
            <a:r>
              <a:rPr sz="600" spc="265" dirty="0">
                <a:latin typeface="Verdana"/>
                <a:cs typeface="Verdana"/>
              </a:rPr>
              <a:t>  </a:t>
            </a:r>
            <a:r>
              <a:rPr sz="600" spc="-10" dirty="0">
                <a:latin typeface="Verdana"/>
                <a:cs typeface="Verdana"/>
              </a:rPr>
              <a:t>casado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trazer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35582" y="3604387"/>
            <a:ext cx="7772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8300"/>
              </a:lnSpc>
              <a:spcBef>
                <a:spcPts val="100"/>
              </a:spcBef>
              <a:tabLst>
                <a:tab pos="326390" algn="l"/>
                <a:tab pos="718185" algn="l"/>
              </a:tabLst>
            </a:pP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		ca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 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spc="-15" dirty="0">
                <a:latin typeface="Verdana"/>
                <a:cs typeface="Verdana"/>
              </a:rPr>
              <a:t>c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	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08328" y="3604387"/>
            <a:ext cx="536575" cy="321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5"/>
              </a:spcBef>
            </a:pPr>
            <a:r>
              <a:rPr sz="600" spc="-5" dirty="0">
                <a:latin typeface="Verdana"/>
                <a:cs typeface="Verdana"/>
              </a:rPr>
              <a:t>certidão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q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im</a:t>
            </a:r>
            <a:r>
              <a:rPr sz="600" spc="-10" dirty="0">
                <a:latin typeface="Verdana"/>
                <a:cs typeface="Verdana"/>
              </a:rPr>
              <a:t>en</a:t>
            </a:r>
            <a:r>
              <a:rPr sz="600" dirty="0">
                <a:latin typeface="Verdana"/>
                <a:cs typeface="Verdana"/>
              </a:rPr>
              <a:t>to  </a:t>
            </a:r>
            <a:r>
              <a:rPr sz="600" spc="-5" dirty="0">
                <a:latin typeface="Verdana"/>
                <a:cs typeface="Verdana"/>
              </a:rPr>
              <a:t>assinado.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7828" y="4140708"/>
            <a:ext cx="886460" cy="3275329"/>
          </a:xfrm>
          <a:custGeom>
            <a:avLst/>
            <a:gdLst/>
            <a:ahLst/>
            <a:cxnLst/>
            <a:rect l="l" t="t" r="r" b="b"/>
            <a:pathLst>
              <a:path w="886460" h="3275329">
                <a:moveTo>
                  <a:pt x="820762" y="1369822"/>
                </a:moveTo>
                <a:lnTo>
                  <a:pt x="56476" y="1369822"/>
                </a:lnTo>
                <a:lnTo>
                  <a:pt x="38100" y="1364996"/>
                </a:lnTo>
                <a:lnTo>
                  <a:pt x="23050" y="1351534"/>
                </a:lnTo>
                <a:lnTo>
                  <a:pt x="12877" y="1331849"/>
                </a:lnTo>
                <a:lnTo>
                  <a:pt x="9143" y="1307592"/>
                </a:lnTo>
                <a:lnTo>
                  <a:pt x="9143" y="62230"/>
                </a:lnTo>
                <a:lnTo>
                  <a:pt x="12877" y="38100"/>
                </a:lnTo>
                <a:lnTo>
                  <a:pt x="23050" y="18287"/>
                </a:lnTo>
                <a:lnTo>
                  <a:pt x="38100" y="4953"/>
                </a:lnTo>
                <a:lnTo>
                  <a:pt x="56476" y="0"/>
                </a:lnTo>
                <a:lnTo>
                  <a:pt x="820762" y="0"/>
                </a:lnTo>
                <a:lnTo>
                  <a:pt x="839152" y="4953"/>
                </a:lnTo>
                <a:lnTo>
                  <a:pt x="854189" y="18287"/>
                </a:lnTo>
                <a:lnTo>
                  <a:pt x="864362" y="38100"/>
                </a:lnTo>
                <a:lnTo>
                  <a:pt x="868095" y="62230"/>
                </a:lnTo>
                <a:lnTo>
                  <a:pt x="868095" y="1307592"/>
                </a:lnTo>
                <a:lnTo>
                  <a:pt x="864362" y="1331849"/>
                </a:lnTo>
                <a:lnTo>
                  <a:pt x="854189" y="1351534"/>
                </a:lnTo>
                <a:lnTo>
                  <a:pt x="839152" y="1364996"/>
                </a:lnTo>
                <a:lnTo>
                  <a:pt x="820762" y="1369822"/>
                </a:lnTo>
                <a:close/>
              </a:path>
              <a:path w="886460" h="3275329">
                <a:moveTo>
                  <a:pt x="837526" y="3274999"/>
                </a:moveTo>
                <a:lnTo>
                  <a:pt x="48844" y="3274999"/>
                </a:lnTo>
                <a:lnTo>
                  <a:pt x="29883" y="3268319"/>
                </a:lnTo>
                <a:lnTo>
                  <a:pt x="14350" y="3250120"/>
                </a:lnTo>
                <a:lnTo>
                  <a:pt x="3848" y="3223196"/>
                </a:lnTo>
                <a:lnTo>
                  <a:pt x="0" y="3190316"/>
                </a:lnTo>
                <a:lnTo>
                  <a:pt x="0" y="1496060"/>
                </a:lnTo>
                <a:lnTo>
                  <a:pt x="3848" y="1463167"/>
                </a:lnTo>
                <a:lnTo>
                  <a:pt x="14350" y="1436243"/>
                </a:lnTo>
                <a:lnTo>
                  <a:pt x="29883" y="1418082"/>
                </a:lnTo>
                <a:lnTo>
                  <a:pt x="48844" y="1411351"/>
                </a:lnTo>
                <a:lnTo>
                  <a:pt x="837526" y="1411351"/>
                </a:lnTo>
                <a:lnTo>
                  <a:pt x="856488" y="1418082"/>
                </a:lnTo>
                <a:lnTo>
                  <a:pt x="872020" y="1436243"/>
                </a:lnTo>
                <a:lnTo>
                  <a:pt x="882510" y="1463167"/>
                </a:lnTo>
                <a:lnTo>
                  <a:pt x="886371" y="1496060"/>
                </a:lnTo>
                <a:lnTo>
                  <a:pt x="886371" y="3190316"/>
                </a:lnTo>
                <a:lnTo>
                  <a:pt x="882510" y="3223196"/>
                </a:lnTo>
                <a:lnTo>
                  <a:pt x="872020" y="3250120"/>
                </a:lnTo>
                <a:lnTo>
                  <a:pt x="856488" y="3268319"/>
                </a:lnTo>
                <a:lnTo>
                  <a:pt x="837526" y="327499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6611" y="5551932"/>
            <a:ext cx="1527175" cy="1863725"/>
          </a:xfrm>
          <a:custGeom>
            <a:avLst/>
            <a:gdLst/>
            <a:ahLst/>
            <a:cxnLst/>
            <a:rect l="l" t="t" r="r" b="b"/>
            <a:pathLst>
              <a:path w="1527175" h="1863725">
                <a:moveTo>
                  <a:pt x="1442593" y="1863521"/>
                </a:moveTo>
                <a:lnTo>
                  <a:pt x="84137" y="1863521"/>
                </a:lnTo>
                <a:lnTo>
                  <a:pt x="51460" y="1856841"/>
                </a:lnTo>
                <a:lnTo>
                  <a:pt x="24714" y="1838642"/>
                </a:lnTo>
                <a:lnTo>
                  <a:pt x="6629" y="1811731"/>
                </a:lnTo>
                <a:lnTo>
                  <a:pt x="0" y="1778838"/>
                </a:lnTo>
                <a:lnTo>
                  <a:pt x="0" y="84709"/>
                </a:lnTo>
                <a:lnTo>
                  <a:pt x="6629" y="51816"/>
                </a:lnTo>
                <a:lnTo>
                  <a:pt x="24714" y="24892"/>
                </a:lnTo>
                <a:lnTo>
                  <a:pt x="51460" y="6731"/>
                </a:lnTo>
                <a:lnTo>
                  <a:pt x="84137" y="0"/>
                </a:lnTo>
                <a:lnTo>
                  <a:pt x="1442593" y="0"/>
                </a:lnTo>
                <a:lnTo>
                  <a:pt x="1475232" y="6731"/>
                </a:lnTo>
                <a:lnTo>
                  <a:pt x="1502029" y="24892"/>
                </a:lnTo>
                <a:lnTo>
                  <a:pt x="1520063" y="51816"/>
                </a:lnTo>
                <a:lnTo>
                  <a:pt x="1526794" y="84709"/>
                </a:lnTo>
                <a:lnTo>
                  <a:pt x="1526794" y="1778838"/>
                </a:lnTo>
                <a:lnTo>
                  <a:pt x="1520063" y="1811731"/>
                </a:lnTo>
                <a:lnTo>
                  <a:pt x="1502029" y="1838642"/>
                </a:lnTo>
                <a:lnTo>
                  <a:pt x="1475232" y="1856841"/>
                </a:lnTo>
                <a:lnTo>
                  <a:pt x="1442593" y="186352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49986" y="4764405"/>
            <a:ext cx="2781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br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3870" y="6363142"/>
            <a:ext cx="658495" cy="2216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600" b="1" dirty="0">
                <a:latin typeface="Verdana"/>
                <a:cs typeface="Verdana"/>
              </a:rPr>
              <a:t>F</a:t>
            </a:r>
            <a:r>
              <a:rPr sz="600" b="1" spc="-5" dirty="0">
                <a:latin typeface="Verdana"/>
                <a:cs typeface="Verdana"/>
              </a:rPr>
              <a:t>i</a:t>
            </a:r>
            <a:r>
              <a:rPr sz="600" b="1" dirty="0">
                <a:latin typeface="Verdana"/>
                <a:cs typeface="Verdana"/>
              </a:rPr>
              <a:t>s</a:t>
            </a:r>
            <a:r>
              <a:rPr sz="600" b="1" spc="-10" dirty="0">
                <a:latin typeface="Verdana"/>
                <a:cs typeface="Verdana"/>
              </a:rPr>
              <a:t>ca</a:t>
            </a:r>
            <a:r>
              <a:rPr sz="600" b="1" spc="-5" dirty="0">
                <a:latin typeface="Verdana"/>
                <a:cs typeface="Verdana"/>
              </a:rPr>
              <a:t>li</a:t>
            </a:r>
            <a:r>
              <a:rPr sz="600" b="1" dirty="0">
                <a:latin typeface="Verdana"/>
                <a:cs typeface="Verdana"/>
              </a:rPr>
              <a:t>z</a:t>
            </a:r>
            <a:r>
              <a:rPr sz="600" b="1" spc="-10" dirty="0">
                <a:latin typeface="Verdana"/>
                <a:cs typeface="Verdana"/>
              </a:rPr>
              <a:t>açã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7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</a:t>
            </a:r>
            <a:endParaRPr sz="60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50"/>
              </a:spcBef>
            </a:pPr>
            <a:r>
              <a:rPr sz="600" b="1" spc="-5" dirty="0">
                <a:latin typeface="Verdana"/>
                <a:cs typeface="Verdana"/>
              </a:rPr>
              <a:t>Obras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08328" y="4430014"/>
            <a:ext cx="1278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Aprovação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projetos,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emissão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08328" y="4512310"/>
            <a:ext cx="5880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37185" algn="l"/>
              </a:tabLst>
            </a:pP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	a</a:t>
            </a:r>
            <a:r>
              <a:rPr sz="600" spc="15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v</a:t>
            </a:r>
            <a:r>
              <a:rPr sz="600" spc="-5" dirty="0">
                <a:latin typeface="Verdana"/>
                <a:cs typeface="Verdana"/>
              </a:rPr>
              <a:t>ar</a:t>
            </a:r>
            <a:r>
              <a:rPr sz="600" dirty="0">
                <a:latin typeface="Verdana"/>
                <a:cs typeface="Verdana"/>
              </a:rPr>
              <a:t>á  </a:t>
            </a:r>
            <a:r>
              <a:rPr sz="600" spc="-5" dirty="0">
                <a:latin typeface="Verdana"/>
                <a:cs typeface="Verdana"/>
              </a:rPr>
              <a:t>demolição,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12950" y="4515358"/>
            <a:ext cx="500380" cy="233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600" dirty="0">
                <a:latin typeface="Verdana"/>
                <a:cs typeface="Verdana"/>
              </a:rPr>
              <a:t>(c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nst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dirty="0">
                <a:latin typeface="Verdana"/>
                <a:cs typeface="Verdana"/>
              </a:rPr>
              <a:t>ç</a:t>
            </a:r>
            <a:r>
              <a:rPr sz="600" spc="-15" dirty="0">
                <a:latin typeface="Verdana"/>
                <a:cs typeface="Verdana"/>
              </a:rPr>
              <a:t>ã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endParaRPr sz="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Verdana"/>
                <a:cs typeface="Verdana"/>
              </a:rPr>
              <a:t>reforma,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08328" y="4724146"/>
            <a:ext cx="1282700" cy="5010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65"/>
              </a:spcBef>
            </a:pPr>
            <a:r>
              <a:rPr sz="600" spc="-5" dirty="0">
                <a:latin typeface="Verdana"/>
                <a:cs typeface="Verdana"/>
              </a:rPr>
              <a:t>acrescimento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área)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habite-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se,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certidão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demolição, </a:t>
            </a:r>
            <a:r>
              <a:rPr sz="600" dirty="0">
                <a:latin typeface="Verdana"/>
                <a:cs typeface="Verdana"/>
              </a:rPr>
              <a:t> dispensa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alvará, retificação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habite-se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2°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via </a:t>
            </a:r>
            <a:r>
              <a:rPr sz="600" spc="-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documentos.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95780" y="6343904"/>
            <a:ext cx="868680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Re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spc="-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enúnc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a;  </a:t>
            </a:r>
            <a:r>
              <a:rPr sz="600" spc="-5" dirty="0">
                <a:latin typeface="Verdana"/>
                <a:cs typeface="Verdana"/>
              </a:rPr>
              <a:t>Ap</a:t>
            </a:r>
            <a:r>
              <a:rPr sz="600" dirty="0">
                <a:latin typeface="Verdana"/>
                <a:cs typeface="Verdana"/>
              </a:rPr>
              <a:t>u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fat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s;  </a:t>
            </a:r>
            <a:r>
              <a:rPr sz="600" spc="-5" dirty="0">
                <a:latin typeface="Verdana"/>
                <a:cs typeface="Verdana"/>
              </a:rPr>
              <a:t>Autuação.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38593" y="2372995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47334" y="3372993"/>
            <a:ext cx="955040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3980">
              <a:lnSpc>
                <a:spcPct val="103299"/>
              </a:lnSpc>
              <a:spcBef>
                <a:spcPts val="75"/>
              </a:spcBef>
            </a:pPr>
            <a:r>
              <a:rPr sz="600" dirty="0">
                <a:latin typeface="Verdana"/>
                <a:cs typeface="Verdana"/>
              </a:rPr>
              <a:t>Rua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Hemati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80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–  </a:t>
            </a:r>
            <a:r>
              <a:rPr sz="600" spc="-5" dirty="0">
                <a:latin typeface="Verdana"/>
                <a:cs typeface="Verdana"/>
              </a:rPr>
              <a:t>C</a:t>
            </a:r>
            <a:r>
              <a:rPr sz="600" dirty="0">
                <a:latin typeface="Verdana"/>
                <a:cs typeface="Verdana"/>
              </a:rPr>
              <a:t>ent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</a:t>
            </a:r>
            <a:r>
              <a:rPr sz="600" spc="-5" dirty="0">
                <a:latin typeface="Verdana"/>
                <a:cs typeface="Verdana"/>
              </a:rPr>
              <a:t>Br</a:t>
            </a:r>
            <a:r>
              <a:rPr sz="600" dirty="0">
                <a:latin typeface="Verdana"/>
                <a:cs typeface="Verdana"/>
              </a:rPr>
              <a:t>uma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nh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/</a:t>
            </a:r>
            <a:r>
              <a:rPr sz="600" spc="-5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G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78397" y="3667125"/>
            <a:ext cx="691515" cy="24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183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Telefone: </a:t>
            </a:r>
            <a:r>
              <a:rPr sz="600" dirty="0">
                <a:latin typeface="Verdana"/>
                <a:cs typeface="Verdana"/>
              </a:rPr>
              <a:t> (31)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9956</a:t>
            </a:r>
            <a:r>
              <a:rPr sz="600" spc="5" dirty="0">
                <a:latin typeface="Verdana"/>
                <a:cs typeface="Verdana"/>
              </a:rPr>
              <a:t>9</a:t>
            </a:r>
            <a:r>
              <a:rPr sz="600" dirty="0">
                <a:latin typeface="Verdana"/>
                <a:cs typeface="Verdana"/>
              </a:rPr>
              <a:t>-1886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01708" y="3501009"/>
            <a:ext cx="5302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3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út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23330" y="4252341"/>
            <a:ext cx="937260" cy="6686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06045" marR="81915" algn="ctr">
              <a:lnSpc>
                <a:spcPct val="104400"/>
              </a:lnSpc>
              <a:spcBef>
                <a:spcPts val="65"/>
              </a:spcBef>
            </a:pPr>
            <a:r>
              <a:rPr sz="600" dirty="0">
                <a:latin typeface="Verdana"/>
                <a:cs typeface="Verdana"/>
              </a:rPr>
              <a:t>Rua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Hemati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80 –  </a:t>
            </a:r>
            <a:r>
              <a:rPr sz="600" spc="-5" dirty="0">
                <a:latin typeface="Verdana"/>
                <a:cs typeface="Verdana"/>
              </a:rPr>
              <a:t>Ce</a:t>
            </a:r>
            <a:r>
              <a:rPr sz="600" dirty="0">
                <a:latin typeface="Verdana"/>
                <a:cs typeface="Verdana"/>
              </a:rPr>
              <a:t>nt</a:t>
            </a:r>
            <a:r>
              <a:rPr sz="600" spc="-1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  </a:t>
            </a:r>
            <a:r>
              <a:rPr sz="600" spc="-5" dirty="0">
                <a:latin typeface="Verdana"/>
                <a:cs typeface="Verdana"/>
              </a:rPr>
              <a:t>Brumadinho/MG</a:t>
            </a:r>
            <a:endParaRPr sz="600">
              <a:latin typeface="Verdana"/>
              <a:cs typeface="Verdana"/>
            </a:endParaRPr>
          </a:p>
          <a:p>
            <a:pPr marL="12700" marR="5080" indent="-1270" algn="ctr">
              <a:lnSpc>
                <a:spcPct val="111000"/>
              </a:lnSpc>
              <a:spcBef>
                <a:spcPts val="445"/>
              </a:spcBef>
            </a:pPr>
            <a:r>
              <a:rPr sz="600" dirty="0">
                <a:latin typeface="Verdana"/>
                <a:cs typeface="Verdana"/>
              </a:rPr>
              <a:t>E-mail: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an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j</a:t>
            </a:r>
            <a:r>
              <a:rPr sz="600" dirty="0">
                <a:latin typeface="Verdana"/>
                <a:cs typeface="Verdana"/>
              </a:rPr>
              <a:t>ame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.</a:t>
            </a:r>
            <a:r>
              <a:rPr sz="600" spc="-5" dirty="0">
                <a:latin typeface="Verdana"/>
                <a:cs typeface="Verdana"/>
              </a:rPr>
              <a:t>ob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as</a:t>
            </a:r>
            <a:r>
              <a:rPr sz="600" spc="-15" dirty="0">
                <a:latin typeface="Verdana"/>
                <a:cs typeface="Verdana"/>
              </a:rPr>
              <a:t>@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r  </a:t>
            </a:r>
            <a:r>
              <a:rPr sz="600" spc="-10" dirty="0">
                <a:latin typeface="Verdana"/>
                <a:cs typeface="Verdana"/>
              </a:rPr>
              <a:t>umadinho.mg.gov.br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25134" y="5012563"/>
            <a:ext cx="673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333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Telefone: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(31</a:t>
            </a:r>
            <a:r>
              <a:rPr sz="600" dirty="0">
                <a:latin typeface="Verdana"/>
                <a:cs typeface="Verdana"/>
              </a:rPr>
              <a:t>)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97137-6355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77305" y="5991225"/>
            <a:ext cx="918844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3200" marR="5080" indent="-19050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  </a:t>
            </a:r>
            <a:r>
              <a:rPr sz="500" spc="-10" dirty="0">
                <a:latin typeface="Verdana"/>
                <a:cs typeface="Verdana"/>
              </a:rPr>
              <a:t>Brumadinho/MG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87644" y="6208051"/>
            <a:ext cx="1062355" cy="302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29845" algn="ctr">
              <a:lnSpc>
                <a:spcPct val="119400"/>
              </a:lnSpc>
              <a:spcBef>
                <a:spcPts val="130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fiscalização.obras.@brumadinho.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66282" y="6600545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995</a:t>
            </a:r>
            <a:r>
              <a:rPr sz="500" spc="-45" dirty="0">
                <a:latin typeface="Verdana"/>
                <a:cs typeface="Verdana"/>
              </a:rPr>
              <a:t>23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7</a:t>
            </a:r>
            <a:r>
              <a:rPr sz="500" spc="-35" dirty="0">
                <a:latin typeface="Verdana"/>
                <a:cs typeface="Verdana"/>
              </a:rPr>
              <a:t>5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dirty="0">
                <a:latin typeface="Verdana"/>
                <a:cs typeface="Verdana"/>
              </a:rPr>
              <a:t>9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10145" y="6344818"/>
            <a:ext cx="8489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se</a:t>
            </a:r>
            <a:r>
              <a:rPr sz="600" spc="-10" dirty="0">
                <a:latin typeface="Verdana"/>
                <a:cs typeface="Verdana"/>
              </a:rPr>
              <a:t>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65298" y="6323787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65298" y="2191004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8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82010" y="3447415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65298" y="4543425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297036" y="6332322"/>
            <a:ext cx="1969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feito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ondem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registro.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Trabalho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latin typeface="Verdana"/>
                <a:cs typeface="Verdana"/>
              </a:rPr>
              <a:t>fe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cu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,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mé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zo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2948" y="4589145"/>
            <a:ext cx="178688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   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solicitação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deverá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   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enviada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ou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82948" y="4680585"/>
            <a:ext cx="1786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protocolada</a:t>
            </a:r>
            <a:r>
              <a:rPr sz="600" spc="4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 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  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acompanhada</a:t>
            </a:r>
            <a:r>
              <a:rPr sz="600" spc="4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82948" y="4772025"/>
            <a:ext cx="1787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documentação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conforme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modelos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disponíveis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dirty="0">
                <a:latin typeface="Verdana"/>
                <a:cs typeface="Verdana"/>
              </a:rPr>
              <a:t>nk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82948" y="5046726"/>
            <a:ext cx="962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https://goo.gl/GBtior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203818" y="2316861"/>
            <a:ext cx="2164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Prazo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indefinido.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Condicionado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apresentação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dos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documentos </a:t>
            </a:r>
            <a:r>
              <a:rPr sz="600" spc="-5" dirty="0">
                <a:latin typeface="Verdana"/>
                <a:cs typeface="Verdana"/>
              </a:rPr>
              <a:t>pelo interessado, </a:t>
            </a:r>
            <a:r>
              <a:rPr sz="600" spc="-10" dirty="0">
                <a:latin typeface="Verdana"/>
                <a:cs typeface="Verdana"/>
              </a:rPr>
              <a:t>análise </a:t>
            </a:r>
            <a:r>
              <a:rPr sz="600" spc="-15" dirty="0">
                <a:latin typeface="Verdana"/>
                <a:cs typeface="Verdana"/>
              </a:rPr>
              <a:t>dos </a:t>
            </a:r>
            <a:r>
              <a:rPr sz="600" spc="-5" dirty="0">
                <a:latin typeface="Verdana"/>
                <a:cs typeface="Verdana"/>
              </a:rPr>
              <a:t>documentos 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Car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5" dirty="0">
                <a:latin typeface="Verdana"/>
                <a:cs typeface="Verdana"/>
              </a:rPr>
              <a:t>ór</a:t>
            </a:r>
            <a:r>
              <a:rPr sz="600" dirty="0">
                <a:latin typeface="Verdana"/>
                <a:cs typeface="Verdana"/>
              </a:rPr>
              <a:t>io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</a:t>
            </a:r>
            <a:r>
              <a:rPr sz="600" spc="-5" dirty="0">
                <a:latin typeface="Verdana"/>
                <a:cs typeface="Verdana"/>
              </a:rPr>
              <a:t>g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st</a:t>
            </a:r>
            <a:r>
              <a:rPr sz="600" spc="-5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Im</a:t>
            </a:r>
            <a:r>
              <a:rPr sz="600" spc="-5" dirty="0">
                <a:latin typeface="Verdana"/>
                <a:cs typeface="Verdana"/>
              </a:rPr>
              <a:t>ó</a:t>
            </a:r>
            <a:r>
              <a:rPr sz="600" dirty="0">
                <a:latin typeface="Verdana"/>
                <a:cs typeface="Verdana"/>
              </a:rPr>
              <a:t>ve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653028" y="3028188"/>
            <a:ext cx="2061845" cy="1074420"/>
          </a:xfrm>
          <a:custGeom>
            <a:avLst/>
            <a:gdLst/>
            <a:ahLst/>
            <a:cxnLst/>
            <a:rect l="l" t="t" r="r" b="b"/>
            <a:pathLst>
              <a:path w="2061845" h="1074420">
                <a:moveTo>
                  <a:pt x="1986661" y="1074165"/>
                </a:moveTo>
                <a:lnTo>
                  <a:pt x="75184" y="1074165"/>
                </a:lnTo>
                <a:lnTo>
                  <a:pt x="45974" y="1068324"/>
                </a:lnTo>
                <a:lnTo>
                  <a:pt x="22098" y="1052449"/>
                </a:lnTo>
                <a:lnTo>
                  <a:pt x="5969" y="1029080"/>
                </a:lnTo>
                <a:lnTo>
                  <a:pt x="0" y="1000378"/>
                </a:lnTo>
                <a:lnTo>
                  <a:pt x="0" y="73787"/>
                </a:lnTo>
                <a:lnTo>
                  <a:pt x="5969" y="45085"/>
                </a:lnTo>
                <a:lnTo>
                  <a:pt x="22098" y="21716"/>
                </a:lnTo>
                <a:lnTo>
                  <a:pt x="45974" y="5841"/>
                </a:lnTo>
                <a:lnTo>
                  <a:pt x="75184" y="0"/>
                </a:lnTo>
                <a:lnTo>
                  <a:pt x="1986661" y="0"/>
                </a:lnTo>
                <a:lnTo>
                  <a:pt x="2015871" y="5841"/>
                </a:lnTo>
                <a:lnTo>
                  <a:pt x="2039747" y="21716"/>
                </a:lnTo>
                <a:lnTo>
                  <a:pt x="2055876" y="45085"/>
                </a:lnTo>
                <a:lnTo>
                  <a:pt x="2061845" y="73787"/>
                </a:lnTo>
                <a:lnTo>
                  <a:pt x="2061845" y="1000378"/>
                </a:lnTo>
                <a:lnTo>
                  <a:pt x="2055876" y="1029080"/>
                </a:lnTo>
                <a:lnTo>
                  <a:pt x="2039747" y="1052449"/>
                </a:lnTo>
                <a:lnTo>
                  <a:pt x="2015871" y="1068324"/>
                </a:lnTo>
                <a:lnTo>
                  <a:pt x="1986661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043543" y="4767834"/>
            <a:ext cx="537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ã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h</a:t>
            </a:r>
            <a:r>
              <a:rPr sz="600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zo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5" name="object 68">
            <a:extLst>
              <a:ext uri="{FF2B5EF4-FFF2-40B4-BE49-F238E27FC236}">
                <a16:creationId xmlns:a16="http://schemas.microsoft.com/office/drawing/2014/main" id="{57FC9677-A4BB-026A-F796-036E6E2970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97" name="object 59">
            <a:extLst>
              <a:ext uri="{FF2B5EF4-FFF2-40B4-BE49-F238E27FC236}">
                <a16:creationId xmlns:a16="http://schemas.microsoft.com/office/drawing/2014/main" id="{F39BA033-4243-605D-B9CC-23A1AABF92A7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8">
            <a:extLst>
              <a:ext uri="{FF2B5EF4-FFF2-40B4-BE49-F238E27FC236}">
                <a16:creationId xmlns:a16="http://schemas.microsoft.com/office/drawing/2014/main" id="{30E9106B-5ADA-54C3-936D-BB427450E9E4}"/>
              </a:ext>
            </a:extLst>
          </p:cNvPr>
          <p:cNvSpPr txBox="1"/>
          <p:nvPr/>
        </p:nvSpPr>
        <p:spPr>
          <a:xfrm>
            <a:off x="2669286" y="741780"/>
            <a:ext cx="7384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985" marR="5080" indent="-17729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SECRETARIA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MUNICIPAL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PLANEJAMENTO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COORDENAÇÃO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795" y="2283967"/>
            <a:ext cx="61404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75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Ce</a:t>
            </a:r>
            <a:r>
              <a:rPr sz="600" b="1" dirty="0">
                <a:latin typeface="Verdana"/>
                <a:cs typeface="Verdana"/>
              </a:rPr>
              <a:t>rtid</a:t>
            </a:r>
            <a:r>
              <a:rPr sz="600" b="1" spc="-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Zona </a:t>
            </a:r>
            <a:r>
              <a:rPr sz="600" b="1" dirty="0">
                <a:latin typeface="Verdana"/>
                <a:cs typeface="Verdana"/>
              </a:rPr>
              <a:t> Urb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spc="-20" dirty="0">
                <a:latin typeface="Verdana"/>
                <a:cs typeface="Verdana"/>
              </a:rPr>
              <a:t>/</a:t>
            </a:r>
            <a:r>
              <a:rPr sz="600" b="1" spc="-5" dirty="0">
                <a:latin typeface="Verdana"/>
                <a:cs typeface="Verdana"/>
              </a:rPr>
              <a:t>R</a:t>
            </a:r>
            <a:r>
              <a:rPr sz="600" b="1" dirty="0">
                <a:latin typeface="Verdana"/>
                <a:cs typeface="Verdana"/>
              </a:rPr>
              <a:t>ur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2907" y="1923288"/>
            <a:ext cx="887094" cy="2181225"/>
          </a:xfrm>
          <a:custGeom>
            <a:avLst/>
            <a:gdLst/>
            <a:ahLst/>
            <a:cxnLst/>
            <a:rect l="l" t="t" r="r" b="b"/>
            <a:pathLst>
              <a:path w="887095" h="2181225">
                <a:moveTo>
                  <a:pt x="836676" y="1075816"/>
                </a:moveTo>
                <a:lnTo>
                  <a:pt x="48768" y="1075816"/>
                </a:lnTo>
                <a:lnTo>
                  <a:pt x="29844" y="1072006"/>
                </a:lnTo>
                <a:lnTo>
                  <a:pt x="14350" y="1061465"/>
                </a:lnTo>
                <a:lnTo>
                  <a:pt x="3810" y="1045971"/>
                </a:lnTo>
                <a:lnTo>
                  <a:pt x="0" y="1026921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3810"/>
                </a:lnTo>
                <a:lnTo>
                  <a:pt x="871093" y="14350"/>
                </a:lnTo>
                <a:lnTo>
                  <a:pt x="881633" y="29844"/>
                </a:lnTo>
                <a:lnTo>
                  <a:pt x="885444" y="48894"/>
                </a:lnTo>
                <a:lnTo>
                  <a:pt x="885444" y="1026921"/>
                </a:lnTo>
                <a:lnTo>
                  <a:pt x="881633" y="1045971"/>
                </a:lnTo>
                <a:lnTo>
                  <a:pt x="871093" y="1061465"/>
                </a:lnTo>
                <a:lnTo>
                  <a:pt x="855599" y="1072006"/>
                </a:lnTo>
                <a:lnTo>
                  <a:pt x="836676" y="1075816"/>
                </a:lnTo>
                <a:close/>
              </a:path>
              <a:path w="887095" h="2181225">
                <a:moveTo>
                  <a:pt x="838200" y="2180843"/>
                </a:moveTo>
                <a:lnTo>
                  <a:pt x="50292" y="2180843"/>
                </a:lnTo>
                <a:lnTo>
                  <a:pt x="31368" y="2177033"/>
                </a:lnTo>
                <a:lnTo>
                  <a:pt x="15875" y="2166492"/>
                </a:lnTo>
                <a:lnTo>
                  <a:pt x="5334" y="2150999"/>
                </a:lnTo>
                <a:lnTo>
                  <a:pt x="1524" y="2132076"/>
                </a:lnTo>
                <a:lnTo>
                  <a:pt x="1524" y="1155318"/>
                </a:lnTo>
                <a:lnTo>
                  <a:pt x="5334" y="1136395"/>
                </a:lnTo>
                <a:lnTo>
                  <a:pt x="15875" y="1120902"/>
                </a:lnTo>
                <a:lnTo>
                  <a:pt x="31368" y="1110361"/>
                </a:lnTo>
                <a:lnTo>
                  <a:pt x="50292" y="1106551"/>
                </a:lnTo>
                <a:lnTo>
                  <a:pt x="838200" y="1106551"/>
                </a:lnTo>
                <a:lnTo>
                  <a:pt x="857122" y="1110361"/>
                </a:lnTo>
                <a:lnTo>
                  <a:pt x="872617" y="1120902"/>
                </a:lnTo>
                <a:lnTo>
                  <a:pt x="883157" y="1136395"/>
                </a:lnTo>
                <a:lnTo>
                  <a:pt x="886968" y="1155318"/>
                </a:lnTo>
                <a:lnTo>
                  <a:pt x="886968" y="2132076"/>
                </a:lnTo>
                <a:lnTo>
                  <a:pt x="883157" y="2150999"/>
                </a:lnTo>
                <a:lnTo>
                  <a:pt x="872617" y="2166492"/>
                </a:lnTo>
                <a:lnTo>
                  <a:pt x="857122" y="2177033"/>
                </a:lnTo>
                <a:lnTo>
                  <a:pt x="838200" y="218084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2535" y="1923288"/>
            <a:ext cx="1009015" cy="2174875"/>
          </a:xfrm>
          <a:custGeom>
            <a:avLst/>
            <a:gdLst/>
            <a:ahLst/>
            <a:cxnLst/>
            <a:rect l="l" t="t" r="r" b="b"/>
            <a:pathLst>
              <a:path w="1009015" h="2174875">
                <a:moveTo>
                  <a:pt x="956437" y="1075563"/>
                </a:moveTo>
                <a:lnTo>
                  <a:pt x="52450" y="1075563"/>
                </a:lnTo>
                <a:lnTo>
                  <a:pt x="32130" y="1071626"/>
                </a:lnTo>
                <a:lnTo>
                  <a:pt x="15366" y="1060450"/>
                </a:lnTo>
                <a:lnTo>
                  <a:pt x="4190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190" y="31623"/>
                </a:lnTo>
                <a:lnTo>
                  <a:pt x="15366" y="15239"/>
                </a:lnTo>
                <a:lnTo>
                  <a:pt x="32130" y="4063"/>
                </a:lnTo>
                <a:lnTo>
                  <a:pt x="52450" y="0"/>
                </a:lnTo>
                <a:lnTo>
                  <a:pt x="956437" y="0"/>
                </a:lnTo>
                <a:lnTo>
                  <a:pt x="976757" y="4063"/>
                </a:lnTo>
                <a:lnTo>
                  <a:pt x="993393" y="15239"/>
                </a:lnTo>
                <a:lnTo>
                  <a:pt x="1004696" y="31623"/>
                </a:lnTo>
                <a:lnTo>
                  <a:pt x="1008888" y="51815"/>
                </a:lnTo>
                <a:lnTo>
                  <a:pt x="1008888" y="1023874"/>
                </a:lnTo>
                <a:lnTo>
                  <a:pt x="1004696" y="1043939"/>
                </a:lnTo>
                <a:lnTo>
                  <a:pt x="993393" y="1060450"/>
                </a:lnTo>
                <a:lnTo>
                  <a:pt x="976757" y="1071626"/>
                </a:lnTo>
                <a:lnTo>
                  <a:pt x="956437" y="1075563"/>
                </a:lnTo>
                <a:close/>
              </a:path>
              <a:path w="1009015" h="2174875">
                <a:moveTo>
                  <a:pt x="956437" y="2174366"/>
                </a:moveTo>
                <a:lnTo>
                  <a:pt x="53848" y="2174366"/>
                </a:lnTo>
                <a:lnTo>
                  <a:pt x="33527" y="2170303"/>
                </a:lnTo>
                <a:lnTo>
                  <a:pt x="16890" y="2159127"/>
                </a:lnTo>
                <a:lnTo>
                  <a:pt x="5714" y="2142616"/>
                </a:lnTo>
                <a:lnTo>
                  <a:pt x="1524" y="2122551"/>
                </a:lnTo>
                <a:lnTo>
                  <a:pt x="1524" y="1150492"/>
                </a:lnTo>
                <a:lnTo>
                  <a:pt x="5714" y="1130427"/>
                </a:lnTo>
                <a:lnTo>
                  <a:pt x="16890" y="1113916"/>
                </a:lnTo>
                <a:lnTo>
                  <a:pt x="33527" y="1102740"/>
                </a:lnTo>
                <a:lnTo>
                  <a:pt x="53848" y="1098677"/>
                </a:lnTo>
                <a:lnTo>
                  <a:pt x="956437" y="1098677"/>
                </a:lnTo>
                <a:lnTo>
                  <a:pt x="976884" y="1102740"/>
                </a:lnTo>
                <a:lnTo>
                  <a:pt x="993520" y="1113916"/>
                </a:lnTo>
                <a:lnTo>
                  <a:pt x="1004696" y="1130427"/>
                </a:lnTo>
                <a:lnTo>
                  <a:pt x="1008888" y="1150492"/>
                </a:lnTo>
                <a:lnTo>
                  <a:pt x="1008888" y="2122551"/>
                </a:lnTo>
                <a:lnTo>
                  <a:pt x="1004696" y="2142616"/>
                </a:lnTo>
                <a:lnTo>
                  <a:pt x="993520" y="2159127"/>
                </a:lnTo>
                <a:lnTo>
                  <a:pt x="976884" y="2170303"/>
                </a:lnTo>
                <a:lnTo>
                  <a:pt x="956437" y="21743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68" y="1923288"/>
            <a:ext cx="1062355" cy="2179320"/>
          </a:xfrm>
          <a:custGeom>
            <a:avLst/>
            <a:gdLst/>
            <a:ahLst/>
            <a:cxnLst/>
            <a:rect l="l" t="t" r="r" b="b"/>
            <a:pathLst>
              <a:path w="1062354" h="2179320">
                <a:moveTo>
                  <a:pt x="1007999" y="1075689"/>
                </a:moveTo>
                <a:lnTo>
                  <a:pt x="54101" y="1075689"/>
                </a:lnTo>
                <a:lnTo>
                  <a:pt x="33020" y="1071499"/>
                </a:lnTo>
                <a:lnTo>
                  <a:pt x="15875" y="1060195"/>
                </a:lnTo>
                <a:lnTo>
                  <a:pt x="4317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317" y="32385"/>
                </a:lnTo>
                <a:lnTo>
                  <a:pt x="15875" y="15493"/>
                </a:lnTo>
                <a:lnTo>
                  <a:pt x="33020" y="4190"/>
                </a:lnTo>
                <a:lnTo>
                  <a:pt x="54101" y="0"/>
                </a:lnTo>
                <a:lnTo>
                  <a:pt x="1007999" y="0"/>
                </a:lnTo>
                <a:lnTo>
                  <a:pt x="1029080" y="4190"/>
                </a:lnTo>
                <a:lnTo>
                  <a:pt x="1046226" y="15493"/>
                </a:lnTo>
                <a:lnTo>
                  <a:pt x="1057782" y="32385"/>
                </a:lnTo>
                <a:lnTo>
                  <a:pt x="1062101" y="52958"/>
                </a:lnTo>
                <a:lnTo>
                  <a:pt x="1062101" y="1022730"/>
                </a:lnTo>
                <a:lnTo>
                  <a:pt x="1057782" y="1043304"/>
                </a:lnTo>
                <a:lnTo>
                  <a:pt x="1046226" y="1060195"/>
                </a:lnTo>
                <a:lnTo>
                  <a:pt x="1029080" y="1071499"/>
                </a:lnTo>
                <a:lnTo>
                  <a:pt x="1007999" y="1075689"/>
                </a:lnTo>
                <a:close/>
              </a:path>
              <a:path w="1062354" h="2179320">
                <a:moveTo>
                  <a:pt x="1007999" y="2179066"/>
                </a:moveTo>
                <a:lnTo>
                  <a:pt x="54101" y="2179066"/>
                </a:lnTo>
                <a:lnTo>
                  <a:pt x="33020" y="2174875"/>
                </a:lnTo>
                <a:lnTo>
                  <a:pt x="15875" y="2163571"/>
                </a:lnTo>
                <a:lnTo>
                  <a:pt x="4317" y="2146680"/>
                </a:lnTo>
                <a:lnTo>
                  <a:pt x="0" y="2126233"/>
                </a:lnTo>
                <a:lnTo>
                  <a:pt x="0" y="1157731"/>
                </a:lnTo>
                <a:lnTo>
                  <a:pt x="4317" y="1137157"/>
                </a:lnTo>
                <a:lnTo>
                  <a:pt x="15875" y="1120393"/>
                </a:lnTo>
                <a:lnTo>
                  <a:pt x="33020" y="1109090"/>
                </a:lnTo>
                <a:lnTo>
                  <a:pt x="54101" y="1104900"/>
                </a:lnTo>
                <a:lnTo>
                  <a:pt x="1007999" y="1104900"/>
                </a:lnTo>
                <a:lnTo>
                  <a:pt x="1029080" y="1109090"/>
                </a:lnTo>
                <a:lnTo>
                  <a:pt x="1046226" y="1120393"/>
                </a:lnTo>
                <a:lnTo>
                  <a:pt x="1057782" y="1137157"/>
                </a:lnTo>
                <a:lnTo>
                  <a:pt x="1062101" y="1157731"/>
                </a:lnTo>
                <a:lnTo>
                  <a:pt x="1062101" y="2126233"/>
                </a:lnTo>
                <a:lnTo>
                  <a:pt x="1057782" y="2146680"/>
                </a:lnTo>
                <a:lnTo>
                  <a:pt x="1046226" y="2163571"/>
                </a:lnTo>
                <a:lnTo>
                  <a:pt x="1029080" y="2174875"/>
                </a:lnTo>
                <a:lnTo>
                  <a:pt x="1007999" y="21790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9768" y="1923288"/>
            <a:ext cx="2488565" cy="2179320"/>
          </a:xfrm>
          <a:custGeom>
            <a:avLst/>
            <a:gdLst/>
            <a:ahLst/>
            <a:cxnLst/>
            <a:rect l="l" t="t" r="r" b="b"/>
            <a:pathLst>
              <a:path w="2488565" h="2179320">
                <a:moveTo>
                  <a:pt x="2406396" y="1075689"/>
                </a:moveTo>
                <a:lnTo>
                  <a:pt x="81787" y="1075689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689"/>
                </a:lnTo>
                <a:close/>
              </a:path>
              <a:path w="2488565" h="2179320">
                <a:moveTo>
                  <a:pt x="2406396" y="2179066"/>
                </a:moveTo>
                <a:lnTo>
                  <a:pt x="81787" y="2179066"/>
                </a:lnTo>
                <a:lnTo>
                  <a:pt x="50037" y="2172589"/>
                </a:lnTo>
                <a:lnTo>
                  <a:pt x="24002" y="2155063"/>
                </a:lnTo>
                <a:lnTo>
                  <a:pt x="6476" y="2129028"/>
                </a:lnTo>
                <a:lnTo>
                  <a:pt x="0" y="2097278"/>
                </a:lnTo>
                <a:lnTo>
                  <a:pt x="0" y="1186688"/>
                </a:lnTo>
                <a:lnTo>
                  <a:pt x="6476" y="1154938"/>
                </a:lnTo>
                <a:lnTo>
                  <a:pt x="24002" y="1128902"/>
                </a:lnTo>
                <a:lnTo>
                  <a:pt x="50037" y="1111377"/>
                </a:lnTo>
                <a:lnTo>
                  <a:pt x="81787" y="1104900"/>
                </a:lnTo>
                <a:lnTo>
                  <a:pt x="2406396" y="1104900"/>
                </a:lnTo>
                <a:lnTo>
                  <a:pt x="2438146" y="1111377"/>
                </a:lnTo>
                <a:lnTo>
                  <a:pt x="2464180" y="1128902"/>
                </a:lnTo>
                <a:lnTo>
                  <a:pt x="2481706" y="1154938"/>
                </a:lnTo>
                <a:lnTo>
                  <a:pt x="2488183" y="1186688"/>
                </a:lnTo>
                <a:lnTo>
                  <a:pt x="2488183" y="2097278"/>
                </a:lnTo>
                <a:lnTo>
                  <a:pt x="2481706" y="2129028"/>
                </a:lnTo>
                <a:lnTo>
                  <a:pt x="2464180" y="2155063"/>
                </a:lnTo>
                <a:lnTo>
                  <a:pt x="2438146" y="2172589"/>
                </a:lnTo>
                <a:lnTo>
                  <a:pt x="2406396" y="21790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1503" y="1923288"/>
            <a:ext cx="2075814" cy="2182495"/>
          </a:xfrm>
          <a:custGeom>
            <a:avLst/>
            <a:gdLst/>
            <a:ahLst/>
            <a:cxnLst/>
            <a:rect l="l" t="t" r="r" b="b"/>
            <a:pathLst>
              <a:path w="2075814" h="2182495">
                <a:moveTo>
                  <a:pt x="1999615" y="1075563"/>
                </a:moveTo>
                <a:lnTo>
                  <a:pt x="77216" y="1075563"/>
                </a:lnTo>
                <a:lnTo>
                  <a:pt x="47751" y="1069848"/>
                </a:lnTo>
                <a:lnTo>
                  <a:pt x="23749" y="1053973"/>
                </a:lnTo>
                <a:lnTo>
                  <a:pt x="7493" y="1030477"/>
                </a:lnTo>
                <a:lnTo>
                  <a:pt x="1524" y="1001776"/>
                </a:lnTo>
                <a:lnTo>
                  <a:pt x="1524" y="73787"/>
                </a:lnTo>
                <a:lnTo>
                  <a:pt x="7493" y="45212"/>
                </a:lnTo>
                <a:lnTo>
                  <a:pt x="23749" y="21716"/>
                </a:lnTo>
                <a:lnTo>
                  <a:pt x="47751" y="5841"/>
                </a:lnTo>
                <a:lnTo>
                  <a:pt x="77216" y="0"/>
                </a:lnTo>
                <a:lnTo>
                  <a:pt x="1999615" y="0"/>
                </a:lnTo>
                <a:lnTo>
                  <a:pt x="2028952" y="5841"/>
                </a:lnTo>
                <a:lnTo>
                  <a:pt x="2053082" y="21716"/>
                </a:lnTo>
                <a:lnTo>
                  <a:pt x="2069338" y="45212"/>
                </a:lnTo>
                <a:lnTo>
                  <a:pt x="2075307" y="73787"/>
                </a:lnTo>
                <a:lnTo>
                  <a:pt x="2075307" y="1001776"/>
                </a:lnTo>
                <a:lnTo>
                  <a:pt x="2069338" y="1030477"/>
                </a:lnTo>
                <a:lnTo>
                  <a:pt x="2053082" y="1053973"/>
                </a:lnTo>
                <a:lnTo>
                  <a:pt x="2028952" y="1069848"/>
                </a:lnTo>
                <a:lnTo>
                  <a:pt x="1999615" y="1075563"/>
                </a:lnTo>
                <a:close/>
              </a:path>
              <a:path w="2075814" h="2182495">
                <a:moveTo>
                  <a:pt x="1998091" y="2181987"/>
                </a:moveTo>
                <a:lnTo>
                  <a:pt x="75692" y="2181987"/>
                </a:lnTo>
                <a:lnTo>
                  <a:pt x="46228" y="2176144"/>
                </a:lnTo>
                <a:lnTo>
                  <a:pt x="22225" y="2160269"/>
                </a:lnTo>
                <a:lnTo>
                  <a:pt x="5969" y="2136902"/>
                </a:lnTo>
                <a:lnTo>
                  <a:pt x="0" y="2108200"/>
                </a:lnTo>
                <a:lnTo>
                  <a:pt x="0" y="1181607"/>
                </a:lnTo>
                <a:lnTo>
                  <a:pt x="5969" y="1152905"/>
                </a:lnTo>
                <a:lnTo>
                  <a:pt x="22225" y="1129538"/>
                </a:lnTo>
                <a:lnTo>
                  <a:pt x="46228" y="1113663"/>
                </a:lnTo>
                <a:lnTo>
                  <a:pt x="75692" y="1107820"/>
                </a:lnTo>
                <a:lnTo>
                  <a:pt x="1998091" y="1107820"/>
                </a:lnTo>
                <a:lnTo>
                  <a:pt x="2027428" y="1113663"/>
                </a:lnTo>
                <a:lnTo>
                  <a:pt x="2051558" y="1129538"/>
                </a:lnTo>
                <a:lnTo>
                  <a:pt x="2067814" y="1152905"/>
                </a:lnTo>
                <a:lnTo>
                  <a:pt x="2073783" y="1181607"/>
                </a:lnTo>
                <a:lnTo>
                  <a:pt x="2073783" y="2108200"/>
                </a:lnTo>
                <a:lnTo>
                  <a:pt x="2067814" y="2136902"/>
                </a:lnTo>
                <a:lnTo>
                  <a:pt x="2051558" y="2160269"/>
                </a:lnTo>
                <a:lnTo>
                  <a:pt x="2027428" y="2176144"/>
                </a:lnTo>
                <a:lnTo>
                  <a:pt x="1998091" y="21819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-13212"/>
            <a:ext cx="2395855" cy="838200"/>
            <a:chOff x="0" y="242316"/>
            <a:chExt cx="2395855" cy="838200"/>
          </a:xfrm>
        </p:grpSpPr>
        <p:sp>
          <p:nvSpPr>
            <p:cNvPr id="36" name="object 36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139808" y="2390648"/>
            <a:ext cx="328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30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02906" y="3469640"/>
            <a:ext cx="8616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07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17</a:t>
            </a:r>
            <a:r>
              <a:rPr sz="600" spc="-10" dirty="0">
                <a:latin typeface="Verdana"/>
                <a:cs typeface="Verdana"/>
              </a:rPr>
              <a:t>:</a:t>
            </a:r>
            <a:r>
              <a:rPr sz="600" spc="-15" dirty="0">
                <a:latin typeface="Verdana"/>
                <a:cs typeface="Verdana"/>
              </a:rPr>
              <a:t>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10" dirty="0">
                <a:latin typeface="Verdana"/>
                <a:cs typeface="Verdana"/>
              </a:rPr>
              <a:t> h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dirty="0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97597" y="4613275"/>
            <a:ext cx="4679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20" dirty="0">
                <a:latin typeface="Verdana"/>
                <a:cs typeface="Verdana"/>
              </a:rPr>
              <a:t>n</a:t>
            </a:r>
            <a:r>
              <a:rPr sz="600" spc="-25" dirty="0">
                <a:latin typeface="Verdana"/>
                <a:cs typeface="Verdana"/>
              </a:rPr>
              <a:t>t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rru</a:t>
            </a:r>
            <a:r>
              <a:rPr sz="600" spc="-15" dirty="0">
                <a:latin typeface="Verdana"/>
                <a:cs typeface="Verdana"/>
              </a:rPr>
              <a:t>p</a:t>
            </a:r>
            <a:r>
              <a:rPr sz="600" spc="-25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4779" y="1930908"/>
            <a:ext cx="887094" cy="2171700"/>
          </a:xfrm>
          <a:custGeom>
            <a:avLst/>
            <a:gdLst/>
            <a:ahLst/>
            <a:cxnLst/>
            <a:rect l="l" t="t" r="r" b="b"/>
            <a:pathLst>
              <a:path w="887094" h="2171700">
                <a:moveTo>
                  <a:pt x="837526" y="1072388"/>
                </a:moveTo>
                <a:lnTo>
                  <a:pt x="48844" y="1072388"/>
                </a:lnTo>
                <a:lnTo>
                  <a:pt x="29883" y="1068578"/>
                </a:lnTo>
                <a:lnTo>
                  <a:pt x="14350" y="1058037"/>
                </a:lnTo>
                <a:lnTo>
                  <a:pt x="3848" y="1042543"/>
                </a:lnTo>
                <a:lnTo>
                  <a:pt x="0" y="1023620"/>
                </a:lnTo>
                <a:lnTo>
                  <a:pt x="0" y="48768"/>
                </a:lnTo>
                <a:lnTo>
                  <a:pt x="3848" y="29845"/>
                </a:lnTo>
                <a:lnTo>
                  <a:pt x="14350" y="14350"/>
                </a:lnTo>
                <a:lnTo>
                  <a:pt x="29883" y="381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3810"/>
                </a:lnTo>
                <a:lnTo>
                  <a:pt x="872020" y="14350"/>
                </a:lnTo>
                <a:lnTo>
                  <a:pt x="882510" y="29845"/>
                </a:lnTo>
                <a:lnTo>
                  <a:pt x="886371" y="48768"/>
                </a:lnTo>
                <a:lnTo>
                  <a:pt x="886371" y="1023620"/>
                </a:lnTo>
                <a:lnTo>
                  <a:pt x="882510" y="1042543"/>
                </a:lnTo>
                <a:lnTo>
                  <a:pt x="872020" y="1058037"/>
                </a:lnTo>
                <a:lnTo>
                  <a:pt x="856488" y="1068578"/>
                </a:lnTo>
                <a:lnTo>
                  <a:pt x="837526" y="1072388"/>
                </a:lnTo>
                <a:close/>
              </a:path>
              <a:path w="887094" h="2171700">
                <a:moveTo>
                  <a:pt x="837882" y="2171319"/>
                </a:moveTo>
                <a:lnTo>
                  <a:pt x="50317" y="2171319"/>
                </a:lnTo>
                <a:lnTo>
                  <a:pt x="31356" y="2167509"/>
                </a:lnTo>
                <a:lnTo>
                  <a:pt x="15849" y="2156968"/>
                </a:lnTo>
                <a:lnTo>
                  <a:pt x="5372" y="2141474"/>
                </a:lnTo>
                <a:lnTo>
                  <a:pt x="1523" y="2122551"/>
                </a:lnTo>
                <a:lnTo>
                  <a:pt x="1523" y="1147445"/>
                </a:lnTo>
                <a:lnTo>
                  <a:pt x="5372" y="1128522"/>
                </a:lnTo>
                <a:lnTo>
                  <a:pt x="15849" y="1113028"/>
                </a:lnTo>
                <a:lnTo>
                  <a:pt x="31356" y="1102487"/>
                </a:lnTo>
                <a:lnTo>
                  <a:pt x="50317" y="1098677"/>
                </a:lnTo>
                <a:lnTo>
                  <a:pt x="837882" y="1098677"/>
                </a:lnTo>
                <a:lnTo>
                  <a:pt x="856843" y="1102487"/>
                </a:lnTo>
                <a:lnTo>
                  <a:pt x="872350" y="1113028"/>
                </a:lnTo>
                <a:lnTo>
                  <a:pt x="882827" y="1128522"/>
                </a:lnTo>
                <a:lnTo>
                  <a:pt x="886675" y="1147445"/>
                </a:lnTo>
                <a:lnTo>
                  <a:pt x="886675" y="2122551"/>
                </a:lnTo>
                <a:lnTo>
                  <a:pt x="882827" y="2141474"/>
                </a:lnTo>
                <a:lnTo>
                  <a:pt x="872350" y="2156968"/>
                </a:lnTo>
                <a:lnTo>
                  <a:pt x="856843" y="2167509"/>
                </a:lnTo>
                <a:lnTo>
                  <a:pt x="837882" y="217131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44904" y="2318130"/>
            <a:ext cx="127381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Atendimento às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documentações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Checklist.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89850" y="1930908"/>
            <a:ext cx="1528445" cy="2182495"/>
          </a:xfrm>
          <a:custGeom>
            <a:avLst/>
            <a:gdLst/>
            <a:ahLst/>
            <a:cxnLst/>
            <a:rect l="l" t="t" r="r" b="b"/>
            <a:pathLst>
              <a:path w="1528445" h="2182495">
                <a:moveTo>
                  <a:pt x="1443926" y="1072515"/>
                </a:moveTo>
                <a:lnTo>
                  <a:pt x="84226" y="1072515"/>
                </a:lnTo>
                <a:lnTo>
                  <a:pt x="51511" y="1068705"/>
                </a:lnTo>
                <a:lnTo>
                  <a:pt x="24739" y="1058291"/>
                </a:lnTo>
                <a:lnTo>
                  <a:pt x="6642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6642" y="29845"/>
                </a:lnTo>
                <a:lnTo>
                  <a:pt x="24739" y="14350"/>
                </a:lnTo>
                <a:lnTo>
                  <a:pt x="51511" y="3810"/>
                </a:lnTo>
                <a:lnTo>
                  <a:pt x="84226" y="0"/>
                </a:lnTo>
                <a:lnTo>
                  <a:pt x="1443926" y="0"/>
                </a:lnTo>
                <a:lnTo>
                  <a:pt x="1476565" y="3810"/>
                </a:lnTo>
                <a:lnTo>
                  <a:pt x="1503362" y="14350"/>
                </a:lnTo>
                <a:lnTo>
                  <a:pt x="1521396" y="29845"/>
                </a:lnTo>
                <a:lnTo>
                  <a:pt x="1528127" y="48768"/>
                </a:lnTo>
                <a:lnTo>
                  <a:pt x="1528127" y="1023874"/>
                </a:lnTo>
                <a:lnTo>
                  <a:pt x="1521396" y="1042797"/>
                </a:lnTo>
                <a:lnTo>
                  <a:pt x="1503362" y="1058291"/>
                </a:lnTo>
                <a:lnTo>
                  <a:pt x="1476565" y="1068705"/>
                </a:lnTo>
                <a:lnTo>
                  <a:pt x="1443926" y="1072515"/>
                </a:lnTo>
                <a:close/>
              </a:path>
              <a:path w="1528445" h="2182495">
                <a:moveTo>
                  <a:pt x="1439735" y="2181987"/>
                </a:moveTo>
                <a:lnTo>
                  <a:pt x="86855" y="2181987"/>
                </a:lnTo>
                <a:lnTo>
                  <a:pt x="54305" y="2178177"/>
                </a:lnTo>
                <a:lnTo>
                  <a:pt x="27673" y="2167636"/>
                </a:lnTo>
                <a:lnTo>
                  <a:pt x="9652" y="2152142"/>
                </a:lnTo>
                <a:lnTo>
                  <a:pt x="3048" y="2133219"/>
                </a:lnTo>
                <a:lnTo>
                  <a:pt x="3048" y="1158113"/>
                </a:lnTo>
                <a:lnTo>
                  <a:pt x="9652" y="1139190"/>
                </a:lnTo>
                <a:lnTo>
                  <a:pt x="27673" y="1123696"/>
                </a:lnTo>
                <a:lnTo>
                  <a:pt x="54305" y="1113155"/>
                </a:lnTo>
                <a:lnTo>
                  <a:pt x="86855" y="1109345"/>
                </a:lnTo>
                <a:lnTo>
                  <a:pt x="1439735" y="1109345"/>
                </a:lnTo>
                <a:lnTo>
                  <a:pt x="1472247" y="1113155"/>
                </a:lnTo>
                <a:lnTo>
                  <a:pt x="1498917" y="1123696"/>
                </a:lnTo>
                <a:lnTo>
                  <a:pt x="1516951" y="1139190"/>
                </a:lnTo>
                <a:lnTo>
                  <a:pt x="1523555" y="1158113"/>
                </a:lnTo>
                <a:lnTo>
                  <a:pt x="1523555" y="2133219"/>
                </a:lnTo>
                <a:lnTo>
                  <a:pt x="1516951" y="2152142"/>
                </a:lnTo>
                <a:lnTo>
                  <a:pt x="1498917" y="2167636"/>
                </a:lnTo>
                <a:lnTo>
                  <a:pt x="1472247" y="2178177"/>
                </a:lnTo>
                <a:lnTo>
                  <a:pt x="1439735" y="21819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7164" y="3398393"/>
            <a:ext cx="640715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95"/>
              </a:spcBef>
            </a:pPr>
            <a:r>
              <a:rPr sz="600" b="1" spc="-5" dirty="0">
                <a:latin typeface="Verdana"/>
                <a:cs typeface="Verdana"/>
              </a:rPr>
              <a:t>Ce</a:t>
            </a:r>
            <a:r>
              <a:rPr sz="600" b="1" dirty="0">
                <a:latin typeface="Verdana"/>
                <a:cs typeface="Verdana"/>
              </a:rPr>
              <a:t>rtid</a:t>
            </a:r>
            <a:r>
              <a:rPr sz="600" b="1" spc="-10" dirty="0">
                <a:latin typeface="Verdana"/>
                <a:cs typeface="Verdana"/>
              </a:rPr>
              <a:t>ã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de  </a:t>
            </a:r>
            <a:r>
              <a:rPr sz="600" b="1" dirty="0">
                <a:latin typeface="Verdana"/>
                <a:cs typeface="Verdana"/>
              </a:rPr>
              <a:t>Limites e </a:t>
            </a:r>
            <a:r>
              <a:rPr sz="600" b="1" spc="5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Co</a:t>
            </a:r>
            <a:r>
              <a:rPr sz="600" b="1" dirty="0">
                <a:latin typeface="Verdana"/>
                <a:cs typeface="Verdana"/>
              </a:rPr>
              <a:t>n</a:t>
            </a:r>
            <a:r>
              <a:rPr sz="600" b="1" spc="-5" dirty="0">
                <a:latin typeface="Verdana"/>
                <a:cs typeface="Verdana"/>
              </a:rPr>
              <a:t>fro</a:t>
            </a:r>
            <a:r>
              <a:rPr sz="600" b="1" dirty="0">
                <a:latin typeface="Verdana"/>
                <a:cs typeface="Verdana"/>
              </a:rPr>
              <a:t>nt</a:t>
            </a:r>
            <a:r>
              <a:rPr sz="600" b="1" spc="-5" dirty="0">
                <a:latin typeface="Verdana"/>
                <a:cs typeface="Verdana"/>
              </a:rPr>
              <a:t>açõe</a:t>
            </a:r>
            <a:r>
              <a:rPr sz="600" b="1" dirty="0">
                <a:latin typeface="Verdana"/>
                <a:cs typeface="Verdana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6642" y="3401948"/>
            <a:ext cx="13557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cume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ç</a:t>
            </a:r>
            <a:r>
              <a:rPr sz="600" spc="-5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Checklist.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6976" y="4607433"/>
            <a:ext cx="5994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nforma</a:t>
            </a:r>
            <a:r>
              <a:rPr sz="600" b="1" spc="-15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ão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Bás</a:t>
            </a:r>
            <a:r>
              <a:rPr sz="600" b="1" spc="-5" dirty="0">
                <a:latin typeface="Calibri"/>
                <a:cs typeface="Calibri"/>
              </a:rPr>
              <a:t>ica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5219" y="5673979"/>
            <a:ext cx="63690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nu</a:t>
            </a:r>
            <a:r>
              <a:rPr sz="600" b="1" spc="-5" dirty="0">
                <a:latin typeface="Calibri"/>
                <a:cs typeface="Calibri"/>
              </a:rPr>
              <a:t>ê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-5" dirty="0">
                <a:latin typeface="Calibri"/>
                <a:cs typeface="Calibri"/>
              </a:rPr>
              <a:t>ci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3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para  </a:t>
            </a:r>
            <a:r>
              <a:rPr sz="600" b="1" spc="-5" dirty="0">
                <a:latin typeface="Calibri"/>
                <a:cs typeface="Calibri"/>
              </a:rPr>
              <a:t>Reti</a:t>
            </a:r>
            <a:r>
              <a:rPr sz="600" b="1" dirty="0">
                <a:latin typeface="Calibri"/>
                <a:cs typeface="Calibri"/>
              </a:rPr>
              <a:t>f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cação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Á</a:t>
            </a:r>
            <a:r>
              <a:rPr sz="600" b="1" dirty="0">
                <a:latin typeface="Calibri"/>
                <a:cs typeface="Calibri"/>
              </a:rPr>
              <a:t>r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20367" y="4583938"/>
            <a:ext cx="548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sz="600" spc="-5" dirty="0">
                <a:latin typeface="Verdana"/>
                <a:cs typeface="Verdana"/>
              </a:rPr>
              <a:t>corr</a:t>
            </a:r>
            <a:r>
              <a:rPr sz="600" dirty="0">
                <a:latin typeface="Verdana"/>
                <a:cs typeface="Verdana"/>
              </a:rPr>
              <a:t>eto	</a:t>
            </a:r>
            <a:r>
              <a:rPr sz="600" spc="-5" dirty="0">
                <a:latin typeface="Verdana"/>
                <a:cs typeface="Verdana"/>
              </a:rPr>
              <a:t>do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90345" y="4568698"/>
            <a:ext cx="7346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Preenchimento </a:t>
            </a:r>
            <a:r>
              <a:rPr sz="600" dirty="0">
                <a:latin typeface="Verdana"/>
                <a:cs typeface="Verdana"/>
              </a:rPr>
              <a:t> 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dirty="0">
                <a:latin typeface="Verdana"/>
                <a:cs typeface="Verdana"/>
              </a:rPr>
              <a:t>mu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ne.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57122" y="6689547"/>
            <a:ext cx="13569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às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cumen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20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Checklist.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10145" y="2366518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44381" y="3483686"/>
            <a:ext cx="3194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3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10145" y="6771843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75914" y="6731610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75914" y="2331466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82010" y="3447415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01136" y="4633722"/>
            <a:ext cx="2730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</a:t>
            </a:r>
            <a:r>
              <a:rPr sz="600" spc="25" dirty="0">
                <a:latin typeface="Verdana"/>
                <a:cs typeface="Verdana"/>
              </a:rPr>
              <a:t>l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46540" y="4594352"/>
            <a:ext cx="328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15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</a:t>
            </a:r>
            <a:r>
              <a:rPr sz="600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2943" y="6694423"/>
            <a:ext cx="530860" cy="32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4130">
              <a:lnSpc>
                <a:spcPct val="107500"/>
              </a:lnSpc>
              <a:spcBef>
                <a:spcPts val="90"/>
              </a:spcBef>
            </a:pPr>
            <a:r>
              <a:rPr sz="600" b="1" spc="-10" dirty="0">
                <a:latin typeface="Calibri"/>
                <a:cs typeface="Calibri"/>
              </a:rPr>
              <a:t>Declaração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de </a:t>
            </a:r>
            <a:r>
              <a:rPr sz="600" b="1" spc="-1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Parcelamento </a:t>
            </a:r>
            <a:r>
              <a:rPr sz="600" b="1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Re</a:t>
            </a:r>
            <a:r>
              <a:rPr sz="600" b="1" dirty="0">
                <a:latin typeface="Calibri"/>
                <a:cs typeface="Calibri"/>
              </a:rPr>
              <a:t>gu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ar</a:t>
            </a:r>
            <a:r>
              <a:rPr sz="600" b="1" spc="-5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do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So</a:t>
            </a:r>
            <a:r>
              <a:rPr sz="600" b="1" spc="-5" dirty="0">
                <a:latin typeface="Calibri"/>
                <a:cs typeface="Calibri"/>
              </a:rPr>
              <a:t>l</a:t>
            </a:r>
            <a:r>
              <a:rPr sz="600" b="1" dirty="0"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57122" y="5633974"/>
            <a:ext cx="135699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nt</a:t>
            </a:r>
            <a:r>
              <a:rPr sz="600" dirty="0">
                <a:latin typeface="Verdana"/>
                <a:cs typeface="Verdana"/>
              </a:rPr>
              <a:t>o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às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cumen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dirty="0">
                <a:latin typeface="Verdana"/>
                <a:cs typeface="Verdana"/>
              </a:rPr>
              <a:t>aç</a:t>
            </a:r>
            <a:r>
              <a:rPr sz="600" spc="-20" dirty="0">
                <a:latin typeface="Verdana"/>
                <a:cs typeface="Verdana"/>
              </a:rPr>
              <a:t>õ</a:t>
            </a:r>
            <a:r>
              <a:rPr sz="600" dirty="0">
                <a:latin typeface="Verdana"/>
                <a:cs typeface="Verdana"/>
              </a:rPr>
              <a:t>es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Checklist.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82010" y="5668137"/>
            <a:ext cx="51943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A</a:t>
            </a:r>
            <a:r>
              <a:rPr sz="600" dirty="0">
                <a:latin typeface="Verdana"/>
                <a:cs typeface="Verdana"/>
              </a:rPr>
              <a:t>te</a:t>
            </a:r>
            <a:r>
              <a:rPr sz="600" spc="5" dirty="0">
                <a:latin typeface="Verdana"/>
                <a:cs typeface="Verdana"/>
              </a:rPr>
              <a:t>n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2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mento  Presencial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10145" y="5672455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165463" y="5726049"/>
            <a:ext cx="3371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30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65463" y="6818477"/>
            <a:ext cx="3371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30</a:t>
            </a:r>
            <a:r>
              <a:rPr sz="600" spc="-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dias.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24169" y="2015693"/>
            <a:ext cx="798195" cy="18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ua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20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spc="-1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/</a:t>
            </a:r>
            <a:r>
              <a:rPr sz="500" spc="-10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11977" y="2260219"/>
            <a:ext cx="82232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fundiario.smp@brumadin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ho.mg.gov.br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12002" y="2561056"/>
            <a:ext cx="531495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36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3</a:t>
            </a:r>
            <a:r>
              <a:rPr sz="500" dirty="0"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93616" y="2250186"/>
            <a:ext cx="181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</a:t>
            </a:r>
            <a:r>
              <a:rPr sz="600" spc="-20" dirty="0">
                <a:latin typeface="Verdana"/>
                <a:cs typeface="Verdana"/>
              </a:rPr>
              <a:t>v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93616" y="2616200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36107" y="5333492"/>
            <a:ext cx="821690" cy="4648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655" marR="7620" algn="ctr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 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spc="-1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/</a:t>
            </a:r>
            <a:r>
              <a:rPr sz="500" spc="-10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</a:t>
            </a:r>
            <a:endParaRPr sz="500">
              <a:latin typeface="Verdana"/>
              <a:cs typeface="Verdana"/>
            </a:endParaRPr>
          </a:p>
          <a:p>
            <a:pPr marL="12065" marR="5080" indent="9525" algn="ctr">
              <a:lnSpc>
                <a:spcPct val="100000"/>
              </a:lnSpc>
              <a:spcBef>
                <a:spcPts val="27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fundiario.smp@brumadin</a:t>
            </a:r>
            <a:endParaRPr sz="500">
              <a:latin typeface="Verdana"/>
              <a:cs typeface="Verdana"/>
            </a:endParaRPr>
          </a:p>
          <a:p>
            <a:pPr marR="2540" algn="ctr">
              <a:lnSpc>
                <a:spcPct val="100000"/>
              </a:lnSpc>
              <a:spcBef>
                <a:spcPts val="155"/>
              </a:spcBef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ho.mg.gov.br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79616" y="5894679"/>
            <a:ext cx="522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20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5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2331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84164" y="4741113"/>
            <a:ext cx="830580" cy="4445"/>
          </a:xfrm>
          <a:custGeom>
            <a:avLst/>
            <a:gdLst/>
            <a:ahLst/>
            <a:cxnLst/>
            <a:rect l="l" t="t" r="r" b="b"/>
            <a:pathLst>
              <a:path w="830579" h="4445">
                <a:moveTo>
                  <a:pt x="830580" y="0"/>
                </a:moveTo>
                <a:lnTo>
                  <a:pt x="0" y="0"/>
                </a:lnTo>
                <a:lnTo>
                  <a:pt x="0" y="4114"/>
                </a:lnTo>
                <a:lnTo>
                  <a:pt x="830580" y="4114"/>
                </a:lnTo>
                <a:lnTo>
                  <a:pt x="83058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873241" y="4647692"/>
            <a:ext cx="844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https://encurtador.co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40882" y="4739132"/>
            <a:ext cx="519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.br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gMO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815584" y="4142232"/>
            <a:ext cx="1013460" cy="3267075"/>
            <a:chOff x="5815584" y="4142232"/>
            <a:chExt cx="1013460" cy="3267075"/>
          </a:xfrm>
        </p:grpSpPr>
        <p:sp>
          <p:nvSpPr>
            <p:cNvPr id="79" name="object 79"/>
            <p:cNvSpPr/>
            <p:nvPr/>
          </p:nvSpPr>
          <p:spPr>
            <a:xfrm>
              <a:off x="6051804" y="4832553"/>
              <a:ext cx="495300" cy="4445"/>
            </a:xfrm>
            <a:custGeom>
              <a:avLst/>
              <a:gdLst/>
              <a:ahLst/>
              <a:cxnLst/>
              <a:rect l="l" t="t" r="r" b="b"/>
              <a:pathLst>
                <a:path w="495300" h="4445">
                  <a:moveTo>
                    <a:pt x="495300" y="0"/>
                  </a:moveTo>
                  <a:lnTo>
                    <a:pt x="0" y="0"/>
                  </a:lnTo>
                  <a:lnTo>
                    <a:pt x="0" y="4114"/>
                  </a:lnTo>
                  <a:lnTo>
                    <a:pt x="495300" y="4114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17108" y="4143756"/>
              <a:ext cx="1010285" cy="3264535"/>
            </a:xfrm>
            <a:custGeom>
              <a:avLst/>
              <a:gdLst/>
              <a:ahLst/>
              <a:cxnLst/>
              <a:rect l="l" t="t" r="r" b="b"/>
              <a:pathLst>
                <a:path w="1010284" h="3264534">
                  <a:moveTo>
                    <a:pt x="954532" y="1075690"/>
                  </a:moveTo>
                  <a:lnTo>
                    <a:pt x="52324" y="1075690"/>
                  </a:lnTo>
                  <a:lnTo>
                    <a:pt x="32003" y="1071626"/>
                  </a:lnTo>
                  <a:lnTo>
                    <a:pt x="15366" y="1060450"/>
                  </a:lnTo>
                  <a:lnTo>
                    <a:pt x="4190" y="1043940"/>
                  </a:lnTo>
                  <a:lnTo>
                    <a:pt x="0" y="1023874"/>
                  </a:lnTo>
                  <a:lnTo>
                    <a:pt x="0" y="51815"/>
                  </a:lnTo>
                  <a:lnTo>
                    <a:pt x="4190" y="31750"/>
                  </a:lnTo>
                  <a:lnTo>
                    <a:pt x="15366" y="15239"/>
                  </a:lnTo>
                  <a:lnTo>
                    <a:pt x="32003" y="4063"/>
                  </a:lnTo>
                  <a:lnTo>
                    <a:pt x="52324" y="0"/>
                  </a:lnTo>
                  <a:lnTo>
                    <a:pt x="954532" y="0"/>
                  </a:lnTo>
                  <a:lnTo>
                    <a:pt x="974978" y="4063"/>
                  </a:lnTo>
                  <a:lnTo>
                    <a:pt x="991615" y="15239"/>
                  </a:lnTo>
                  <a:lnTo>
                    <a:pt x="1002791" y="31750"/>
                  </a:lnTo>
                  <a:lnTo>
                    <a:pt x="1006983" y="51815"/>
                  </a:lnTo>
                  <a:lnTo>
                    <a:pt x="1006983" y="1023874"/>
                  </a:lnTo>
                  <a:lnTo>
                    <a:pt x="1002791" y="1043940"/>
                  </a:lnTo>
                  <a:lnTo>
                    <a:pt x="991615" y="1060450"/>
                  </a:lnTo>
                  <a:lnTo>
                    <a:pt x="974978" y="1071626"/>
                  </a:lnTo>
                  <a:lnTo>
                    <a:pt x="954532" y="1075690"/>
                  </a:lnTo>
                  <a:close/>
                </a:path>
                <a:path w="1010284" h="3264534">
                  <a:moveTo>
                    <a:pt x="954532" y="3264027"/>
                  </a:moveTo>
                  <a:lnTo>
                    <a:pt x="52324" y="3264027"/>
                  </a:lnTo>
                  <a:lnTo>
                    <a:pt x="32003" y="3259950"/>
                  </a:lnTo>
                  <a:lnTo>
                    <a:pt x="15366" y="3248825"/>
                  </a:lnTo>
                  <a:lnTo>
                    <a:pt x="4190" y="3232378"/>
                  </a:lnTo>
                  <a:lnTo>
                    <a:pt x="0" y="3212287"/>
                  </a:lnTo>
                  <a:lnTo>
                    <a:pt x="0" y="2241638"/>
                  </a:lnTo>
                  <a:lnTo>
                    <a:pt x="4190" y="2221547"/>
                  </a:lnTo>
                  <a:lnTo>
                    <a:pt x="15366" y="2205101"/>
                  </a:lnTo>
                  <a:lnTo>
                    <a:pt x="32003" y="2193975"/>
                  </a:lnTo>
                  <a:lnTo>
                    <a:pt x="52324" y="2189899"/>
                  </a:lnTo>
                  <a:lnTo>
                    <a:pt x="954532" y="2189899"/>
                  </a:lnTo>
                  <a:lnTo>
                    <a:pt x="974978" y="2193975"/>
                  </a:lnTo>
                  <a:lnTo>
                    <a:pt x="991615" y="2205101"/>
                  </a:lnTo>
                  <a:lnTo>
                    <a:pt x="1002791" y="2221547"/>
                  </a:lnTo>
                  <a:lnTo>
                    <a:pt x="1006983" y="2241638"/>
                  </a:lnTo>
                  <a:lnTo>
                    <a:pt x="1006983" y="3212287"/>
                  </a:lnTo>
                  <a:lnTo>
                    <a:pt x="1002791" y="3232378"/>
                  </a:lnTo>
                  <a:lnTo>
                    <a:pt x="991615" y="3248825"/>
                  </a:lnTo>
                  <a:lnTo>
                    <a:pt x="974978" y="3259950"/>
                  </a:lnTo>
                  <a:lnTo>
                    <a:pt x="954532" y="3264027"/>
                  </a:lnTo>
                  <a:close/>
                </a:path>
                <a:path w="1010284" h="3264534">
                  <a:moveTo>
                    <a:pt x="957707" y="2172881"/>
                  </a:moveTo>
                  <a:lnTo>
                    <a:pt x="56895" y="2172881"/>
                  </a:lnTo>
                  <a:lnTo>
                    <a:pt x="36575" y="2168804"/>
                  </a:lnTo>
                  <a:lnTo>
                    <a:pt x="19938" y="2157730"/>
                  </a:lnTo>
                  <a:lnTo>
                    <a:pt x="8636" y="2141220"/>
                  </a:lnTo>
                  <a:lnTo>
                    <a:pt x="4571" y="2121154"/>
                  </a:lnTo>
                  <a:lnTo>
                    <a:pt x="4571" y="1150493"/>
                  </a:lnTo>
                  <a:lnTo>
                    <a:pt x="8636" y="1130427"/>
                  </a:lnTo>
                  <a:lnTo>
                    <a:pt x="19938" y="1114044"/>
                  </a:lnTo>
                  <a:lnTo>
                    <a:pt x="36575" y="1102868"/>
                  </a:lnTo>
                  <a:lnTo>
                    <a:pt x="56895" y="1098804"/>
                  </a:lnTo>
                  <a:lnTo>
                    <a:pt x="957707" y="1098804"/>
                  </a:lnTo>
                  <a:lnTo>
                    <a:pt x="978026" y="1102868"/>
                  </a:lnTo>
                  <a:lnTo>
                    <a:pt x="994663" y="1114044"/>
                  </a:lnTo>
                  <a:lnTo>
                    <a:pt x="1005839" y="1130427"/>
                  </a:lnTo>
                  <a:lnTo>
                    <a:pt x="1010031" y="1150493"/>
                  </a:lnTo>
                  <a:lnTo>
                    <a:pt x="1010031" y="2121154"/>
                  </a:lnTo>
                  <a:lnTo>
                    <a:pt x="1005839" y="2141220"/>
                  </a:lnTo>
                  <a:lnTo>
                    <a:pt x="994663" y="2157730"/>
                  </a:lnTo>
                  <a:lnTo>
                    <a:pt x="978026" y="2168804"/>
                  </a:lnTo>
                  <a:lnTo>
                    <a:pt x="957707" y="2172881"/>
                  </a:lnTo>
                  <a:close/>
                </a:path>
              </a:pathLst>
            </a:custGeom>
            <a:ln w="3175">
              <a:solidFill>
                <a:srgbClr val="1B1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923279" y="3111246"/>
            <a:ext cx="79756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874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 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spc="-1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/</a:t>
            </a:r>
            <a:r>
              <a:rPr sz="500" spc="-10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20232" y="3346196"/>
            <a:ext cx="821690" cy="4927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fundiario.smp@brumadin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ho.mg.gov.br</a:t>
            </a:r>
            <a:endParaRPr sz="500">
              <a:latin typeface="Verdana"/>
              <a:cs typeface="Verdana"/>
            </a:endParaRPr>
          </a:p>
          <a:p>
            <a:pPr marL="157480" marR="150495" indent="101600">
              <a:lnSpc>
                <a:spcPct val="120000"/>
              </a:lnSpc>
              <a:spcBef>
                <a:spcPts val="43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3</a:t>
            </a:r>
            <a:r>
              <a:rPr sz="500" dirty="0"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68597" y="3325495"/>
            <a:ext cx="1816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68597" y="3691204"/>
            <a:ext cx="10052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697479" y="4149852"/>
            <a:ext cx="890269" cy="3264535"/>
          </a:xfrm>
          <a:custGeom>
            <a:avLst/>
            <a:gdLst/>
            <a:ahLst/>
            <a:cxnLst/>
            <a:rect l="l" t="t" r="r" b="b"/>
            <a:pathLst>
              <a:path w="890270" h="3264534">
                <a:moveTo>
                  <a:pt x="836548" y="1074165"/>
                </a:moveTo>
                <a:lnTo>
                  <a:pt x="48768" y="1074165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09" y="1044320"/>
                </a:lnTo>
                <a:lnTo>
                  <a:pt x="0" y="1025397"/>
                </a:lnTo>
                <a:lnTo>
                  <a:pt x="0" y="48767"/>
                </a:lnTo>
                <a:lnTo>
                  <a:pt x="3809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548" y="0"/>
                </a:lnTo>
                <a:lnTo>
                  <a:pt x="855471" y="3810"/>
                </a:lnTo>
                <a:lnTo>
                  <a:pt x="870966" y="14350"/>
                </a:lnTo>
                <a:lnTo>
                  <a:pt x="881507" y="29844"/>
                </a:lnTo>
                <a:lnTo>
                  <a:pt x="885317" y="48767"/>
                </a:lnTo>
                <a:lnTo>
                  <a:pt x="885317" y="1025397"/>
                </a:lnTo>
                <a:lnTo>
                  <a:pt x="881507" y="1044320"/>
                </a:lnTo>
                <a:lnTo>
                  <a:pt x="870966" y="1059814"/>
                </a:lnTo>
                <a:lnTo>
                  <a:pt x="855471" y="1070356"/>
                </a:lnTo>
                <a:lnTo>
                  <a:pt x="836548" y="1074165"/>
                </a:lnTo>
                <a:close/>
              </a:path>
              <a:path w="890270" h="3264534">
                <a:moveTo>
                  <a:pt x="836548" y="3264027"/>
                </a:moveTo>
                <a:lnTo>
                  <a:pt x="48768" y="3264027"/>
                </a:lnTo>
                <a:lnTo>
                  <a:pt x="29844" y="3260166"/>
                </a:lnTo>
                <a:lnTo>
                  <a:pt x="14350" y="3249676"/>
                </a:lnTo>
                <a:lnTo>
                  <a:pt x="3809" y="3234131"/>
                </a:lnTo>
                <a:lnTo>
                  <a:pt x="0" y="3215144"/>
                </a:lnTo>
                <a:lnTo>
                  <a:pt x="0" y="2237244"/>
                </a:lnTo>
                <a:lnTo>
                  <a:pt x="3809" y="2218270"/>
                </a:lnTo>
                <a:lnTo>
                  <a:pt x="14350" y="2202738"/>
                </a:lnTo>
                <a:lnTo>
                  <a:pt x="29844" y="2192235"/>
                </a:lnTo>
                <a:lnTo>
                  <a:pt x="48768" y="2188375"/>
                </a:lnTo>
                <a:lnTo>
                  <a:pt x="836548" y="2188375"/>
                </a:lnTo>
                <a:lnTo>
                  <a:pt x="855471" y="2192235"/>
                </a:lnTo>
                <a:lnTo>
                  <a:pt x="870966" y="2202738"/>
                </a:lnTo>
                <a:lnTo>
                  <a:pt x="881507" y="2218270"/>
                </a:lnTo>
                <a:lnTo>
                  <a:pt x="885317" y="2237244"/>
                </a:lnTo>
                <a:lnTo>
                  <a:pt x="885317" y="3215144"/>
                </a:lnTo>
                <a:lnTo>
                  <a:pt x="881507" y="3234131"/>
                </a:lnTo>
                <a:lnTo>
                  <a:pt x="870966" y="3249676"/>
                </a:lnTo>
                <a:lnTo>
                  <a:pt x="855471" y="3260166"/>
                </a:lnTo>
                <a:lnTo>
                  <a:pt x="836548" y="3264027"/>
                </a:lnTo>
                <a:close/>
              </a:path>
              <a:path w="890270" h="3264534">
                <a:moveTo>
                  <a:pt x="841120" y="2172881"/>
                </a:moveTo>
                <a:lnTo>
                  <a:pt x="51943" y="2172881"/>
                </a:lnTo>
                <a:lnTo>
                  <a:pt x="32893" y="2169020"/>
                </a:lnTo>
                <a:lnTo>
                  <a:pt x="17399" y="2158530"/>
                </a:lnTo>
                <a:lnTo>
                  <a:pt x="6857" y="2142998"/>
                </a:lnTo>
                <a:lnTo>
                  <a:pt x="3047" y="2123948"/>
                </a:lnTo>
                <a:lnTo>
                  <a:pt x="3047" y="1146175"/>
                </a:lnTo>
                <a:lnTo>
                  <a:pt x="6857" y="1127125"/>
                </a:lnTo>
                <a:lnTo>
                  <a:pt x="17399" y="1111631"/>
                </a:lnTo>
                <a:lnTo>
                  <a:pt x="32893" y="1101089"/>
                </a:lnTo>
                <a:lnTo>
                  <a:pt x="51943" y="1097279"/>
                </a:lnTo>
                <a:lnTo>
                  <a:pt x="841120" y="1097279"/>
                </a:lnTo>
                <a:lnTo>
                  <a:pt x="860044" y="1101089"/>
                </a:lnTo>
                <a:lnTo>
                  <a:pt x="875537" y="1111631"/>
                </a:lnTo>
                <a:lnTo>
                  <a:pt x="886079" y="1127125"/>
                </a:lnTo>
                <a:lnTo>
                  <a:pt x="889889" y="1146175"/>
                </a:lnTo>
                <a:lnTo>
                  <a:pt x="889889" y="2123948"/>
                </a:lnTo>
                <a:lnTo>
                  <a:pt x="886079" y="2142998"/>
                </a:lnTo>
                <a:lnTo>
                  <a:pt x="875537" y="2158530"/>
                </a:lnTo>
                <a:lnTo>
                  <a:pt x="860044" y="2169020"/>
                </a:lnTo>
                <a:lnTo>
                  <a:pt x="841120" y="21728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00671" y="4152900"/>
            <a:ext cx="1065530" cy="3264535"/>
          </a:xfrm>
          <a:custGeom>
            <a:avLst/>
            <a:gdLst/>
            <a:ahLst/>
            <a:cxnLst/>
            <a:rect l="l" t="t" r="r" b="b"/>
            <a:pathLst>
              <a:path w="1065529" h="3264534">
                <a:moveTo>
                  <a:pt x="1007872" y="1075689"/>
                </a:moveTo>
                <a:lnTo>
                  <a:pt x="54101" y="1075689"/>
                </a:lnTo>
                <a:lnTo>
                  <a:pt x="33020" y="1071498"/>
                </a:lnTo>
                <a:lnTo>
                  <a:pt x="15875" y="1060195"/>
                </a:lnTo>
                <a:lnTo>
                  <a:pt x="4318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318" y="32384"/>
                </a:lnTo>
                <a:lnTo>
                  <a:pt x="15875" y="15493"/>
                </a:lnTo>
                <a:lnTo>
                  <a:pt x="33020" y="4190"/>
                </a:lnTo>
                <a:lnTo>
                  <a:pt x="54101" y="0"/>
                </a:lnTo>
                <a:lnTo>
                  <a:pt x="1007872" y="0"/>
                </a:lnTo>
                <a:lnTo>
                  <a:pt x="1028953" y="4190"/>
                </a:lnTo>
                <a:lnTo>
                  <a:pt x="1046099" y="15493"/>
                </a:lnTo>
                <a:lnTo>
                  <a:pt x="1057655" y="32384"/>
                </a:lnTo>
                <a:lnTo>
                  <a:pt x="1061974" y="52958"/>
                </a:lnTo>
                <a:lnTo>
                  <a:pt x="1061974" y="1022730"/>
                </a:lnTo>
                <a:lnTo>
                  <a:pt x="1057655" y="1043304"/>
                </a:lnTo>
                <a:lnTo>
                  <a:pt x="1046099" y="1060195"/>
                </a:lnTo>
                <a:lnTo>
                  <a:pt x="1028953" y="1071498"/>
                </a:lnTo>
                <a:lnTo>
                  <a:pt x="1007872" y="1075689"/>
                </a:lnTo>
                <a:close/>
              </a:path>
              <a:path w="1065529" h="3264534">
                <a:moveTo>
                  <a:pt x="1007872" y="3264027"/>
                </a:moveTo>
                <a:lnTo>
                  <a:pt x="54101" y="3264027"/>
                </a:lnTo>
                <a:lnTo>
                  <a:pt x="33020" y="3259861"/>
                </a:lnTo>
                <a:lnTo>
                  <a:pt x="15875" y="3248507"/>
                </a:lnTo>
                <a:lnTo>
                  <a:pt x="4318" y="3231705"/>
                </a:lnTo>
                <a:lnTo>
                  <a:pt x="0" y="3211182"/>
                </a:lnTo>
                <a:lnTo>
                  <a:pt x="0" y="2242731"/>
                </a:lnTo>
                <a:lnTo>
                  <a:pt x="4318" y="2222220"/>
                </a:lnTo>
                <a:lnTo>
                  <a:pt x="15875" y="2205418"/>
                </a:lnTo>
                <a:lnTo>
                  <a:pt x="33020" y="2194064"/>
                </a:lnTo>
                <a:lnTo>
                  <a:pt x="54101" y="2189899"/>
                </a:lnTo>
                <a:lnTo>
                  <a:pt x="1007872" y="2189899"/>
                </a:lnTo>
                <a:lnTo>
                  <a:pt x="1028953" y="2194064"/>
                </a:lnTo>
                <a:lnTo>
                  <a:pt x="1046099" y="2205418"/>
                </a:lnTo>
                <a:lnTo>
                  <a:pt x="1057655" y="2222220"/>
                </a:lnTo>
                <a:lnTo>
                  <a:pt x="1061974" y="2242731"/>
                </a:lnTo>
                <a:lnTo>
                  <a:pt x="1061974" y="3211182"/>
                </a:lnTo>
                <a:lnTo>
                  <a:pt x="1057655" y="3231705"/>
                </a:lnTo>
                <a:lnTo>
                  <a:pt x="1046099" y="3248507"/>
                </a:lnTo>
                <a:lnTo>
                  <a:pt x="1028953" y="3259861"/>
                </a:lnTo>
                <a:lnTo>
                  <a:pt x="1007872" y="3264027"/>
                </a:lnTo>
                <a:close/>
              </a:path>
              <a:path w="1065529" h="3264534">
                <a:moveTo>
                  <a:pt x="1010920" y="2172881"/>
                </a:moveTo>
                <a:lnTo>
                  <a:pt x="57150" y="2172881"/>
                </a:lnTo>
                <a:lnTo>
                  <a:pt x="36068" y="2168715"/>
                </a:lnTo>
                <a:lnTo>
                  <a:pt x="18923" y="2157361"/>
                </a:lnTo>
                <a:lnTo>
                  <a:pt x="7366" y="2140457"/>
                </a:lnTo>
                <a:lnTo>
                  <a:pt x="3048" y="2120010"/>
                </a:lnTo>
                <a:lnTo>
                  <a:pt x="3048" y="1151635"/>
                </a:lnTo>
                <a:lnTo>
                  <a:pt x="7366" y="1131061"/>
                </a:lnTo>
                <a:lnTo>
                  <a:pt x="18923" y="1114297"/>
                </a:lnTo>
                <a:lnTo>
                  <a:pt x="36068" y="1102995"/>
                </a:lnTo>
                <a:lnTo>
                  <a:pt x="57150" y="1098803"/>
                </a:lnTo>
                <a:lnTo>
                  <a:pt x="1010920" y="1098803"/>
                </a:lnTo>
                <a:lnTo>
                  <a:pt x="1032001" y="1102995"/>
                </a:lnTo>
                <a:lnTo>
                  <a:pt x="1049147" y="1114297"/>
                </a:lnTo>
                <a:lnTo>
                  <a:pt x="1060703" y="1131061"/>
                </a:lnTo>
                <a:lnTo>
                  <a:pt x="1065022" y="1151635"/>
                </a:lnTo>
                <a:lnTo>
                  <a:pt x="1065022" y="2120010"/>
                </a:lnTo>
                <a:lnTo>
                  <a:pt x="1060703" y="2140457"/>
                </a:lnTo>
                <a:lnTo>
                  <a:pt x="1049147" y="2157361"/>
                </a:lnTo>
                <a:lnTo>
                  <a:pt x="1032001" y="2168715"/>
                </a:lnTo>
                <a:lnTo>
                  <a:pt x="1010920" y="21728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42147" y="4152900"/>
            <a:ext cx="2493010" cy="3264535"/>
          </a:xfrm>
          <a:custGeom>
            <a:avLst/>
            <a:gdLst/>
            <a:ahLst/>
            <a:cxnLst/>
            <a:rect l="l" t="t" r="r" b="b"/>
            <a:pathLst>
              <a:path w="2493009" h="3264534">
                <a:moveTo>
                  <a:pt x="2407920" y="1075689"/>
                </a:moveTo>
                <a:lnTo>
                  <a:pt x="81915" y="1075689"/>
                </a:lnTo>
                <a:lnTo>
                  <a:pt x="50037" y="1069212"/>
                </a:lnTo>
                <a:lnTo>
                  <a:pt x="24002" y="1051686"/>
                </a:lnTo>
                <a:lnTo>
                  <a:pt x="6476" y="1025524"/>
                </a:lnTo>
                <a:lnTo>
                  <a:pt x="0" y="993774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915" y="0"/>
                </a:lnTo>
                <a:lnTo>
                  <a:pt x="2407920" y="0"/>
                </a:lnTo>
                <a:lnTo>
                  <a:pt x="2439670" y="6476"/>
                </a:lnTo>
                <a:lnTo>
                  <a:pt x="2465704" y="24002"/>
                </a:lnTo>
                <a:lnTo>
                  <a:pt x="2483357" y="50164"/>
                </a:lnTo>
                <a:lnTo>
                  <a:pt x="2489834" y="81914"/>
                </a:lnTo>
                <a:lnTo>
                  <a:pt x="2489834" y="993774"/>
                </a:lnTo>
                <a:lnTo>
                  <a:pt x="2483357" y="1025524"/>
                </a:lnTo>
                <a:lnTo>
                  <a:pt x="2465704" y="1051686"/>
                </a:lnTo>
                <a:lnTo>
                  <a:pt x="2439670" y="1069212"/>
                </a:lnTo>
                <a:lnTo>
                  <a:pt x="2407920" y="1075689"/>
                </a:lnTo>
                <a:close/>
              </a:path>
              <a:path w="2493009" h="3264534">
                <a:moveTo>
                  <a:pt x="2407920" y="3264027"/>
                </a:moveTo>
                <a:lnTo>
                  <a:pt x="81915" y="3264027"/>
                </a:lnTo>
                <a:lnTo>
                  <a:pt x="50037" y="3257575"/>
                </a:lnTo>
                <a:lnTo>
                  <a:pt x="24002" y="3239998"/>
                </a:lnTo>
                <a:lnTo>
                  <a:pt x="6476" y="3213976"/>
                </a:lnTo>
                <a:lnTo>
                  <a:pt x="0" y="3182213"/>
                </a:lnTo>
                <a:lnTo>
                  <a:pt x="0" y="2271699"/>
                </a:lnTo>
                <a:lnTo>
                  <a:pt x="6476" y="2239937"/>
                </a:lnTo>
                <a:lnTo>
                  <a:pt x="24002" y="2213927"/>
                </a:lnTo>
                <a:lnTo>
                  <a:pt x="50037" y="2196350"/>
                </a:lnTo>
                <a:lnTo>
                  <a:pt x="81915" y="2189899"/>
                </a:lnTo>
                <a:lnTo>
                  <a:pt x="2407920" y="2189899"/>
                </a:lnTo>
                <a:lnTo>
                  <a:pt x="2439670" y="2196350"/>
                </a:lnTo>
                <a:lnTo>
                  <a:pt x="2465704" y="2213927"/>
                </a:lnTo>
                <a:lnTo>
                  <a:pt x="2483357" y="2239937"/>
                </a:lnTo>
                <a:lnTo>
                  <a:pt x="2489834" y="2271699"/>
                </a:lnTo>
                <a:lnTo>
                  <a:pt x="2489834" y="3182213"/>
                </a:lnTo>
                <a:lnTo>
                  <a:pt x="2483357" y="3213976"/>
                </a:lnTo>
                <a:lnTo>
                  <a:pt x="2465704" y="3239998"/>
                </a:lnTo>
                <a:lnTo>
                  <a:pt x="2439670" y="3257575"/>
                </a:lnTo>
                <a:lnTo>
                  <a:pt x="2407920" y="3264027"/>
                </a:lnTo>
                <a:close/>
              </a:path>
              <a:path w="2493009" h="3264534">
                <a:moveTo>
                  <a:pt x="2411095" y="2172881"/>
                </a:moveTo>
                <a:lnTo>
                  <a:pt x="86359" y="2172881"/>
                </a:lnTo>
                <a:lnTo>
                  <a:pt x="54609" y="2166429"/>
                </a:lnTo>
                <a:lnTo>
                  <a:pt x="28575" y="2148840"/>
                </a:lnTo>
                <a:lnTo>
                  <a:pt x="11049" y="2122804"/>
                </a:lnTo>
                <a:lnTo>
                  <a:pt x="4572" y="2091054"/>
                </a:lnTo>
                <a:lnTo>
                  <a:pt x="4572" y="1180591"/>
                </a:lnTo>
                <a:lnTo>
                  <a:pt x="11049" y="1148841"/>
                </a:lnTo>
                <a:lnTo>
                  <a:pt x="28575" y="1122806"/>
                </a:lnTo>
                <a:lnTo>
                  <a:pt x="54609" y="1105280"/>
                </a:lnTo>
                <a:lnTo>
                  <a:pt x="86359" y="1098803"/>
                </a:lnTo>
                <a:lnTo>
                  <a:pt x="2411095" y="1098803"/>
                </a:lnTo>
                <a:lnTo>
                  <a:pt x="2442845" y="1105280"/>
                </a:lnTo>
                <a:lnTo>
                  <a:pt x="2468879" y="1122806"/>
                </a:lnTo>
                <a:lnTo>
                  <a:pt x="2486405" y="1148841"/>
                </a:lnTo>
                <a:lnTo>
                  <a:pt x="2492882" y="1180591"/>
                </a:lnTo>
                <a:lnTo>
                  <a:pt x="2492882" y="2091054"/>
                </a:lnTo>
                <a:lnTo>
                  <a:pt x="2486405" y="2122804"/>
                </a:lnTo>
                <a:lnTo>
                  <a:pt x="2468879" y="2148840"/>
                </a:lnTo>
                <a:lnTo>
                  <a:pt x="2442845" y="2166429"/>
                </a:lnTo>
                <a:lnTo>
                  <a:pt x="2411095" y="21728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49979" y="4151376"/>
            <a:ext cx="2074545" cy="1076325"/>
          </a:xfrm>
          <a:custGeom>
            <a:avLst/>
            <a:gdLst/>
            <a:ahLst/>
            <a:cxnLst/>
            <a:rect l="l" t="t" r="r" b="b"/>
            <a:pathLst>
              <a:path w="2074545" h="1076325">
                <a:moveTo>
                  <a:pt x="1998472" y="1075944"/>
                </a:moveTo>
                <a:lnTo>
                  <a:pt x="75692" y="1075944"/>
                </a:lnTo>
                <a:lnTo>
                  <a:pt x="46228" y="1070102"/>
                </a:lnTo>
                <a:lnTo>
                  <a:pt x="22225" y="1054227"/>
                </a:lnTo>
                <a:lnTo>
                  <a:pt x="5969" y="1030732"/>
                </a:lnTo>
                <a:lnTo>
                  <a:pt x="0" y="1002029"/>
                </a:lnTo>
                <a:lnTo>
                  <a:pt x="0" y="73913"/>
                </a:lnTo>
                <a:lnTo>
                  <a:pt x="5969" y="45212"/>
                </a:lnTo>
                <a:lnTo>
                  <a:pt x="22225" y="21716"/>
                </a:lnTo>
                <a:lnTo>
                  <a:pt x="46228" y="5841"/>
                </a:lnTo>
                <a:lnTo>
                  <a:pt x="75692" y="0"/>
                </a:lnTo>
                <a:lnTo>
                  <a:pt x="1998472" y="0"/>
                </a:lnTo>
                <a:lnTo>
                  <a:pt x="2027809" y="5841"/>
                </a:lnTo>
                <a:lnTo>
                  <a:pt x="2051939" y="21716"/>
                </a:lnTo>
                <a:lnTo>
                  <a:pt x="2068195" y="45212"/>
                </a:lnTo>
                <a:lnTo>
                  <a:pt x="2074164" y="73913"/>
                </a:lnTo>
                <a:lnTo>
                  <a:pt x="2074164" y="1002029"/>
                </a:lnTo>
                <a:lnTo>
                  <a:pt x="2068195" y="1030732"/>
                </a:lnTo>
                <a:lnTo>
                  <a:pt x="2051939" y="1054227"/>
                </a:lnTo>
                <a:lnTo>
                  <a:pt x="2027809" y="1070102"/>
                </a:lnTo>
                <a:lnTo>
                  <a:pt x="1998472" y="10759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8684" y="4149852"/>
            <a:ext cx="2459355" cy="3267075"/>
          </a:xfrm>
          <a:custGeom>
            <a:avLst/>
            <a:gdLst/>
            <a:ahLst/>
            <a:cxnLst/>
            <a:rect l="l" t="t" r="r" b="b"/>
            <a:pathLst>
              <a:path w="2459355" h="3267075">
                <a:moveTo>
                  <a:pt x="2370963" y="1072514"/>
                </a:moveTo>
                <a:lnTo>
                  <a:pt x="1018146" y="1072514"/>
                </a:lnTo>
                <a:lnTo>
                  <a:pt x="985608" y="1068704"/>
                </a:lnTo>
                <a:lnTo>
                  <a:pt x="958977" y="1058164"/>
                </a:lnTo>
                <a:lnTo>
                  <a:pt x="940955" y="1042669"/>
                </a:lnTo>
                <a:lnTo>
                  <a:pt x="934351" y="1023746"/>
                </a:lnTo>
                <a:lnTo>
                  <a:pt x="934351" y="48767"/>
                </a:lnTo>
                <a:lnTo>
                  <a:pt x="940955" y="29844"/>
                </a:lnTo>
                <a:lnTo>
                  <a:pt x="958977" y="14350"/>
                </a:lnTo>
                <a:lnTo>
                  <a:pt x="985608" y="3810"/>
                </a:lnTo>
                <a:lnTo>
                  <a:pt x="1018146" y="0"/>
                </a:lnTo>
                <a:lnTo>
                  <a:pt x="2370963" y="0"/>
                </a:lnTo>
                <a:lnTo>
                  <a:pt x="2403475" y="3810"/>
                </a:lnTo>
                <a:lnTo>
                  <a:pt x="2430145" y="14350"/>
                </a:lnTo>
                <a:lnTo>
                  <a:pt x="2448179" y="29844"/>
                </a:lnTo>
                <a:lnTo>
                  <a:pt x="2454783" y="48767"/>
                </a:lnTo>
                <a:lnTo>
                  <a:pt x="2454783" y="1023746"/>
                </a:lnTo>
                <a:lnTo>
                  <a:pt x="2448179" y="1042669"/>
                </a:lnTo>
                <a:lnTo>
                  <a:pt x="2430145" y="1058164"/>
                </a:lnTo>
                <a:lnTo>
                  <a:pt x="2403475" y="1068704"/>
                </a:lnTo>
                <a:lnTo>
                  <a:pt x="2370963" y="1072514"/>
                </a:lnTo>
                <a:close/>
              </a:path>
              <a:path w="2459355" h="3267075">
                <a:moveTo>
                  <a:pt x="837768" y="1078610"/>
                </a:moveTo>
                <a:lnTo>
                  <a:pt x="48869" y="1078610"/>
                </a:lnTo>
                <a:lnTo>
                  <a:pt x="29883" y="1074801"/>
                </a:lnTo>
                <a:lnTo>
                  <a:pt x="14351" y="1064259"/>
                </a:lnTo>
                <a:lnTo>
                  <a:pt x="3848" y="1048765"/>
                </a:lnTo>
                <a:lnTo>
                  <a:pt x="0" y="1029843"/>
                </a:lnTo>
                <a:lnTo>
                  <a:pt x="0" y="53339"/>
                </a:lnTo>
                <a:lnTo>
                  <a:pt x="3848" y="34416"/>
                </a:lnTo>
                <a:lnTo>
                  <a:pt x="14351" y="18923"/>
                </a:lnTo>
                <a:lnTo>
                  <a:pt x="29883" y="8381"/>
                </a:lnTo>
                <a:lnTo>
                  <a:pt x="48869" y="4572"/>
                </a:lnTo>
                <a:lnTo>
                  <a:pt x="837768" y="4572"/>
                </a:lnTo>
                <a:lnTo>
                  <a:pt x="856741" y="8381"/>
                </a:lnTo>
                <a:lnTo>
                  <a:pt x="872286" y="18923"/>
                </a:lnTo>
                <a:lnTo>
                  <a:pt x="882777" y="34416"/>
                </a:lnTo>
                <a:lnTo>
                  <a:pt x="886637" y="53339"/>
                </a:lnTo>
                <a:lnTo>
                  <a:pt x="886637" y="1029843"/>
                </a:lnTo>
                <a:lnTo>
                  <a:pt x="882777" y="1048765"/>
                </a:lnTo>
                <a:lnTo>
                  <a:pt x="872286" y="1064259"/>
                </a:lnTo>
                <a:lnTo>
                  <a:pt x="856741" y="1074801"/>
                </a:lnTo>
                <a:lnTo>
                  <a:pt x="837768" y="1078610"/>
                </a:lnTo>
                <a:close/>
              </a:path>
              <a:path w="2459355" h="3267075">
                <a:moveTo>
                  <a:pt x="837768" y="3266935"/>
                </a:moveTo>
                <a:lnTo>
                  <a:pt x="48869" y="3266935"/>
                </a:lnTo>
                <a:lnTo>
                  <a:pt x="29883" y="3263087"/>
                </a:lnTo>
                <a:lnTo>
                  <a:pt x="14351" y="3252622"/>
                </a:lnTo>
                <a:lnTo>
                  <a:pt x="3848" y="3237128"/>
                </a:lnTo>
                <a:lnTo>
                  <a:pt x="0" y="3218205"/>
                </a:lnTo>
                <a:lnTo>
                  <a:pt x="0" y="2243112"/>
                </a:lnTo>
                <a:lnTo>
                  <a:pt x="3848" y="2224189"/>
                </a:lnTo>
                <a:lnTo>
                  <a:pt x="14351" y="2208695"/>
                </a:lnTo>
                <a:lnTo>
                  <a:pt x="29883" y="2198242"/>
                </a:lnTo>
                <a:lnTo>
                  <a:pt x="48869" y="2194394"/>
                </a:lnTo>
                <a:lnTo>
                  <a:pt x="837768" y="2194394"/>
                </a:lnTo>
                <a:lnTo>
                  <a:pt x="856741" y="2198242"/>
                </a:lnTo>
                <a:lnTo>
                  <a:pt x="872286" y="2208695"/>
                </a:lnTo>
                <a:lnTo>
                  <a:pt x="882777" y="2224189"/>
                </a:lnTo>
                <a:lnTo>
                  <a:pt x="886637" y="2243112"/>
                </a:lnTo>
                <a:lnTo>
                  <a:pt x="886637" y="3218205"/>
                </a:lnTo>
                <a:lnTo>
                  <a:pt x="882777" y="3237128"/>
                </a:lnTo>
                <a:lnTo>
                  <a:pt x="872286" y="3252622"/>
                </a:lnTo>
                <a:lnTo>
                  <a:pt x="856741" y="3263087"/>
                </a:lnTo>
                <a:lnTo>
                  <a:pt x="837768" y="3266935"/>
                </a:lnTo>
                <a:close/>
              </a:path>
              <a:path w="2459355" h="3267075">
                <a:moveTo>
                  <a:pt x="2370963" y="3260839"/>
                </a:moveTo>
                <a:lnTo>
                  <a:pt x="1018146" y="3260839"/>
                </a:lnTo>
                <a:lnTo>
                  <a:pt x="985608" y="3256991"/>
                </a:lnTo>
                <a:lnTo>
                  <a:pt x="958977" y="3246526"/>
                </a:lnTo>
                <a:lnTo>
                  <a:pt x="940955" y="3231032"/>
                </a:lnTo>
                <a:lnTo>
                  <a:pt x="934351" y="3212109"/>
                </a:lnTo>
                <a:lnTo>
                  <a:pt x="934351" y="2237016"/>
                </a:lnTo>
                <a:lnTo>
                  <a:pt x="940955" y="2218093"/>
                </a:lnTo>
                <a:lnTo>
                  <a:pt x="958977" y="2202599"/>
                </a:lnTo>
                <a:lnTo>
                  <a:pt x="985608" y="2192147"/>
                </a:lnTo>
                <a:lnTo>
                  <a:pt x="1018146" y="2188298"/>
                </a:lnTo>
                <a:lnTo>
                  <a:pt x="2370963" y="2188298"/>
                </a:lnTo>
                <a:lnTo>
                  <a:pt x="2403475" y="2192147"/>
                </a:lnTo>
                <a:lnTo>
                  <a:pt x="2430145" y="2202599"/>
                </a:lnTo>
                <a:lnTo>
                  <a:pt x="2448179" y="2218093"/>
                </a:lnTo>
                <a:lnTo>
                  <a:pt x="2454783" y="2237016"/>
                </a:lnTo>
                <a:lnTo>
                  <a:pt x="2454783" y="3212109"/>
                </a:lnTo>
                <a:lnTo>
                  <a:pt x="2448179" y="3231032"/>
                </a:lnTo>
                <a:lnTo>
                  <a:pt x="2430145" y="3246526"/>
                </a:lnTo>
                <a:lnTo>
                  <a:pt x="2403475" y="3256991"/>
                </a:lnTo>
                <a:lnTo>
                  <a:pt x="2370963" y="3260839"/>
                </a:lnTo>
                <a:close/>
              </a:path>
              <a:path w="2459355" h="3267075">
                <a:moveTo>
                  <a:pt x="840816" y="2175840"/>
                </a:moveTo>
                <a:lnTo>
                  <a:pt x="51917" y="2175840"/>
                </a:lnTo>
                <a:lnTo>
                  <a:pt x="32931" y="2171992"/>
                </a:lnTo>
                <a:lnTo>
                  <a:pt x="17398" y="2161527"/>
                </a:lnTo>
                <a:lnTo>
                  <a:pt x="6896" y="2146046"/>
                </a:lnTo>
                <a:lnTo>
                  <a:pt x="3048" y="2127123"/>
                </a:lnTo>
                <a:lnTo>
                  <a:pt x="3048" y="1152016"/>
                </a:lnTo>
                <a:lnTo>
                  <a:pt x="6896" y="1133094"/>
                </a:lnTo>
                <a:lnTo>
                  <a:pt x="17398" y="1117600"/>
                </a:lnTo>
                <a:lnTo>
                  <a:pt x="32931" y="1107058"/>
                </a:lnTo>
                <a:lnTo>
                  <a:pt x="51917" y="1103249"/>
                </a:lnTo>
                <a:lnTo>
                  <a:pt x="840816" y="1103249"/>
                </a:lnTo>
                <a:lnTo>
                  <a:pt x="859790" y="1107058"/>
                </a:lnTo>
                <a:lnTo>
                  <a:pt x="875334" y="1117600"/>
                </a:lnTo>
                <a:lnTo>
                  <a:pt x="885825" y="1133094"/>
                </a:lnTo>
                <a:lnTo>
                  <a:pt x="889685" y="1152016"/>
                </a:lnTo>
                <a:lnTo>
                  <a:pt x="889685" y="2127123"/>
                </a:lnTo>
                <a:lnTo>
                  <a:pt x="885825" y="2146046"/>
                </a:lnTo>
                <a:lnTo>
                  <a:pt x="875334" y="2161527"/>
                </a:lnTo>
                <a:lnTo>
                  <a:pt x="859790" y="2171992"/>
                </a:lnTo>
                <a:lnTo>
                  <a:pt x="840816" y="2175840"/>
                </a:lnTo>
                <a:close/>
              </a:path>
              <a:path w="2459355" h="3267075">
                <a:moveTo>
                  <a:pt x="2375408" y="2171268"/>
                </a:moveTo>
                <a:lnTo>
                  <a:pt x="1021283" y="2171268"/>
                </a:lnTo>
                <a:lnTo>
                  <a:pt x="988707" y="2167420"/>
                </a:lnTo>
                <a:lnTo>
                  <a:pt x="962050" y="2156929"/>
                </a:lnTo>
                <a:lnTo>
                  <a:pt x="944016" y="2141474"/>
                </a:lnTo>
                <a:lnTo>
                  <a:pt x="937399" y="2122551"/>
                </a:lnTo>
                <a:lnTo>
                  <a:pt x="937399" y="1145920"/>
                </a:lnTo>
                <a:lnTo>
                  <a:pt x="944016" y="1126997"/>
                </a:lnTo>
                <a:lnTo>
                  <a:pt x="962050" y="1111503"/>
                </a:lnTo>
                <a:lnTo>
                  <a:pt x="988707" y="1100963"/>
                </a:lnTo>
                <a:lnTo>
                  <a:pt x="1021283" y="1097152"/>
                </a:lnTo>
                <a:lnTo>
                  <a:pt x="2375408" y="1097152"/>
                </a:lnTo>
                <a:lnTo>
                  <a:pt x="2408047" y="1100963"/>
                </a:lnTo>
                <a:lnTo>
                  <a:pt x="2434717" y="1111503"/>
                </a:lnTo>
                <a:lnTo>
                  <a:pt x="2452751" y="1126997"/>
                </a:lnTo>
                <a:lnTo>
                  <a:pt x="2459355" y="1145920"/>
                </a:lnTo>
                <a:lnTo>
                  <a:pt x="2459355" y="2122551"/>
                </a:lnTo>
                <a:lnTo>
                  <a:pt x="2452751" y="2141474"/>
                </a:lnTo>
                <a:lnTo>
                  <a:pt x="2434717" y="2156929"/>
                </a:lnTo>
                <a:lnTo>
                  <a:pt x="2408047" y="2167420"/>
                </a:lnTo>
                <a:lnTo>
                  <a:pt x="2375408" y="21712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786632" y="4452366"/>
            <a:ext cx="1815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86632" y="4818126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649979" y="5250180"/>
            <a:ext cx="2078355" cy="2165985"/>
          </a:xfrm>
          <a:custGeom>
            <a:avLst/>
            <a:gdLst/>
            <a:ahLst/>
            <a:cxnLst/>
            <a:rect l="l" t="t" r="r" b="b"/>
            <a:pathLst>
              <a:path w="2078354" h="2165984">
                <a:moveTo>
                  <a:pt x="1997964" y="2165604"/>
                </a:moveTo>
                <a:lnTo>
                  <a:pt x="75692" y="2165604"/>
                </a:lnTo>
                <a:lnTo>
                  <a:pt x="46228" y="2159787"/>
                </a:lnTo>
                <a:lnTo>
                  <a:pt x="22225" y="2143937"/>
                </a:lnTo>
                <a:lnTo>
                  <a:pt x="5969" y="2120468"/>
                </a:lnTo>
                <a:lnTo>
                  <a:pt x="0" y="2091829"/>
                </a:lnTo>
                <a:lnTo>
                  <a:pt x="0" y="1165085"/>
                </a:lnTo>
                <a:lnTo>
                  <a:pt x="5969" y="1136434"/>
                </a:lnTo>
                <a:lnTo>
                  <a:pt x="22225" y="1112977"/>
                </a:lnTo>
                <a:lnTo>
                  <a:pt x="46228" y="1097127"/>
                </a:lnTo>
                <a:lnTo>
                  <a:pt x="75692" y="1091311"/>
                </a:lnTo>
                <a:lnTo>
                  <a:pt x="1997964" y="1091311"/>
                </a:lnTo>
                <a:lnTo>
                  <a:pt x="2027301" y="1097127"/>
                </a:lnTo>
                <a:lnTo>
                  <a:pt x="2051431" y="1112977"/>
                </a:lnTo>
                <a:lnTo>
                  <a:pt x="2067687" y="1136434"/>
                </a:lnTo>
                <a:lnTo>
                  <a:pt x="2073656" y="1165085"/>
                </a:lnTo>
                <a:lnTo>
                  <a:pt x="2073656" y="2091829"/>
                </a:lnTo>
                <a:lnTo>
                  <a:pt x="2067687" y="2120468"/>
                </a:lnTo>
                <a:lnTo>
                  <a:pt x="2051431" y="2143937"/>
                </a:lnTo>
                <a:lnTo>
                  <a:pt x="2027301" y="2159787"/>
                </a:lnTo>
                <a:lnTo>
                  <a:pt x="1997964" y="2165604"/>
                </a:lnTo>
                <a:close/>
              </a:path>
              <a:path w="2078354" h="2165984">
                <a:moveTo>
                  <a:pt x="2002536" y="1074293"/>
                </a:moveTo>
                <a:lnTo>
                  <a:pt x="80264" y="1074293"/>
                </a:lnTo>
                <a:lnTo>
                  <a:pt x="50800" y="1068476"/>
                </a:lnTo>
                <a:lnTo>
                  <a:pt x="26797" y="1052576"/>
                </a:lnTo>
                <a:lnTo>
                  <a:pt x="10541" y="1029208"/>
                </a:lnTo>
                <a:lnTo>
                  <a:pt x="4572" y="1000506"/>
                </a:lnTo>
                <a:lnTo>
                  <a:pt x="4572" y="73787"/>
                </a:lnTo>
                <a:lnTo>
                  <a:pt x="10541" y="45085"/>
                </a:lnTo>
                <a:lnTo>
                  <a:pt x="26797" y="21717"/>
                </a:lnTo>
                <a:lnTo>
                  <a:pt x="50800" y="5842"/>
                </a:lnTo>
                <a:lnTo>
                  <a:pt x="80264" y="0"/>
                </a:lnTo>
                <a:lnTo>
                  <a:pt x="2002536" y="0"/>
                </a:lnTo>
                <a:lnTo>
                  <a:pt x="2031873" y="5842"/>
                </a:lnTo>
                <a:lnTo>
                  <a:pt x="2056003" y="21717"/>
                </a:lnTo>
                <a:lnTo>
                  <a:pt x="2072259" y="45085"/>
                </a:lnTo>
                <a:lnTo>
                  <a:pt x="2078228" y="73787"/>
                </a:lnTo>
                <a:lnTo>
                  <a:pt x="2078228" y="1000506"/>
                </a:lnTo>
                <a:lnTo>
                  <a:pt x="2072259" y="1029208"/>
                </a:lnTo>
                <a:lnTo>
                  <a:pt x="2056003" y="1052576"/>
                </a:lnTo>
                <a:lnTo>
                  <a:pt x="2031873" y="1068476"/>
                </a:lnTo>
                <a:lnTo>
                  <a:pt x="2002536" y="107429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3795521" y="5527675"/>
            <a:ext cx="1815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95521" y="5893689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81171" y="6629806"/>
            <a:ext cx="1815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solicitação</a:t>
            </a:r>
            <a:r>
              <a:rPr sz="600" spc="-5" dirty="0">
                <a:latin typeface="Verdana"/>
                <a:cs typeface="Verdana"/>
              </a:rPr>
              <a:t> deverá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ser</a:t>
            </a:r>
            <a:r>
              <a:rPr sz="600" spc="21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protocolada</a:t>
            </a:r>
            <a:r>
              <a:rPr sz="600" spc="1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Seplac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acompanhada</a:t>
            </a:r>
            <a:r>
              <a:rPr sz="600" spc="-5" dirty="0">
                <a:latin typeface="Verdana"/>
                <a:cs typeface="Verdana"/>
              </a:rPr>
              <a:t> da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documentação 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nf</a:t>
            </a:r>
            <a:r>
              <a:rPr sz="600" spc="-5" dirty="0">
                <a:latin typeface="Verdana"/>
                <a:cs typeface="Verdana"/>
              </a:rPr>
              <a:t>or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</a:t>
            </a:r>
            <a:r>
              <a:rPr sz="600" spc="-5" dirty="0">
                <a:latin typeface="Verdana"/>
                <a:cs typeface="Verdana"/>
              </a:rPr>
              <a:t>od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</a:t>
            </a:r>
            <a:r>
              <a:rPr sz="600" spc="10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" dirty="0">
                <a:latin typeface="Verdana"/>
                <a:cs typeface="Verdana"/>
              </a:rPr>
              <a:t>po</a:t>
            </a:r>
            <a:r>
              <a:rPr sz="600" spc="-10" dirty="0">
                <a:latin typeface="Verdana"/>
                <a:cs typeface="Verdana"/>
              </a:rPr>
              <a:t>níve</a:t>
            </a:r>
            <a:r>
              <a:rPr sz="600" dirty="0">
                <a:latin typeface="Verdana"/>
                <a:cs typeface="Verdana"/>
              </a:rPr>
              <a:t>is</a:t>
            </a:r>
            <a:r>
              <a:rPr sz="600" spc="-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li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dirty="0">
                <a:latin typeface="Verdana"/>
                <a:cs typeface="Verdana"/>
              </a:rPr>
              <a:t>k</a:t>
            </a:r>
            <a:r>
              <a:rPr sz="600" spc="-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5" dirty="0">
                <a:latin typeface="Verdana"/>
                <a:cs typeface="Verdana"/>
              </a:rPr>
              <a:t>b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dirty="0">
                <a:latin typeface="Verdana"/>
                <a:cs typeface="Verdana"/>
              </a:rPr>
              <a:t>x</a:t>
            </a:r>
            <a:r>
              <a:rPr sz="600" spc="-5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: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81171" y="6995871"/>
            <a:ext cx="10045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i="1" spc="-10" dirty="0">
                <a:latin typeface="Verdana"/>
                <a:cs typeface="Verdana"/>
              </a:rPr>
              <a:t>https://bit.ly/3uEtB4h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32423" y="6428943"/>
            <a:ext cx="79756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874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Hem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0" dirty="0">
                <a:latin typeface="Verdana"/>
                <a:cs typeface="Verdana"/>
              </a:rPr>
              <a:t>it</a:t>
            </a:r>
            <a:r>
              <a:rPr sz="500" spc="-1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80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  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dirty="0">
                <a:latin typeface="Verdana"/>
                <a:cs typeface="Verdana"/>
              </a:rPr>
              <a:t>en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1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10" dirty="0">
                <a:latin typeface="Verdana"/>
                <a:cs typeface="Verdana"/>
              </a:rPr>
              <a:t>u</a:t>
            </a:r>
            <a:r>
              <a:rPr sz="500" spc="-15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/</a:t>
            </a:r>
            <a:r>
              <a:rPr sz="500" spc="-10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21755" y="6656629"/>
            <a:ext cx="822325" cy="480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fundiario.smp@brumadin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ho.mg.gov.br</a:t>
            </a:r>
            <a:endParaRPr sz="500">
              <a:latin typeface="Verdana"/>
              <a:cs typeface="Verdana"/>
            </a:endParaRPr>
          </a:p>
          <a:p>
            <a:pPr marL="160655" marR="156210" indent="101600">
              <a:lnSpc>
                <a:spcPct val="120000"/>
              </a:lnSpc>
              <a:spcBef>
                <a:spcPts val="330"/>
              </a:spcBef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971</a:t>
            </a:r>
            <a:r>
              <a:rPr sz="500" spc="-45" dirty="0">
                <a:latin typeface="Verdana"/>
                <a:cs typeface="Verdana"/>
              </a:rPr>
              <a:t>22</a:t>
            </a:r>
            <a:r>
              <a:rPr sz="500" spc="-5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2331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01" name="object 68">
            <a:extLst>
              <a:ext uri="{FF2B5EF4-FFF2-40B4-BE49-F238E27FC236}">
                <a16:creationId xmlns:a16="http://schemas.microsoft.com/office/drawing/2014/main" id="{0628B5A8-99BE-3DDF-99A0-F6180B61A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0996" y="76632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67D2BD6E-892A-E854-0E9D-A7802260A984}"/>
              </a:ext>
            </a:extLst>
          </p:cNvPr>
          <p:cNvSpPr txBox="1"/>
          <p:nvPr/>
        </p:nvSpPr>
        <p:spPr>
          <a:xfrm>
            <a:off x="2669286" y="741780"/>
            <a:ext cx="7384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985" marR="5080" indent="-17729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SECRETARIA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MUNICIPAL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PLANEJAMENTO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COORDENAÇÃO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" name="object 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9" name="object 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3" name="object 13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7" name="object 17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2" name="object 2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6" name="object 26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2395855" cy="838200"/>
            <a:chOff x="0" y="242316"/>
            <a:chExt cx="2395855" cy="838200"/>
          </a:xfrm>
        </p:grpSpPr>
        <p:sp>
          <p:nvSpPr>
            <p:cNvPr id="31" name="object 31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5823" y="1941576"/>
            <a:ext cx="882650" cy="1958339"/>
          </a:xfrm>
          <a:custGeom>
            <a:avLst/>
            <a:gdLst/>
            <a:ahLst/>
            <a:cxnLst/>
            <a:rect l="l" t="t" r="r" b="b"/>
            <a:pathLst>
              <a:path w="882650" h="1958339">
                <a:moveTo>
                  <a:pt x="833767" y="946150"/>
                </a:moveTo>
                <a:lnTo>
                  <a:pt x="48628" y="946150"/>
                </a:lnTo>
                <a:lnTo>
                  <a:pt x="29743" y="942720"/>
                </a:lnTo>
                <a:lnTo>
                  <a:pt x="14274" y="933576"/>
                </a:lnTo>
                <a:lnTo>
                  <a:pt x="3836" y="919861"/>
                </a:lnTo>
                <a:lnTo>
                  <a:pt x="0" y="903224"/>
                </a:lnTo>
                <a:lnTo>
                  <a:pt x="0" y="43052"/>
                </a:lnTo>
                <a:lnTo>
                  <a:pt x="3836" y="26288"/>
                </a:lnTo>
                <a:lnTo>
                  <a:pt x="14274" y="12700"/>
                </a:lnTo>
                <a:lnTo>
                  <a:pt x="29743" y="3301"/>
                </a:lnTo>
                <a:lnTo>
                  <a:pt x="48628" y="0"/>
                </a:lnTo>
                <a:lnTo>
                  <a:pt x="833767" y="0"/>
                </a:lnTo>
                <a:lnTo>
                  <a:pt x="852614" y="3301"/>
                </a:lnTo>
                <a:lnTo>
                  <a:pt x="868095" y="12700"/>
                </a:lnTo>
                <a:lnTo>
                  <a:pt x="878509" y="26288"/>
                </a:lnTo>
                <a:lnTo>
                  <a:pt x="882395" y="43052"/>
                </a:lnTo>
                <a:lnTo>
                  <a:pt x="882395" y="903224"/>
                </a:lnTo>
                <a:lnTo>
                  <a:pt x="878509" y="919861"/>
                </a:lnTo>
                <a:lnTo>
                  <a:pt x="868095" y="933576"/>
                </a:lnTo>
                <a:lnTo>
                  <a:pt x="852614" y="942720"/>
                </a:lnTo>
                <a:lnTo>
                  <a:pt x="833767" y="946150"/>
                </a:lnTo>
                <a:close/>
              </a:path>
              <a:path w="882650" h="1958339">
                <a:moveTo>
                  <a:pt x="833767" y="1958086"/>
                </a:moveTo>
                <a:lnTo>
                  <a:pt x="48628" y="1958086"/>
                </a:lnTo>
                <a:lnTo>
                  <a:pt x="29743" y="1954529"/>
                </a:lnTo>
                <a:lnTo>
                  <a:pt x="14274" y="1945131"/>
                </a:lnTo>
                <a:lnTo>
                  <a:pt x="3836" y="1931035"/>
                </a:lnTo>
                <a:lnTo>
                  <a:pt x="0" y="1913763"/>
                </a:lnTo>
                <a:lnTo>
                  <a:pt x="0" y="1027302"/>
                </a:lnTo>
                <a:lnTo>
                  <a:pt x="3836" y="1010030"/>
                </a:lnTo>
                <a:lnTo>
                  <a:pt x="14274" y="996061"/>
                </a:lnTo>
                <a:lnTo>
                  <a:pt x="29743" y="986408"/>
                </a:lnTo>
                <a:lnTo>
                  <a:pt x="48628" y="982979"/>
                </a:lnTo>
                <a:lnTo>
                  <a:pt x="833767" y="982979"/>
                </a:lnTo>
                <a:lnTo>
                  <a:pt x="852614" y="986408"/>
                </a:lnTo>
                <a:lnTo>
                  <a:pt x="868095" y="996061"/>
                </a:lnTo>
                <a:lnTo>
                  <a:pt x="878509" y="1010030"/>
                </a:lnTo>
                <a:lnTo>
                  <a:pt x="882395" y="1027302"/>
                </a:lnTo>
                <a:lnTo>
                  <a:pt x="882395" y="1913763"/>
                </a:lnTo>
                <a:lnTo>
                  <a:pt x="878509" y="1931035"/>
                </a:lnTo>
                <a:lnTo>
                  <a:pt x="868095" y="1945131"/>
                </a:lnTo>
                <a:lnTo>
                  <a:pt x="852614" y="1954529"/>
                </a:lnTo>
                <a:lnTo>
                  <a:pt x="833767" y="195808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823" y="3951732"/>
            <a:ext cx="882650" cy="974090"/>
          </a:xfrm>
          <a:custGeom>
            <a:avLst/>
            <a:gdLst/>
            <a:ahLst/>
            <a:cxnLst/>
            <a:rect l="l" t="t" r="r" b="b"/>
            <a:pathLst>
              <a:path w="882650" h="974089">
                <a:moveTo>
                  <a:pt x="833767" y="973582"/>
                </a:moveTo>
                <a:lnTo>
                  <a:pt x="48628" y="973582"/>
                </a:lnTo>
                <a:lnTo>
                  <a:pt x="29743" y="970026"/>
                </a:lnTo>
                <a:lnTo>
                  <a:pt x="14274" y="960628"/>
                </a:lnTo>
                <a:lnTo>
                  <a:pt x="3836" y="946531"/>
                </a:lnTo>
                <a:lnTo>
                  <a:pt x="0" y="929386"/>
                </a:lnTo>
                <a:lnTo>
                  <a:pt x="0" y="44323"/>
                </a:lnTo>
                <a:lnTo>
                  <a:pt x="3836" y="27050"/>
                </a:lnTo>
                <a:lnTo>
                  <a:pt x="14274" y="13081"/>
                </a:lnTo>
                <a:lnTo>
                  <a:pt x="29743" y="3429"/>
                </a:lnTo>
                <a:lnTo>
                  <a:pt x="48628" y="0"/>
                </a:lnTo>
                <a:lnTo>
                  <a:pt x="833767" y="0"/>
                </a:lnTo>
                <a:lnTo>
                  <a:pt x="852614" y="3429"/>
                </a:lnTo>
                <a:lnTo>
                  <a:pt x="868095" y="13081"/>
                </a:lnTo>
                <a:lnTo>
                  <a:pt x="878509" y="27050"/>
                </a:lnTo>
                <a:lnTo>
                  <a:pt x="882395" y="44323"/>
                </a:lnTo>
                <a:lnTo>
                  <a:pt x="882395" y="929386"/>
                </a:lnTo>
                <a:lnTo>
                  <a:pt x="878509" y="946531"/>
                </a:lnTo>
                <a:lnTo>
                  <a:pt x="868095" y="960628"/>
                </a:lnTo>
                <a:lnTo>
                  <a:pt x="852614" y="970026"/>
                </a:lnTo>
                <a:lnTo>
                  <a:pt x="833767" y="9735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395" y="4977384"/>
            <a:ext cx="873760" cy="974090"/>
          </a:xfrm>
          <a:custGeom>
            <a:avLst/>
            <a:gdLst/>
            <a:ahLst/>
            <a:cxnLst/>
            <a:rect l="l" t="t" r="r" b="b"/>
            <a:pathLst>
              <a:path w="873760" h="974089">
                <a:moveTo>
                  <a:pt x="825119" y="973582"/>
                </a:moveTo>
                <a:lnTo>
                  <a:pt x="48132" y="973582"/>
                </a:lnTo>
                <a:lnTo>
                  <a:pt x="29438" y="970026"/>
                </a:lnTo>
                <a:lnTo>
                  <a:pt x="14135" y="960628"/>
                </a:lnTo>
                <a:lnTo>
                  <a:pt x="3796" y="946531"/>
                </a:lnTo>
                <a:lnTo>
                  <a:pt x="0" y="929386"/>
                </a:lnTo>
                <a:lnTo>
                  <a:pt x="0" y="44323"/>
                </a:lnTo>
                <a:lnTo>
                  <a:pt x="3796" y="27051"/>
                </a:lnTo>
                <a:lnTo>
                  <a:pt x="14135" y="13081"/>
                </a:lnTo>
                <a:lnTo>
                  <a:pt x="29438" y="3429"/>
                </a:lnTo>
                <a:lnTo>
                  <a:pt x="48132" y="0"/>
                </a:lnTo>
                <a:lnTo>
                  <a:pt x="825119" y="0"/>
                </a:lnTo>
                <a:lnTo>
                  <a:pt x="843775" y="3429"/>
                </a:lnTo>
                <a:lnTo>
                  <a:pt x="859091" y="13081"/>
                </a:lnTo>
                <a:lnTo>
                  <a:pt x="869403" y="27051"/>
                </a:lnTo>
                <a:lnTo>
                  <a:pt x="873251" y="44323"/>
                </a:lnTo>
                <a:lnTo>
                  <a:pt x="873251" y="929386"/>
                </a:lnTo>
                <a:lnTo>
                  <a:pt x="869403" y="946531"/>
                </a:lnTo>
                <a:lnTo>
                  <a:pt x="859091" y="960628"/>
                </a:lnTo>
                <a:lnTo>
                  <a:pt x="843775" y="970026"/>
                </a:lnTo>
                <a:lnTo>
                  <a:pt x="825119" y="9735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823" y="6001512"/>
            <a:ext cx="882650" cy="975360"/>
          </a:xfrm>
          <a:custGeom>
            <a:avLst/>
            <a:gdLst/>
            <a:ahLst/>
            <a:cxnLst/>
            <a:rect l="l" t="t" r="r" b="b"/>
            <a:pathLst>
              <a:path w="882650" h="975359">
                <a:moveTo>
                  <a:pt x="833767" y="975156"/>
                </a:moveTo>
                <a:lnTo>
                  <a:pt x="48628" y="975156"/>
                </a:lnTo>
                <a:lnTo>
                  <a:pt x="29743" y="971549"/>
                </a:lnTo>
                <a:lnTo>
                  <a:pt x="14274" y="962113"/>
                </a:lnTo>
                <a:lnTo>
                  <a:pt x="3836" y="948067"/>
                </a:lnTo>
                <a:lnTo>
                  <a:pt x="0" y="930808"/>
                </a:lnTo>
                <a:lnTo>
                  <a:pt x="0" y="44322"/>
                </a:lnTo>
                <a:lnTo>
                  <a:pt x="3836" y="27050"/>
                </a:lnTo>
                <a:lnTo>
                  <a:pt x="14274" y="13080"/>
                </a:lnTo>
                <a:lnTo>
                  <a:pt x="29743" y="3428"/>
                </a:lnTo>
                <a:lnTo>
                  <a:pt x="48628" y="0"/>
                </a:lnTo>
                <a:lnTo>
                  <a:pt x="833767" y="0"/>
                </a:lnTo>
                <a:lnTo>
                  <a:pt x="852614" y="3428"/>
                </a:lnTo>
                <a:lnTo>
                  <a:pt x="868095" y="13080"/>
                </a:lnTo>
                <a:lnTo>
                  <a:pt x="878509" y="27050"/>
                </a:lnTo>
                <a:lnTo>
                  <a:pt x="882395" y="44322"/>
                </a:lnTo>
                <a:lnTo>
                  <a:pt x="882395" y="930808"/>
                </a:lnTo>
                <a:lnTo>
                  <a:pt x="878509" y="948067"/>
                </a:lnTo>
                <a:lnTo>
                  <a:pt x="868095" y="962113"/>
                </a:lnTo>
                <a:lnTo>
                  <a:pt x="852614" y="971549"/>
                </a:lnTo>
                <a:lnTo>
                  <a:pt x="833767" y="9751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3669" y="2334260"/>
            <a:ext cx="559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Calibri"/>
                <a:cs typeface="Calibri"/>
              </a:rPr>
              <a:t>PROTOCOLO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191" y="3359658"/>
            <a:ext cx="6737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TEND</a:t>
            </a:r>
            <a:r>
              <a:rPr sz="800" b="1" dirty="0">
                <a:latin typeface="Calibri"/>
                <a:cs typeface="Calibri"/>
              </a:rPr>
              <a:t>I</a:t>
            </a:r>
            <a:r>
              <a:rPr sz="800" b="1" spc="5" dirty="0">
                <a:latin typeface="Calibri"/>
                <a:cs typeface="Calibri"/>
              </a:rPr>
              <a:t>M</a:t>
            </a:r>
            <a:r>
              <a:rPr sz="800" b="1" dirty="0">
                <a:latin typeface="Calibri"/>
                <a:cs typeface="Calibri"/>
              </a:rPr>
              <a:t>EN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5089" y="4281017"/>
            <a:ext cx="647700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75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RE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dirty="0">
                <a:latin typeface="Calibri"/>
                <a:cs typeface="Calibri"/>
              </a:rPr>
              <a:t>EBI</a:t>
            </a:r>
            <a:r>
              <a:rPr sz="800" b="1" spc="5" dirty="0">
                <a:latin typeface="Calibri"/>
                <a:cs typeface="Calibri"/>
              </a:rPr>
              <a:t>M</a:t>
            </a:r>
            <a:r>
              <a:rPr sz="800" b="1" spc="-10" dirty="0">
                <a:latin typeface="Calibri"/>
                <a:cs typeface="Calibri"/>
              </a:rPr>
              <a:t>E</a:t>
            </a:r>
            <a:r>
              <a:rPr sz="800" b="1" dirty="0">
                <a:latin typeface="Calibri"/>
                <a:cs typeface="Calibri"/>
              </a:rPr>
              <a:t>N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dirty="0">
                <a:latin typeface="Calibri"/>
                <a:cs typeface="Calibri"/>
              </a:rPr>
              <a:t>O  DENÚNCIAS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5005" y="5228437"/>
            <a:ext cx="483870" cy="28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77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VISTORIA </a:t>
            </a:r>
            <a:r>
              <a:rPr sz="800" b="1" spc="-17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D</a:t>
            </a:r>
            <a:r>
              <a:rPr sz="800" b="1" dirty="0">
                <a:latin typeface="Calibri"/>
                <a:cs typeface="Calibri"/>
              </a:rPr>
              <a:t>ENÚN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dirty="0">
                <a:latin typeface="Calibri"/>
                <a:cs typeface="Calibri"/>
              </a:rPr>
              <a:t>IA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2171" y="6348476"/>
            <a:ext cx="649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alibri"/>
                <a:cs typeface="Calibri"/>
              </a:rPr>
              <a:t>NOTIFICAÇÕES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72896" y="1909572"/>
            <a:ext cx="9504045" cy="5082540"/>
          </a:xfrm>
          <a:custGeom>
            <a:avLst/>
            <a:gdLst/>
            <a:ahLst/>
            <a:cxnLst/>
            <a:rect l="l" t="t" r="r" b="b"/>
            <a:pathLst>
              <a:path w="9504045" h="5082540">
                <a:moveTo>
                  <a:pt x="1473327" y="991870"/>
                </a:moveTo>
                <a:lnTo>
                  <a:pt x="88798" y="991870"/>
                </a:lnTo>
                <a:lnTo>
                  <a:pt x="55498" y="988314"/>
                </a:lnTo>
                <a:lnTo>
                  <a:pt x="28232" y="978916"/>
                </a:lnTo>
                <a:lnTo>
                  <a:pt x="9817" y="964819"/>
                </a:lnTo>
                <a:lnTo>
                  <a:pt x="3047" y="947674"/>
                </a:lnTo>
                <a:lnTo>
                  <a:pt x="3047" y="62611"/>
                </a:lnTo>
                <a:lnTo>
                  <a:pt x="9817" y="45339"/>
                </a:lnTo>
                <a:lnTo>
                  <a:pt x="28232" y="31369"/>
                </a:lnTo>
                <a:lnTo>
                  <a:pt x="55498" y="21717"/>
                </a:lnTo>
                <a:lnTo>
                  <a:pt x="88798" y="18287"/>
                </a:lnTo>
                <a:lnTo>
                  <a:pt x="1473327" y="18287"/>
                </a:lnTo>
                <a:lnTo>
                  <a:pt x="1506601" y="21717"/>
                </a:lnTo>
                <a:lnTo>
                  <a:pt x="1533779" y="31369"/>
                </a:lnTo>
                <a:lnTo>
                  <a:pt x="1552193" y="45339"/>
                </a:lnTo>
                <a:lnTo>
                  <a:pt x="1559052" y="62611"/>
                </a:lnTo>
                <a:lnTo>
                  <a:pt x="1559052" y="947674"/>
                </a:lnTo>
                <a:lnTo>
                  <a:pt x="1552193" y="964819"/>
                </a:lnTo>
                <a:lnTo>
                  <a:pt x="1533779" y="978916"/>
                </a:lnTo>
                <a:lnTo>
                  <a:pt x="1506601" y="988314"/>
                </a:lnTo>
                <a:lnTo>
                  <a:pt x="1473327" y="991870"/>
                </a:lnTo>
                <a:close/>
              </a:path>
              <a:path w="9504045" h="5082540">
                <a:moveTo>
                  <a:pt x="1473327" y="1996186"/>
                </a:moveTo>
                <a:lnTo>
                  <a:pt x="88798" y="1996186"/>
                </a:lnTo>
                <a:lnTo>
                  <a:pt x="55498" y="1992630"/>
                </a:lnTo>
                <a:lnTo>
                  <a:pt x="28232" y="1983232"/>
                </a:lnTo>
                <a:lnTo>
                  <a:pt x="9817" y="1969135"/>
                </a:lnTo>
                <a:lnTo>
                  <a:pt x="3047" y="1951863"/>
                </a:lnTo>
                <a:lnTo>
                  <a:pt x="3047" y="1065403"/>
                </a:lnTo>
                <a:lnTo>
                  <a:pt x="9817" y="1048131"/>
                </a:lnTo>
                <a:lnTo>
                  <a:pt x="28232" y="1034161"/>
                </a:lnTo>
                <a:lnTo>
                  <a:pt x="55498" y="1024509"/>
                </a:lnTo>
                <a:lnTo>
                  <a:pt x="88798" y="1021080"/>
                </a:lnTo>
                <a:lnTo>
                  <a:pt x="1473327" y="1021080"/>
                </a:lnTo>
                <a:lnTo>
                  <a:pt x="1506601" y="1024509"/>
                </a:lnTo>
                <a:lnTo>
                  <a:pt x="1533779" y="1034161"/>
                </a:lnTo>
                <a:lnTo>
                  <a:pt x="1552193" y="1048131"/>
                </a:lnTo>
                <a:lnTo>
                  <a:pt x="1559052" y="1065403"/>
                </a:lnTo>
                <a:lnTo>
                  <a:pt x="1559052" y="1951863"/>
                </a:lnTo>
                <a:lnTo>
                  <a:pt x="1552193" y="1969135"/>
                </a:lnTo>
                <a:lnTo>
                  <a:pt x="1533779" y="1983232"/>
                </a:lnTo>
                <a:lnTo>
                  <a:pt x="1506601" y="1992630"/>
                </a:lnTo>
                <a:lnTo>
                  <a:pt x="1473327" y="1996186"/>
                </a:lnTo>
                <a:close/>
              </a:path>
              <a:path w="9504045" h="5082540">
                <a:moveTo>
                  <a:pt x="1484630" y="3017266"/>
                </a:moveTo>
                <a:lnTo>
                  <a:pt x="86588" y="3017266"/>
                </a:lnTo>
                <a:lnTo>
                  <a:pt x="52959" y="3013710"/>
                </a:lnTo>
                <a:lnTo>
                  <a:pt x="25425" y="3004312"/>
                </a:lnTo>
                <a:lnTo>
                  <a:pt x="6832" y="2990215"/>
                </a:lnTo>
                <a:lnTo>
                  <a:pt x="0" y="2973070"/>
                </a:lnTo>
                <a:lnTo>
                  <a:pt x="0" y="2088007"/>
                </a:lnTo>
                <a:lnTo>
                  <a:pt x="6832" y="2070735"/>
                </a:lnTo>
                <a:lnTo>
                  <a:pt x="25425" y="2056765"/>
                </a:lnTo>
                <a:lnTo>
                  <a:pt x="52959" y="2047113"/>
                </a:lnTo>
                <a:lnTo>
                  <a:pt x="86588" y="2043684"/>
                </a:lnTo>
                <a:lnTo>
                  <a:pt x="1484630" y="2043684"/>
                </a:lnTo>
                <a:lnTo>
                  <a:pt x="1518158" y="2047113"/>
                </a:lnTo>
                <a:lnTo>
                  <a:pt x="1545717" y="2056765"/>
                </a:lnTo>
                <a:lnTo>
                  <a:pt x="1564259" y="2070735"/>
                </a:lnTo>
                <a:lnTo>
                  <a:pt x="1571243" y="2088007"/>
                </a:lnTo>
                <a:lnTo>
                  <a:pt x="1571243" y="2973070"/>
                </a:lnTo>
                <a:lnTo>
                  <a:pt x="1564259" y="2990215"/>
                </a:lnTo>
                <a:lnTo>
                  <a:pt x="1545717" y="3004312"/>
                </a:lnTo>
                <a:lnTo>
                  <a:pt x="1518158" y="3013710"/>
                </a:lnTo>
                <a:lnTo>
                  <a:pt x="1484630" y="3017266"/>
                </a:lnTo>
                <a:close/>
              </a:path>
              <a:path w="9504045" h="5082540">
                <a:moveTo>
                  <a:pt x="2431033" y="978154"/>
                </a:moveTo>
                <a:lnTo>
                  <a:pt x="1647189" y="978154"/>
                </a:lnTo>
                <a:lnTo>
                  <a:pt x="1628393" y="974725"/>
                </a:lnTo>
                <a:lnTo>
                  <a:pt x="1612899" y="965581"/>
                </a:lnTo>
                <a:lnTo>
                  <a:pt x="1602486" y="951865"/>
                </a:lnTo>
                <a:lnTo>
                  <a:pt x="1598676" y="935228"/>
                </a:lnTo>
                <a:lnTo>
                  <a:pt x="1598676" y="75057"/>
                </a:lnTo>
                <a:lnTo>
                  <a:pt x="1602486" y="58293"/>
                </a:lnTo>
                <a:lnTo>
                  <a:pt x="1612899" y="44704"/>
                </a:lnTo>
                <a:lnTo>
                  <a:pt x="1628393" y="35306"/>
                </a:lnTo>
                <a:lnTo>
                  <a:pt x="1647189" y="32004"/>
                </a:lnTo>
                <a:lnTo>
                  <a:pt x="2431033" y="32004"/>
                </a:lnTo>
                <a:lnTo>
                  <a:pt x="2449829" y="35306"/>
                </a:lnTo>
                <a:lnTo>
                  <a:pt x="2465324" y="44704"/>
                </a:lnTo>
                <a:lnTo>
                  <a:pt x="2475611" y="58293"/>
                </a:lnTo>
                <a:lnTo>
                  <a:pt x="2479548" y="75057"/>
                </a:lnTo>
                <a:lnTo>
                  <a:pt x="2479548" y="935228"/>
                </a:lnTo>
                <a:lnTo>
                  <a:pt x="2475611" y="951865"/>
                </a:lnTo>
                <a:lnTo>
                  <a:pt x="2465324" y="965581"/>
                </a:lnTo>
                <a:lnTo>
                  <a:pt x="2449829" y="974725"/>
                </a:lnTo>
                <a:lnTo>
                  <a:pt x="2431033" y="978154"/>
                </a:lnTo>
                <a:close/>
              </a:path>
              <a:path w="9504045" h="5082540">
                <a:moveTo>
                  <a:pt x="2450718" y="1990090"/>
                </a:moveTo>
                <a:lnTo>
                  <a:pt x="1665604" y="1990090"/>
                </a:lnTo>
                <a:lnTo>
                  <a:pt x="1646681" y="1986661"/>
                </a:lnTo>
                <a:lnTo>
                  <a:pt x="1631188" y="1977517"/>
                </a:lnTo>
                <a:lnTo>
                  <a:pt x="1620773" y="1963801"/>
                </a:lnTo>
                <a:lnTo>
                  <a:pt x="1616964" y="1947164"/>
                </a:lnTo>
                <a:lnTo>
                  <a:pt x="1616964" y="1086993"/>
                </a:lnTo>
                <a:lnTo>
                  <a:pt x="1620773" y="1070229"/>
                </a:lnTo>
                <a:lnTo>
                  <a:pt x="1631188" y="1056640"/>
                </a:lnTo>
                <a:lnTo>
                  <a:pt x="1646681" y="1047242"/>
                </a:lnTo>
                <a:lnTo>
                  <a:pt x="1665604" y="1043940"/>
                </a:lnTo>
                <a:lnTo>
                  <a:pt x="2450718" y="1043940"/>
                </a:lnTo>
                <a:lnTo>
                  <a:pt x="2469641" y="1047242"/>
                </a:lnTo>
                <a:lnTo>
                  <a:pt x="2485008" y="1056640"/>
                </a:lnTo>
                <a:lnTo>
                  <a:pt x="2495423" y="1070229"/>
                </a:lnTo>
                <a:lnTo>
                  <a:pt x="2499359" y="1086993"/>
                </a:lnTo>
                <a:lnTo>
                  <a:pt x="2499359" y="1947164"/>
                </a:lnTo>
                <a:lnTo>
                  <a:pt x="2495423" y="1963801"/>
                </a:lnTo>
                <a:lnTo>
                  <a:pt x="2485008" y="1977517"/>
                </a:lnTo>
                <a:lnTo>
                  <a:pt x="2469641" y="1986661"/>
                </a:lnTo>
                <a:lnTo>
                  <a:pt x="2450718" y="1990090"/>
                </a:lnTo>
                <a:close/>
              </a:path>
              <a:path w="9504045" h="5082540">
                <a:moveTo>
                  <a:pt x="2452242" y="3017266"/>
                </a:moveTo>
                <a:lnTo>
                  <a:pt x="1667128" y="3017266"/>
                </a:lnTo>
                <a:lnTo>
                  <a:pt x="1648205" y="3013710"/>
                </a:lnTo>
                <a:lnTo>
                  <a:pt x="1632712" y="3004185"/>
                </a:lnTo>
                <a:lnTo>
                  <a:pt x="1622298" y="2990088"/>
                </a:lnTo>
                <a:lnTo>
                  <a:pt x="1618487" y="2972816"/>
                </a:lnTo>
                <a:lnTo>
                  <a:pt x="1618487" y="2083562"/>
                </a:lnTo>
                <a:lnTo>
                  <a:pt x="1622298" y="2066290"/>
                </a:lnTo>
                <a:lnTo>
                  <a:pt x="1632712" y="2052193"/>
                </a:lnTo>
                <a:lnTo>
                  <a:pt x="1648205" y="2042541"/>
                </a:lnTo>
                <a:lnTo>
                  <a:pt x="1667128" y="2039112"/>
                </a:lnTo>
                <a:lnTo>
                  <a:pt x="2452242" y="2039112"/>
                </a:lnTo>
                <a:lnTo>
                  <a:pt x="2471166" y="2042541"/>
                </a:lnTo>
                <a:lnTo>
                  <a:pt x="2486532" y="2052193"/>
                </a:lnTo>
                <a:lnTo>
                  <a:pt x="2496946" y="2066290"/>
                </a:lnTo>
                <a:lnTo>
                  <a:pt x="2500883" y="2083562"/>
                </a:lnTo>
                <a:lnTo>
                  <a:pt x="2500883" y="2972816"/>
                </a:lnTo>
                <a:lnTo>
                  <a:pt x="2496946" y="2990088"/>
                </a:lnTo>
                <a:lnTo>
                  <a:pt x="2486532" y="3004185"/>
                </a:lnTo>
                <a:lnTo>
                  <a:pt x="2471166" y="3013710"/>
                </a:lnTo>
                <a:lnTo>
                  <a:pt x="2452242" y="3017266"/>
                </a:lnTo>
                <a:close/>
              </a:path>
              <a:path w="9504045" h="5082540">
                <a:moveTo>
                  <a:pt x="4561205" y="973582"/>
                </a:moveTo>
                <a:lnTo>
                  <a:pt x="2664079" y="973582"/>
                </a:lnTo>
                <a:lnTo>
                  <a:pt x="2618486" y="970026"/>
                </a:lnTo>
                <a:lnTo>
                  <a:pt x="2581148" y="960628"/>
                </a:lnTo>
                <a:lnTo>
                  <a:pt x="2555875" y="946531"/>
                </a:lnTo>
                <a:lnTo>
                  <a:pt x="2546604" y="929386"/>
                </a:lnTo>
                <a:lnTo>
                  <a:pt x="2546604" y="44323"/>
                </a:lnTo>
                <a:lnTo>
                  <a:pt x="2555875" y="27051"/>
                </a:lnTo>
                <a:lnTo>
                  <a:pt x="2581148" y="13081"/>
                </a:lnTo>
                <a:lnTo>
                  <a:pt x="2618486" y="3429"/>
                </a:lnTo>
                <a:lnTo>
                  <a:pt x="2664079" y="0"/>
                </a:lnTo>
                <a:lnTo>
                  <a:pt x="4561205" y="0"/>
                </a:lnTo>
                <a:lnTo>
                  <a:pt x="4606670" y="3429"/>
                </a:lnTo>
                <a:lnTo>
                  <a:pt x="4644136" y="13081"/>
                </a:lnTo>
                <a:lnTo>
                  <a:pt x="4669282" y="27051"/>
                </a:lnTo>
                <a:lnTo>
                  <a:pt x="4678680" y="44323"/>
                </a:lnTo>
                <a:lnTo>
                  <a:pt x="4678680" y="929386"/>
                </a:lnTo>
                <a:lnTo>
                  <a:pt x="4669282" y="946531"/>
                </a:lnTo>
                <a:lnTo>
                  <a:pt x="4644136" y="960628"/>
                </a:lnTo>
                <a:lnTo>
                  <a:pt x="4606670" y="970026"/>
                </a:lnTo>
                <a:lnTo>
                  <a:pt x="4561205" y="973582"/>
                </a:lnTo>
                <a:close/>
              </a:path>
              <a:path w="9504045" h="5082540">
                <a:moveTo>
                  <a:pt x="4570349" y="2017522"/>
                </a:moveTo>
                <a:lnTo>
                  <a:pt x="2674746" y="2017522"/>
                </a:lnTo>
                <a:lnTo>
                  <a:pt x="2629027" y="2013966"/>
                </a:lnTo>
                <a:lnTo>
                  <a:pt x="2591689" y="2004568"/>
                </a:lnTo>
                <a:lnTo>
                  <a:pt x="2566542" y="1990471"/>
                </a:lnTo>
                <a:lnTo>
                  <a:pt x="2557271" y="1973199"/>
                </a:lnTo>
                <a:lnTo>
                  <a:pt x="2557271" y="1086739"/>
                </a:lnTo>
                <a:lnTo>
                  <a:pt x="2566542" y="1069467"/>
                </a:lnTo>
                <a:lnTo>
                  <a:pt x="2591689" y="1055497"/>
                </a:lnTo>
                <a:lnTo>
                  <a:pt x="2629027" y="1045845"/>
                </a:lnTo>
                <a:lnTo>
                  <a:pt x="2674746" y="1042416"/>
                </a:lnTo>
                <a:lnTo>
                  <a:pt x="4570349" y="1042416"/>
                </a:lnTo>
                <a:lnTo>
                  <a:pt x="4615942" y="1045845"/>
                </a:lnTo>
                <a:lnTo>
                  <a:pt x="4653280" y="1055497"/>
                </a:lnTo>
                <a:lnTo>
                  <a:pt x="4678426" y="1069467"/>
                </a:lnTo>
                <a:lnTo>
                  <a:pt x="4687824" y="1086739"/>
                </a:lnTo>
                <a:lnTo>
                  <a:pt x="4687824" y="1973199"/>
                </a:lnTo>
                <a:lnTo>
                  <a:pt x="4678426" y="1990471"/>
                </a:lnTo>
                <a:lnTo>
                  <a:pt x="4653280" y="2004568"/>
                </a:lnTo>
                <a:lnTo>
                  <a:pt x="4615942" y="2013966"/>
                </a:lnTo>
                <a:lnTo>
                  <a:pt x="4570349" y="2017522"/>
                </a:lnTo>
                <a:close/>
              </a:path>
              <a:path w="9504045" h="5082540">
                <a:moveTo>
                  <a:pt x="4568825" y="3026410"/>
                </a:moveTo>
                <a:lnTo>
                  <a:pt x="2673223" y="3026410"/>
                </a:lnTo>
                <a:lnTo>
                  <a:pt x="2627503" y="3022854"/>
                </a:lnTo>
                <a:lnTo>
                  <a:pt x="2590291" y="3013456"/>
                </a:lnTo>
                <a:lnTo>
                  <a:pt x="2565018" y="2999359"/>
                </a:lnTo>
                <a:lnTo>
                  <a:pt x="2555748" y="2982214"/>
                </a:lnTo>
                <a:lnTo>
                  <a:pt x="2555748" y="2097151"/>
                </a:lnTo>
                <a:lnTo>
                  <a:pt x="2565018" y="2079879"/>
                </a:lnTo>
                <a:lnTo>
                  <a:pt x="2590291" y="2065909"/>
                </a:lnTo>
                <a:lnTo>
                  <a:pt x="2627503" y="2056257"/>
                </a:lnTo>
                <a:lnTo>
                  <a:pt x="2673223" y="2052828"/>
                </a:lnTo>
                <a:lnTo>
                  <a:pt x="4568825" y="2052828"/>
                </a:lnTo>
                <a:lnTo>
                  <a:pt x="4614418" y="2056257"/>
                </a:lnTo>
                <a:lnTo>
                  <a:pt x="4651756" y="2065909"/>
                </a:lnTo>
                <a:lnTo>
                  <a:pt x="4676902" y="2079879"/>
                </a:lnTo>
                <a:lnTo>
                  <a:pt x="4686300" y="2097151"/>
                </a:lnTo>
                <a:lnTo>
                  <a:pt x="4686300" y="2982214"/>
                </a:lnTo>
                <a:lnTo>
                  <a:pt x="4676902" y="2999359"/>
                </a:lnTo>
                <a:lnTo>
                  <a:pt x="4651756" y="3013456"/>
                </a:lnTo>
                <a:lnTo>
                  <a:pt x="4614418" y="3022854"/>
                </a:lnTo>
                <a:lnTo>
                  <a:pt x="4568825" y="3026410"/>
                </a:lnTo>
                <a:close/>
              </a:path>
              <a:path w="9504045" h="5082540">
                <a:moveTo>
                  <a:pt x="4568825" y="4041394"/>
                </a:moveTo>
                <a:lnTo>
                  <a:pt x="2673223" y="4041394"/>
                </a:lnTo>
                <a:lnTo>
                  <a:pt x="2627503" y="4037838"/>
                </a:lnTo>
                <a:lnTo>
                  <a:pt x="2590291" y="4028440"/>
                </a:lnTo>
                <a:lnTo>
                  <a:pt x="2565018" y="4014343"/>
                </a:lnTo>
                <a:lnTo>
                  <a:pt x="2555748" y="3997198"/>
                </a:lnTo>
                <a:lnTo>
                  <a:pt x="2555748" y="3112135"/>
                </a:lnTo>
                <a:lnTo>
                  <a:pt x="2565018" y="3094863"/>
                </a:lnTo>
                <a:lnTo>
                  <a:pt x="2590291" y="3080893"/>
                </a:lnTo>
                <a:lnTo>
                  <a:pt x="2627503" y="3071241"/>
                </a:lnTo>
                <a:lnTo>
                  <a:pt x="2673223" y="3067812"/>
                </a:lnTo>
                <a:lnTo>
                  <a:pt x="4568825" y="3067812"/>
                </a:lnTo>
                <a:lnTo>
                  <a:pt x="4614418" y="3071241"/>
                </a:lnTo>
                <a:lnTo>
                  <a:pt x="4651756" y="3080893"/>
                </a:lnTo>
                <a:lnTo>
                  <a:pt x="4676902" y="3094863"/>
                </a:lnTo>
                <a:lnTo>
                  <a:pt x="4686300" y="3112135"/>
                </a:lnTo>
                <a:lnTo>
                  <a:pt x="4686300" y="3997198"/>
                </a:lnTo>
                <a:lnTo>
                  <a:pt x="4676902" y="4014343"/>
                </a:lnTo>
                <a:lnTo>
                  <a:pt x="4651756" y="4028440"/>
                </a:lnTo>
                <a:lnTo>
                  <a:pt x="4614418" y="4037838"/>
                </a:lnTo>
                <a:lnTo>
                  <a:pt x="4568825" y="4041394"/>
                </a:lnTo>
                <a:close/>
              </a:path>
              <a:path w="9504045" h="5082540">
                <a:moveTo>
                  <a:pt x="5723635" y="973582"/>
                </a:moveTo>
                <a:lnTo>
                  <a:pt x="4781295" y="973582"/>
                </a:lnTo>
                <a:lnTo>
                  <a:pt x="4758563" y="970026"/>
                </a:lnTo>
                <a:lnTo>
                  <a:pt x="4740020" y="960628"/>
                </a:lnTo>
                <a:lnTo>
                  <a:pt x="4727448" y="946531"/>
                </a:lnTo>
                <a:lnTo>
                  <a:pt x="4722876" y="929386"/>
                </a:lnTo>
                <a:lnTo>
                  <a:pt x="4722876" y="44323"/>
                </a:lnTo>
                <a:lnTo>
                  <a:pt x="4727448" y="27051"/>
                </a:lnTo>
                <a:lnTo>
                  <a:pt x="4740020" y="13081"/>
                </a:lnTo>
                <a:lnTo>
                  <a:pt x="4758563" y="3429"/>
                </a:lnTo>
                <a:lnTo>
                  <a:pt x="4781295" y="0"/>
                </a:lnTo>
                <a:lnTo>
                  <a:pt x="5723635" y="0"/>
                </a:lnTo>
                <a:lnTo>
                  <a:pt x="5746369" y="3429"/>
                </a:lnTo>
                <a:lnTo>
                  <a:pt x="5764910" y="13081"/>
                </a:lnTo>
                <a:lnTo>
                  <a:pt x="5777357" y="27051"/>
                </a:lnTo>
                <a:lnTo>
                  <a:pt x="5782056" y="44323"/>
                </a:lnTo>
                <a:lnTo>
                  <a:pt x="5782056" y="929386"/>
                </a:lnTo>
                <a:lnTo>
                  <a:pt x="5777357" y="946531"/>
                </a:lnTo>
                <a:lnTo>
                  <a:pt x="5764910" y="960628"/>
                </a:lnTo>
                <a:lnTo>
                  <a:pt x="5746369" y="970026"/>
                </a:lnTo>
                <a:lnTo>
                  <a:pt x="5723635" y="973582"/>
                </a:lnTo>
                <a:close/>
              </a:path>
              <a:path w="9504045" h="5082540">
                <a:moveTo>
                  <a:pt x="5732780" y="2017522"/>
                </a:moveTo>
                <a:lnTo>
                  <a:pt x="4790440" y="2017522"/>
                </a:lnTo>
                <a:lnTo>
                  <a:pt x="4767707" y="2013966"/>
                </a:lnTo>
                <a:lnTo>
                  <a:pt x="4749165" y="2004314"/>
                </a:lnTo>
                <a:lnTo>
                  <a:pt x="4736592" y="1990090"/>
                </a:lnTo>
                <a:lnTo>
                  <a:pt x="4732020" y="1972691"/>
                </a:lnTo>
                <a:lnTo>
                  <a:pt x="4732020" y="1075182"/>
                </a:lnTo>
                <a:lnTo>
                  <a:pt x="4736592" y="1057656"/>
                </a:lnTo>
                <a:lnTo>
                  <a:pt x="4749165" y="1043432"/>
                </a:lnTo>
                <a:lnTo>
                  <a:pt x="4767707" y="1033653"/>
                </a:lnTo>
                <a:lnTo>
                  <a:pt x="4790440" y="1030224"/>
                </a:lnTo>
                <a:lnTo>
                  <a:pt x="5732780" y="1030224"/>
                </a:lnTo>
                <a:lnTo>
                  <a:pt x="5755512" y="1033653"/>
                </a:lnTo>
                <a:lnTo>
                  <a:pt x="5774055" y="1043432"/>
                </a:lnTo>
                <a:lnTo>
                  <a:pt x="5786501" y="1057656"/>
                </a:lnTo>
                <a:lnTo>
                  <a:pt x="5791200" y="1075182"/>
                </a:lnTo>
                <a:lnTo>
                  <a:pt x="5791200" y="1972691"/>
                </a:lnTo>
                <a:lnTo>
                  <a:pt x="5786501" y="1990090"/>
                </a:lnTo>
                <a:lnTo>
                  <a:pt x="5774055" y="2004314"/>
                </a:lnTo>
                <a:lnTo>
                  <a:pt x="5755512" y="2013966"/>
                </a:lnTo>
                <a:lnTo>
                  <a:pt x="5732780" y="2017522"/>
                </a:lnTo>
                <a:close/>
              </a:path>
              <a:path w="9504045" h="5082540">
                <a:moveTo>
                  <a:pt x="5740400" y="3034030"/>
                </a:moveTo>
                <a:lnTo>
                  <a:pt x="4798059" y="3034030"/>
                </a:lnTo>
                <a:lnTo>
                  <a:pt x="4775327" y="3030474"/>
                </a:lnTo>
                <a:lnTo>
                  <a:pt x="4756784" y="3020822"/>
                </a:lnTo>
                <a:lnTo>
                  <a:pt x="4744212" y="3006598"/>
                </a:lnTo>
                <a:lnTo>
                  <a:pt x="4739640" y="2989199"/>
                </a:lnTo>
                <a:lnTo>
                  <a:pt x="4739640" y="2091690"/>
                </a:lnTo>
                <a:lnTo>
                  <a:pt x="4744212" y="2074164"/>
                </a:lnTo>
                <a:lnTo>
                  <a:pt x="4756784" y="2059940"/>
                </a:lnTo>
                <a:lnTo>
                  <a:pt x="4775327" y="2050161"/>
                </a:lnTo>
                <a:lnTo>
                  <a:pt x="4798059" y="2046732"/>
                </a:lnTo>
                <a:lnTo>
                  <a:pt x="5740400" y="2046732"/>
                </a:lnTo>
                <a:lnTo>
                  <a:pt x="5763133" y="2050161"/>
                </a:lnTo>
                <a:lnTo>
                  <a:pt x="5781675" y="2059940"/>
                </a:lnTo>
                <a:lnTo>
                  <a:pt x="5794121" y="2074164"/>
                </a:lnTo>
                <a:lnTo>
                  <a:pt x="5798820" y="2091690"/>
                </a:lnTo>
                <a:lnTo>
                  <a:pt x="5798820" y="2989199"/>
                </a:lnTo>
                <a:lnTo>
                  <a:pt x="5794121" y="3006598"/>
                </a:lnTo>
                <a:lnTo>
                  <a:pt x="5781675" y="3020822"/>
                </a:lnTo>
                <a:lnTo>
                  <a:pt x="5763133" y="3030474"/>
                </a:lnTo>
                <a:lnTo>
                  <a:pt x="5740400" y="3034030"/>
                </a:lnTo>
                <a:close/>
              </a:path>
              <a:path w="9504045" h="5082540">
                <a:moveTo>
                  <a:pt x="5732780" y="4029202"/>
                </a:moveTo>
                <a:lnTo>
                  <a:pt x="4790440" y="4029202"/>
                </a:lnTo>
                <a:lnTo>
                  <a:pt x="4767707" y="4025773"/>
                </a:lnTo>
                <a:lnTo>
                  <a:pt x="4749165" y="4016502"/>
                </a:lnTo>
                <a:lnTo>
                  <a:pt x="4736592" y="4002786"/>
                </a:lnTo>
                <a:lnTo>
                  <a:pt x="4732020" y="3986022"/>
                </a:lnTo>
                <a:lnTo>
                  <a:pt x="4732020" y="3121660"/>
                </a:lnTo>
                <a:lnTo>
                  <a:pt x="4736592" y="3104896"/>
                </a:lnTo>
                <a:lnTo>
                  <a:pt x="4749165" y="3091180"/>
                </a:lnTo>
                <a:lnTo>
                  <a:pt x="4767707" y="3081782"/>
                </a:lnTo>
                <a:lnTo>
                  <a:pt x="4790440" y="3078480"/>
                </a:lnTo>
                <a:lnTo>
                  <a:pt x="5732780" y="3078480"/>
                </a:lnTo>
                <a:lnTo>
                  <a:pt x="5755512" y="3081782"/>
                </a:lnTo>
                <a:lnTo>
                  <a:pt x="5774055" y="3091180"/>
                </a:lnTo>
                <a:lnTo>
                  <a:pt x="5786501" y="3104896"/>
                </a:lnTo>
                <a:lnTo>
                  <a:pt x="5791200" y="3121660"/>
                </a:lnTo>
                <a:lnTo>
                  <a:pt x="5791200" y="3986022"/>
                </a:lnTo>
                <a:lnTo>
                  <a:pt x="5786501" y="4002786"/>
                </a:lnTo>
                <a:lnTo>
                  <a:pt x="5774055" y="4016502"/>
                </a:lnTo>
                <a:lnTo>
                  <a:pt x="5755512" y="4025773"/>
                </a:lnTo>
                <a:lnTo>
                  <a:pt x="5732780" y="4029202"/>
                </a:lnTo>
                <a:close/>
              </a:path>
              <a:path w="9504045" h="5082540">
                <a:moveTo>
                  <a:pt x="6827011" y="990346"/>
                </a:moveTo>
                <a:lnTo>
                  <a:pt x="5884672" y="990346"/>
                </a:lnTo>
                <a:lnTo>
                  <a:pt x="5861938" y="986790"/>
                </a:lnTo>
                <a:lnTo>
                  <a:pt x="5843397" y="977265"/>
                </a:lnTo>
                <a:lnTo>
                  <a:pt x="5830824" y="963041"/>
                </a:lnTo>
                <a:lnTo>
                  <a:pt x="5826252" y="945515"/>
                </a:lnTo>
                <a:lnTo>
                  <a:pt x="5826252" y="49403"/>
                </a:lnTo>
                <a:lnTo>
                  <a:pt x="5830824" y="32004"/>
                </a:lnTo>
                <a:lnTo>
                  <a:pt x="5843397" y="17780"/>
                </a:lnTo>
                <a:lnTo>
                  <a:pt x="5861938" y="8001"/>
                </a:lnTo>
                <a:lnTo>
                  <a:pt x="5884672" y="4572"/>
                </a:lnTo>
                <a:lnTo>
                  <a:pt x="6827011" y="4572"/>
                </a:lnTo>
                <a:lnTo>
                  <a:pt x="6849745" y="8001"/>
                </a:lnTo>
                <a:lnTo>
                  <a:pt x="6868286" y="17780"/>
                </a:lnTo>
                <a:lnTo>
                  <a:pt x="6880733" y="32004"/>
                </a:lnTo>
                <a:lnTo>
                  <a:pt x="6885432" y="49403"/>
                </a:lnTo>
                <a:lnTo>
                  <a:pt x="6885432" y="945515"/>
                </a:lnTo>
                <a:lnTo>
                  <a:pt x="6880733" y="963041"/>
                </a:lnTo>
                <a:lnTo>
                  <a:pt x="6868286" y="977265"/>
                </a:lnTo>
                <a:lnTo>
                  <a:pt x="6849745" y="986790"/>
                </a:lnTo>
                <a:lnTo>
                  <a:pt x="6827011" y="990346"/>
                </a:lnTo>
                <a:close/>
              </a:path>
              <a:path w="9504045" h="5082540">
                <a:moveTo>
                  <a:pt x="6833108" y="2014474"/>
                </a:moveTo>
                <a:lnTo>
                  <a:pt x="5890768" y="2014474"/>
                </a:lnTo>
                <a:lnTo>
                  <a:pt x="5868034" y="2010918"/>
                </a:lnTo>
                <a:lnTo>
                  <a:pt x="5849493" y="2001266"/>
                </a:lnTo>
                <a:lnTo>
                  <a:pt x="5836920" y="1987042"/>
                </a:lnTo>
                <a:lnTo>
                  <a:pt x="5832348" y="1969643"/>
                </a:lnTo>
                <a:lnTo>
                  <a:pt x="5832348" y="1072134"/>
                </a:lnTo>
                <a:lnTo>
                  <a:pt x="5836920" y="1054608"/>
                </a:lnTo>
                <a:lnTo>
                  <a:pt x="5849493" y="1040384"/>
                </a:lnTo>
                <a:lnTo>
                  <a:pt x="5868034" y="1030605"/>
                </a:lnTo>
                <a:lnTo>
                  <a:pt x="5890768" y="1027176"/>
                </a:lnTo>
                <a:lnTo>
                  <a:pt x="6833108" y="1027176"/>
                </a:lnTo>
                <a:lnTo>
                  <a:pt x="6855840" y="1030605"/>
                </a:lnTo>
                <a:lnTo>
                  <a:pt x="6874383" y="1040384"/>
                </a:lnTo>
                <a:lnTo>
                  <a:pt x="6886829" y="1054608"/>
                </a:lnTo>
                <a:lnTo>
                  <a:pt x="6891528" y="1072134"/>
                </a:lnTo>
                <a:lnTo>
                  <a:pt x="6891528" y="1969643"/>
                </a:lnTo>
                <a:lnTo>
                  <a:pt x="6886829" y="1987042"/>
                </a:lnTo>
                <a:lnTo>
                  <a:pt x="6874383" y="2001266"/>
                </a:lnTo>
                <a:lnTo>
                  <a:pt x="6855840" y="2010918"/>
                </a:lnTo>
                <a:lnTo>
                  <a:pt x="6833108" y="2014474"/>
                </a:lnTo>
                <a:close/>
              </a:path>
              <a:path w="9504045" h="5082540">
                <a:moveTo>
                  <a:pt x="6833108" y="3034030"/>
                </a:moveTo>
                <a:lnTo>
                  <a:pt x="5890768" y="3034030"/>
                </a:lnTo>
                <a:lnTo>
                  <a:pt x="5868034" y="3030474"/>
                </a:lnTo>
                <a:lnTo>
                  <a:pt x="5849493" y="3020822"/>
                </a:lnTo>
                <a:lnTo>
                  <a:pt x="5836920" y="3006598"/>
                </a:lnTo>
                <a:lnTo>
                  <a:pt x="5832348" y="2989199"/>
                </a:lnTo>
                <a:lnTo>
                  <a:pt x="5832348" y="2091690"/>
                </a:lnTo>
                <a:lnTo>
                  <a:pt x="5836920" y="2074164"/>
                </a:lnTo>
                <a:lnTo>
                  <a:pt x="5849493" y="2059940"/>
                </a:lnTo>
                <a:lnTo>
                  <a:pt x="5868034" y="2050161"/>
                </a:lnTo>
                <a:lnTo>
                  <a:pt x="5890768" y="2046732"/>
                </a:lnTo>
                <a:lnTo>
                  <a:pt x="6833108" y="2046732"/>
                </a:lnTo>
                <a:lnTo>
                  <a:pt x="6855840" y="2050161"/>
                </a:lnTo>
                <a:lnTo>
                  <a:pt x="6874383" y="2059940"/>
                </a:lnTo>
                <a:lnTo>
                  <a:pt x="6886829" y="2074164"/>
                </a:lnTo>
                <a:lnTo>
                  <a:pt x="6891528" y="2091690"/>
                </a:lnTo>
                <a:lnTo>
                  <a:pt x="6891528" y="2989199"/>
                </a:lnTo>
                <a:lnTo>
                  <a:pt x="6886829" y="3006598"/>
                </a:lnTo>
                <a:lnTo>
                  <a:pt x="6874383" y="3020822"/>
                </a:lnTo>
                <a:lnTo>
                  <a:pt x="6855840" y="3030474"/>
                </a:lnTo>
                <a:lnTo>
                  <a:pt x="6833108" y="3034030"/>
                </a:lnTo>
                <a:close/>
              </a:path>
              <a:path w="9504045" h="5082540">
                <a:moveTo>
                  <a:pt x="6836283" y="4018534"/>
                </a:moveTo>
                <a:lnTo>
                  <a:pt x="5895212" y="4018534"/>
                </a:lnTo>
                <a:lnTo>
                  <a:pt x="5872607" y="4015105"/>
                </a:lnTo>
                <a:lnTo>
                  <a:pt x="5854064" y="4005961"/>
                </a:lnTo>
                <a:lnTo>
                  <a:pt x="5841492" y="3992499"/>
                </a:lnTo>
                <a:lnTo>
                  <a:pt x="5836920" y="3975862"/>
                </a:lnTo>
                <a:lnTo>
                  <a:pt x="5836920" y="3121279"/>
                </a:lnTo>
                <a:lnTo>
                  <a:pt x="5841492" y="3104642"/>
                </a:lnTo>
                <a:lnTo>
                  <a:pt x="5854064" y="3091053"/>
                </a:lnTo>
                <a:lnTo>
                  <a:pt x="5872607" y="3081782"/>
                </a:lnTo>
                <a:lnTo>
                  <a:pt x="5895212" y="3078480"/>
                </a:lnTo>
                <a:lnTo>
                  <a:pt x="6836283" y="3078480"/>
                </a:lnTo>
                <a:lnTo>
                  <a:pt x="6858888" y="3081782"/>
                </a:lnTo>
                <a:lnTo>
                  <a:pt x="6877431" y="3091053"/>
                </a:lnTo>
                <a:lnTo>
                  <a:pt x="6889877" y="3104642"/>
                </a:lnTo>
                <a:lnTo>
                  <a:pt x="6894576" y="3121279"/>
                </a:lnTo>
                <a:lnTo>
                  <a:pt x="6894576" y="3975862"/>
                </a:lnTo>
                <a:lnTo>
                  <a:pt x="6889877" y="3992499"/>
                </a:lnTo>
                <a:lnTo>
                  <a:pt x="6877431" y="4005961"/>
                </a:lnTo>
                <a:lnTo>
                  <a:pt x="6858888" y="4015105"/>
                </a:lnTo>
                <a:lnTo>
                  <a:pt x="6836283" y="4018534"/>
                </a:lnTo>
                <a:close/>
              </a:path>
              <a:path w="9504045" h="5082540">
                <a:moveTo>
                  <a:pt x="5740400" y="5082336"/>
                </a:moveTo>
                <a:lnTo>
                  <a:pt x="4798059" y="5082336"/>
                </a:lnTo>
                <a:lnTo>
                  <a:pt x="4775327" y="5078679"/>
                </a:lnTo>
                <a:lnTo>
                  <a:pt x="4756784" y="5069154"/>
                </a:lnTo>
                <a:lnTo>
                  <a:pt x="4744212" y="5054942"/>
                </a:lnTo>
                <a:lnTo>
                  <a:pt x="4739640" y="5037493"/>
                </a:lnTo>
                <a:lnTo>
                  <a:pt x="4739640" y="4141343"/>
                </a:lnTo>
                <a:lnTo>
                  <a:pt x="4744212" y="4123944"/>
                </a:lnTo>
                <a:lnTo>
                  <a:pt x="4756784" y="4109720"/>
                </a:lnTo>
                <a:lnTo>
                  <a:pt x="4775327" y="4099941"/>
                </a:lnTo>
                <a:lnTo>
                  <a:pt x="4798059" y="4096512"/>
                </a:lnTo>
                <a:lnTo>
                  <a:pt x="5740400" y="4096512"/>
                </a:lnTo>
                <a:lnTo>
                  <a:pt x="5763133" y="4099941"/>
                </a:lnTo>
                <a:lnTo>
                  <a:pt x="5781675" y="4109720"/>
                </a:lnTo>
                <a:lnTo>
                  <a:pt x="5794121" y="4123944"/>
                </a:lnTo>
                <a:lnTo>
                  <a:pt x="5798820" y="4141343"/>
                </a:lnTo>
                <a:lnTo>
                  <a:pt x="5798820" y="5037493"/>
                </a:lnTo>
                <a:lnTo>
                  <a:pt x="5794121" y="5054942"/>
                </a:lnTo>
                <a:lnTo>
                  <a:pt x="5781675" y="5069154"/>
                </a:lnTo>
                <a:lnTo>
                  <a:pt x="5763133" y="5078679"/>
                </a:lnTo>
                <a:lnTo>
                  <a:pt x="5740400" y="5082336"/>
                </a:lnTo>
                <a:close/>
              </a:path>
              <a:path w="9504045" h="5082540">
                <a:moveTo>
                  <a:pt x="6833108" y="5070144"/>
                </a:moveTo>
                <a:lnTo>
                  <a:pt x="5890768" y="5070144"/>
                </a:lnTo>
                <a:lnTo>
                  <a:pt x="5868034" y="5066487"/>
                </a:lnTo>
                <a:lnTo>
                  <a:pt x="5849493" y="5056962"/>
                </a:lnTo>
                <a:lnTo>
                  <a:pt x="5836920" y="5042750"/>
                </a:lnTo>
                <a:lnTo>
                  <a:pt x="5832348" y="5025301"/>
                </a:lnTo>
                <a:lnTo>
                  <a:pt x="5832348" y="4129151"/>
                </a:lnTo>
                <a:lnTo>
                  <a:pt x="5836920" y="4111752"/>
                </a:lnTo>
                <a:lnTo>
                  <a:pt x="5849493" y="4097528"/>
                </a:lnTo>
                <a:lnTo>
                  <a:pt x="5868034" y="4087749"/>
                </a:lnTo>
                <a:lnTo>
                  <a:pt x="5890768" y="4084320"/>
                </a:lnTo>
                <a:lnTo>
                  <a:pt x="6833108" y="4084320"/>
                </a:lnTo>
                <a:lnTo>
                  <a:pt x="6855840" y="4087749"/>
                </a:lnTo>
                <a:lnTo>
                  <a:pt x="6874383" y="4097528"/>
                </a:lnTo>
                <a:lnTo>
                  <a:pt x="6886829" y="4111752"/>
                </a:lnTo>
                <a:lnTo>
                  <a:pt x="6891528" y="4129151"/>
                </a:lnTo>
                <a:lnTo>
                  <a:pt x="6891528" y="5025301"/>
                </a:lnTo>
                <a:lnTo>
                  <a:pt x="6886829" y="5042750"/>
                </a:lnTo>
                <a:lnTo>
                  <a:pt x="6874383" y="5056962"/>
                </a:lnTo>
                <a:lnTo>
                  <a:pt x="6855840" y="5066487"/>
                </a:lnTo>
                <a:lnTo>
                  <a:pt x="6833108" y="5070144"/>
                </a:lnTo>
                <a:close/>
              </a:path>
              <a:path w="9504045" h="5082540">
                <a:moveTo>
                  <a:pt x="9359011" y="973582"/>
                </a:moveTo>
                <a:lnTo>
                  <a:pt x="7072757" y="973582"/>
                </a:lnTo>
                <a:lnTo>
                  <a:pt x="7017765" y="970026"/>
                </a:lnTo>
                <a:lnTo>
                  <a:pt x="6972681" y="960628"/>
                </a:lnTo>
                <a:lnTo>
                  <a:pt x="6942328" y="946531"/>
                </a:lnTo>
                <a:lnTo>
                  <a:pt x="6931152" y="929386"/>
                </a:lnTo>
                <a:lnTo>
                  <a:pt x="6931152" y="44323"/>
                </a:lnTo>
                <a:lnTo>
                  <a:pt x="6942328" y="27051"/>
                </a:lnTo>
                <a:lnTo>
                  <a:pt x="6972681" y="13081"/>
                </a:lnTo>
                <a:lnTo>
                  <a:pt x="7017765" y="3429"/>
                </a:lnTo>
                <a:lnTo>
                  <a:pt x="7072757" y="0"/>
                </a:lnTo>
                <a:lnTo>
                  <a:pt x="9359011" y="0"/>
                </a:lnTo>
                <a:lnTo>
                  <a:pt x="9413875" y="3429"/>
                </a:lnTo>
                <a:lnTo>
                  <a:pt x="9458960" y="13081"/>
                </a:lnTo>
                <a:lnTo>
                  <a:pt x="9489313" y="27051"/>
                </a:lnTo>
                <a:lnTo>
                  <a:pt x="9500616" y="44323"/>
                </a:lnTo>
                <a:lnTo>
                  <a:pt x="9500616" y="929386"/>
                </a:lnTo>
                <a:lnTo>
                  <a:pt x="9489313" y="946531"/>
                </a:lnTo>
                <a:lnTo>
                  <a:pt x="9458960" y="960628"/>
                </a:lnTo>
                <a:lnTo>
                  <a:pt x="9413875" y="970026"/>
                </a:lnTo>
                <a:lnTo>
                  <a:pt x="9359011" y="973582"/>
                </a:lnTo>
                <a:close/>
              </a:path>
              <a:path w="9504045" h="5082540">
                <a:moveTo>
                  <a:pt x="9362440" y="2003806"/>
                </a:moveTo>
                <a:lnTo>
                  <a:pt x="7083044" y="2003806"/>
                </a:lnTo>
                <a:lnTo>
                  <a:pt x="7028180" y="2000250"/>
                </a:lnTo>
                <a:lnTo>
                  <a:pt x="6983222" y="1990852"/>
                </a:lnTo>
                <a:lnTo>
                  <a:pt x="6952996" y="1976755"/>
                </a:lnTo>
                <a:lnTo>
                  <a:pt x="6941820" y="1959610"/>
                </a:lnTo>
                <a:lnTo>
                  <a:pt x="6941820" y="1074547"/>
                </a:lnTo>
                <a:lnTo>
                  <a:pt x="6952996" y="1057275"/>
                </a:lnTo>
                <a:lnTo>
                  <a:pt x="6983222" y="1043305"/>
                </a:lnTo>
                <a:lnTo>
                  <a:pt x="7028180" y="1033653"/>
                </a:lnTo>
                <a:lnTo>
                  <a:pt x="7083044" y="1030224"/>
                </a:lnTo>
                <a:lnTo>
                  <a:pt x="9362440" y="1030224"/>
                </a:lnTo>
                <a:lnTo>
                  <a:pt x="9417177" y="1033653"/>
                </a:lnTo>
                <a:lnTo>
                  <a:pt x="9462135" y="1043305"/>
                </a:lnTo>
                <a:lnTo>
                  <a:pt x="9492361" y="1057275"/>
                </a:lnTo>
                <a:lnTo>
                  <a:pt x="9503664" y="1074547"/>
                </a:lnTo>
                <a:lnTo>
                  <a:pt x="9503664" y="1959610"/>
                </a:lnTo>
                <a:lnTo>
                  <a:pt x="9492361" y="1976755"/>
                </a:lnTo>
                <a:lnTo>
                  <a:pt x="9462135" y="1990852"/>
                </a:lnTo>
                <a:lnTo>
                  <a:pt x="9417177" y="2000250"/>
                </a:lnTo>
                <a:lnTo>
                  <a:pt x="9362440" y="2003806"/>
                </a:lnTo>
                <a:close/>
              </a:path>
              <a:path w="9504045" h="5082540">
                <a:moveTo>
                  <a:pt x="9360916" y="3015742"/>
                </a:moveTo>
                <a:lnTo>
                  <a:pt x="7081520" y="3015742"/>
                </a:lnTo>
                <a:lnTo>
                  <a:pt x="7026656" y="3012186"/>
                </a:lnTo>
                <a:lnTo>
                  <a:pt x="6981698" y="3002788"/>
                </a:lnTo>
                <a:lnTo>
                  <a:pt x="6951472" y="2988691"/>
                </a:lnTo>
                <a:lnTo>
                  <a:pt x="6940296" y="2971546"/>
                </a:lnTo>
                <a:lnTo>
                  <a:pt x="6940296" y="2086483"/>
                </a:lnTo>
                <a:lnTo>
                  <a:pt x="6951472" y="2069211"/>
                </a:lnTo>
                <a:lnTo>
                  <a:pt x="6981698" y="2055241"/>
                </a:lnTo>
                <a:lnTo>
                  <a:pt x="7026656" y="2045589"/>
                </a:lnTo>
                <a:lnTo>
                  <a:pt x="7081520" y="2042160"/>
                </a:lnTo>
                <a:lnTo>
                  <a:pt x="9360916" y="2042160"/>
                </a:lnTo>
                <a:lnTo>
                  <a:pt x="9415653" y="2045589"/>
                </a:lnTo>
                <a:lnTo>
                  <a:pt x="9460611" y="2055241"/>
                </a:lnTo>
                <a:lnTo>
                  <a:pt x="9490837" y="2069211"/>
                </a:lnTo>
                <a:lnTo>
                  <a:pt x="9502140" y="2086483"/>
                </a:lnTo>
                <a:lnTo>
                  <a:pt x="9502140" y="2971546"/>
                </a:lnTo>
                <a:lnTo>
                  <a:pt x="9490837" y="2988691"/>
                </a:lnTo>
                <a:lnTo>
                  <a:pt x="9460611" y="3002788"/>
                </a:lnTo>
                <a:lnTo>
                  <a:pt x="9415653" y="3012186"/>
                </a:lnTo>
                <a:lnTo>
                  <a:pt x="9360916" y="3015742"/>
                </a:lnTo>
                <a:close/>
              </a:path>
              <a:path w="9504045" h="5082540">
                <a:moveTo>
                  <a:pt x="9359392" y="4047490"/>
                </a:moveTo>
                <a:lnTo>
                  <a:pt x="7078472" y="4047490"/>
                </a:lnTo>
                <a:lnTo>
                  <a:pt x="7023608" y="4043934"/>
                </a:lnTo>
                <a:lnTo>
                  <a:pt x="6978777" y="4034536"/>
                </a:lnTo>
                <a:lnTo>
                  <a:pt x="6948424" y="4020439"/>
                </a:lnTo>
                <a:lnTo>
                  <a:pt x="6937248" y="4003294"/>
                </a:lnTo>
                <a:lnTo>
                  <a:pt x="6937248" y="3118231"/>
                </a:lnTo>
                <a:lnTo>
                  <a:pt x="6948424" y="3100959"/>
                </a:lnTo>
                <a:lnTo>
                  <a:pt x="6978777" y="3086989"/>
                </a:lnTo>
                <a:lnTo>
                  <a:pt x="7023608" y="3077337"/>
                </a:lnTo>
                <a:lnTo>
                  <a:pt x="7078472" y="3073908"/>
                </a:lnTo>
                <a:lnTo>
                  <a:pt x="9359392" y="3073908"/>
                </a:lnTo>
                <a:lnTo>
                  <a:pt x="9414129" y="3077337"/>
                </a:lnTo>
                <a:lnTo>
                  <a:pt x="9459087" y="3086989"/>
                </a:lnTo>
                <a:lnTo>
                  <a:pt x="9489313" y="3100959"/>
                </a:lnTo>
                <a:lnTo>
                  <a:pt x="9500616" y="3118231"/>
                </a:lnTo>
                <a:lnTo>
                  <a:pt x="9500616" y="4003294"/>
                </a:lnTo>
                <a:lnTo>
                  <a:pt x="9489313" y="4020439"/>
                </a:lnTo>
                <a:lnTo>
                  <a:pt x="9459087" y="4034536"/>
                </a:lnTo>
                <a:lnTo>
                  <a:pt x="9414129" y="4043934"/>
                </a:lnTo>
                <a:lnTo>
                  <a:pt x="9359392" y="4047490"/>
                </a:lnTo>
                <a:close/>
              </a:path>
              <a:path w="9504045" h="5082540">
                <a:moveTo>
                  <a:pt x="9359392" y="5070144"/>
                </a:moveTo>
                <a:lnTo>
                  <a:pt x="7078472" y="5070144"/>
                </a:lnTo>
                <a:lnTo>
                  <a:pt x="7023608" y="5066538"/>
                </a:lnTo>
                <a:lnTo>
                  <a:pt x="6978777" y="5057127"/>
                </a:lnTo>
                <a:lnTo>
                  <a:pt x="6948424" y="5043093"/>
                </a:lnTo>
                <a:lnTo>
                  <a:pt x="6937248" y="5025859"/>
                </a:lnTo>
                <a:lnTo>
                  <a:pt x="6937248" y="4140835"/>
                </a:lnTo>
                <a:lnTo>
                  <a:pt x="6948424" y="4123563"/>
                </a:lnTo>
                <a:lnTo>
                  <a:pt x="6978777" y="4109593"/>
                </a:lnTo>
                <a:lnTo>
                  <a:pt x="7023608" y="4099941"/>
                </a:lnTo>
                <a:lnTo>
                  <a:pt x="7078472" y="4096512"/>
                </a:lnTo>
                <a:lnTo>
                  <a:pt x="9359392" y="4096512"/>
                </a:lnTo>
                <a:lnTo>
                  <a:pt x="9414129" y="4099941"/>
                </a:lnTo>
                <a:lnTo>
                  <a:pt x="9459087" y="4109593"/>
                </a:lnTo>
                <a:lnTo>
                  <a:pt x="9489313" y="4123563"/>
                </a:lnTo>
                <a:lnTo>
                  <a:pt x="9500616" y="4140835"/>
                </a:lnTo>
                <a:lnTo>
                  <a:pt x="9500616" y="5025859"/>
                </a:lnTo>
                <a:lnTo>
                  <a:pt x="9489313" y="5043093"/>
                </a:lnTo>
                <a:lnTo>
                  <a:pt x="9459087" y="5057127"/>
                </a:lnTo>
                <a:lnTo>
                  <a:pt x="9414129" y="5066538"/>
                </a:lnTo>
                <a:lnTo>
                  <a:pt x="9359392" y="507014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8136" y="4977384"/>
            <a:ext cx="2484120" cy="974090"/>
          </a:xfrm>
          <a:custGeom>
            <a:avLst/>
            <a:gdLst/>
            <a:ahLst/>
            <a:cxnLst/>
            <a:rect l="l" t="t" r="r" b="b"/>
            <a:pathLst>
              <a:path w="2484120" h="974089">
                <a:moveTo>
                  <a:pt x="1470278" y="973582"/>
                </a:moveTo>
                <a:lnTo>
                  <a:pt x="85750" y="973582"/>
                </a:lnTo>
                <a:lnTo>
                  <a:pt x="52450" y="970026"/>
                </a:lnTo>
                <a:lnTo>
                  <a:pt x="25184" y="960628"/>
                </a:lnTo>
                <a:lnTo>
                  <a:pt x="6769" y="946531"/>
                </a:lnTo>
                <a:lnTo>
                  <a:pt x="0" y="929386"/>
                </a:lnTo>
                <a:lnTo>
                  <a:pt x="0" y="44323"/>
                </a:lnTo>
                <a:lnTo>
                  <a:pt x="6769" y="27051"/>
                </a:lnTo>
                <a:lnTo>
                  <a:pt x="25184" y="13081"/>
                </a:lnTo>
                <a:lnTo>
                  <a:pt x="52450" y="3429"/>
                </a:lnTo>
                <a:lnTo>
                  <a:pt x="85750" y="0"/>
                </a:lnTo>
                <a:lnTo>
                  <a:pt x="1470278" y="0"/>
                </a:lnTo>
                <a:lnTo>
                  <a:pt x="1503552" y="3429"/>
                </a:lnTo>
                <a:lnTo>
                  <a:pt x="1530731" y="13081"/>
                </a:lnTo>
                <a:lnTo>
                  <a:pt x="1549145" y="27051"/>
                </a:lnTo>
                <a:lnTo>
                  <a:pt x="1556003" y="44323"/>
                </a:lnTo>
                <a:lnTo>
                  <a:pt x="1556003" y="929386"/>
                </a:lnTo>
                <a:lnTo>
                  <a:pt x="1549145" y="946531"/>
                </a:lnTo>
                <a:lnTo>
                  <a:pt x="1530731" y="960628"/>
                </a:lnTo>
                <a:lnTo>
                  <a:pt x="1503552" y="970026"/>
                </a:lnTo>
                <a:lnTo>
                  <a:pt x="1470278" y="973582"/>
                </a:lnTo>
                <a:close/>
              </a:path>
              <a:path w="2484120" h="974089">
                <a:moveTo>
                  <a:pt x="2435479" y="973582"/>
                </a:moveTo>
                <a:lnTo>
                  <a:pt x="1650364" y="973582"/>
                </a:lnTo>
                <a:lnTo>
                  <a:pt x="1631441" y="970026"/>
                </a:lnTo>
                <a:lnTo>
                  <a:pt x="1615947" y="960628"/>
                </a:lnTo>
                <a:lnTo>
                  <a:pt x="1605533" y="946658"/>
                </a:lnTo>
                <a:lnTo>
                  <a:pt x="1601724" y="929386"/>
                </a:lnTo>
                <a:lnTo>
                  <a:pt x="1601724" y="45720"/>
                </a:lnTo>
                <a:lnTo>
                  <a:pt x="1605533" y="28575"/>
                </a:lnTo>
                <a:lnTo>
                  <a:pt x="1615947" y="14478"/>
                </a:lnTo>
                <a:lnTo>
                  <a:pt x="1631441" y="4953"/>
                </a:lnTo>
                <a:lnTo>
                  <a:pt x="1650364" y="1524"/>
                </a:lnTo>
                <a:lnTo>
                  <a:pt x="2435479" y="1524"/>
                </a:lnTo>
                <a:lnTo>
                  <a:pt x="2454402" y="4953"/>
                </a:lnTo>
                <a:lnTo>
                  <a:pt x="2469768" y="14478"/>
                </a:lnTo>
                <a:lnTo>
                  <a:pt x="2480183" y="28575"/>
                </a:lnTo>
                <a:lnTo>
                  <a:pt x="2484119" y="45720"/>
                </a:lnTo>
                <a:lnTo>
                  <a:pt x="2484119" y="929386"/>
                </a:lnTo>
                <a:lnTo>
                  <a:pt x="2480183" y="946658"/>
                </a:lnTo>
                <a:lnTo>
                  <a:pt x="2469768" y="960628"/>
                </a:lnTo>
                <a:lnTo>
                  <a:pt x="2454402" y="970026"/>
                </a:lnTo>
                <a:lnTo>
                  <a:pt x="2435479" y="97358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5088" y="6001512"/>
            <a:ext cx="2470785" cy="975360"/>
          </a:xfrm>
          <a:custGeom>
            <a:avLst/>
            <a:gdLst/>
            <a:ahLst/>
            <a:cxnLst/>
            <a:rect l="l" t="t" r="r" b="b"/>
            <a:pathLst>
              <a:path w="2470785" h="975359">
                <a:moveTo>
                  <a:pt x="1457325" y="975156"/>
                </a:moveTo>
                <a:lnTo>
                  <a:pt x="85001" y="975156"/>
                </a:lnTo>
                <a:lnTo>
                  <a:pt x="51981" y="971549"/>
                </a:lnTo>
                <a:lnTo>
                  <a:pt x="24955" y="962139"/>
                </a:lnTo>
                <a:lnTo>
                  <a:pt x="6705" y="948105"/>
                </a:lnTo>
                <a:lnTo>
                  <a:pt x="0" y="930871"/>
                </a:lnTo>
                <a:lnTo>
                  <a:pt x="0" y="45846"/>
                </a:lnTo>
                <a:lnTo>
                  <a:pt x="6705" y="28574"/>
                </a:lnTo>
                <a:lnTo>
                  <a:pt x="24955" y="14604"/>
                </a:lnTo>
                <a:lnTo>
                  <a:pt x="51981" y="4952"/>
                </a:lnTo>
                <a:lnTo>
                  <a:pt x="85001" y="1523"/>
                </a:lnTo>
                <a:lnTo>
                  <a:pt x="1457325" y="1523"/>
                </a:lnTo>
                <a:lnTo>
                  <a:pt x="1490218" y="4952"/>
                </a:lnTo>
                <a:lnTo>
                  <a:pt x="1517269" y="14604"/>
                </a:lnTo>
                <a:lnTo>
                  <a:pt x="1535430" y="28574"/>
                </a:lnTo>
                <a:lnTo>
                  <a:pt x="1542288" y="45846"/>
                </a:lnTo>
                <a:lnTo>
                  <a:pt x="1542288" y="930871"/>
                </a:lnTo>
                <a:lnTo>
                  <a:pt x="1535430" y="948105"/>
                </a:lnTo>
                <a:lnTo>
                  <a:pt x="1517269" y="962139"/>
                </a:lnTo>
                <a:lnTo>
                  <a:pt x="1490218" y="971549"/>
                </a:lnTo>
                <a:lnTo>
                  <a:pt x="1457325" y="975156"/>
                </a:lnTo>
                <a:close/>
              </a:path>
              <a:path w="2470785" h="975359">
                <a:moveTo>
                  <a:pt x="2421763" y="946200"/>
                </a:moveTo>
                <a:lnTo>
                  <a:pt x="1636649" y="946200"/>
                </a:lnTo>
                <a:lnTo>
                  <a:pt x="1617726" y="942695"/>
                </a:lnTo>
                <a:lnTo>
                  <a:pt x="1602232" y="933551"/>
                </a:lnTo>
                <a:lnTo>
                  <a:pt x="1591818" y="919924"/>
                </a:lnTo>
                <a:lnTo>
                  <a:pt x="1588008" y="903173"/>
                </a:lnTo>
                <a:lnTo>
                  <a:pt x="1588008" y="43052"/>
                </a:lnTo>
                <a:lnTo>
                  <a:pt x="1591818" y="26288"/>
                </a:lnTo>
                <a:lnTo>
                  <a:pt x="1602232" y="12699"/>
                </a:lnTo>
                <a:lnTo>
                  <a:pt x="1617726" y="3301"/>
                </a:lnTo>
                <a:lnTo>
                  <a:pt x="1636649" y="0"/>
                </a:lnTo>
                <a:lnTo>
                  <a:pt x="2421763" y="0"/>
                </a:lnTo>
                <a:lnTo>
                  <a:pt x="2440686" y="3301"/>
                </a:lnTo>
                <a:lnTo>
                  <a:pt x="2456053" y="12699"/>
                </a:lnTo>
                <a:lnTo>
                  <a:pt x="2466466" y="26288"/>
                </a:lnTo>
                <a:lnTo>
                  <a:pt x="2470404" y="43052"/>
                </a:lnTo>
                <a:lnTo>
                  <a:pt x="2470404" y="903173"/>
                </a:lnTo>
                <a:lnTo>
                  <a:pt x="2466466" y="919924"/>
                </a:lnTo>
                <a:lnTo>
                  <a:pt x="2456053" y="933551"/>
                </a:lnTo>
                <a:lnTo>
                  <a:pt x="2440686" y="942695"/>
                </a:lnTo>
                <a:lnTo>
                  <a:pt x="2421763" y="94620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5596" y="6001512"/>
            <a:ext cx="2132330" cy="975360"/>
          </a:xfrm>
          <a:custGeom>
            <a:avLst/>
            <a:gdLst/>
            <a:ahLst/>
            <a:cxnLst/>
            <a:rect l="l" t="t" r="r" b="b"/>
            <a:pathLst>
              <a:path w="2132329" h="975359">
                <a:moveTo>
                  <a:pt x="2014601" y="975156"/>
                </a:moveTo>
                <a:lnTo>
                  <a:pt x="117475" y="975156"/>
                </a:lnTo>
                <a:lnTo>
                  <a:pt x="71881" y="971549"/>
                </a:lnTo>
                <a:lnTo>
                  <a:pt x="34543" y="962113"/>
                </a:lnTo>
                <a:lnTo>
                  <a:pt x="9270" y="948067"/>
                </a:lnTo>
                <a:lnTo>
                  <a:pt x="0" y="930808"/>
                </a:lnTo>
                <a:lnTo>
                  <a:pt x="0" y="44322"/>
                </a:lnTo>
                <a:lnTo>
                  <a:pt x="9270" y="27050"/>
                </a:lnTo>
                <a:lnTo>
                  <a:pt x="34543" y="13080"/>
                </a:lnTo>
                <a:lnTo>
                  <a:pt x="71881" y="3428"/>
                </a:lnTo>
                <a:lnTo>
                  <a:pt x="117475" y="0"/>
                </a:lnTo>
                <a:lnTo>
                  <a:pt x="2014601" y="0"/>
                </a:lnTo>
                <a:lnTo>
                  <a:pt x="2060066" y="3428"/>
                </a:lnTo>
                <a:lnTo>
                  <a:pt x="2097531" y="13080"/>
                </a:lnTo>
                <a:lnTo>
                  <a:pt x="2122678" y="27050"/>
                </a:lnTo>
                <a:lnTo>
                  <a:pt x="2132076" y="44322"/>
                </a:lnTo>
                <a:lnTo>
                  <a:pt x="2132076" y="930808"/>
                </a:lnTo>
                <a:lnTo>
                  <a:pt x="2122678" y="948067"/>
                </a:lnTo>
                <a:lnTo>
                  <a:pt x="2097531" y="962113"/>
                </a:lnTo>
                <a:lnTo>
                  <a:pt x="2060066" y="971549"/>
                </a:lnTo>
                <a:lnTo>
                  <a:pt x="2014601" y="9751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32712" y="2014575"/>
            <a:ext cx="1219200" cy="80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interessado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procura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setor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protocolo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informações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apresentar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documentos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necessários,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preencher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requerimentos</a:t>
            </a:r>
            <a:r>
              <a:rPr sz="800" dirty="0">
                <a:latin typeface="Calibri"/>
                <a:cs typeface="Calibri"/>
              </a:rPr>
              <a:t> 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formulários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entrada.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47038" y="3348990"/>
            <a:ext cx="9677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Conforme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interessado.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89431" y="4216120"/>
            <a:ext cx="1357630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Informar </a:t>
            </a:r>
            <a:r>
              <a:rPr sz="800" dirty="0">
                <a:latin typeface="Calibri"/>
                <a:cs typeface="Calibri"/>
              </a:rPr>
              <a:t>local </a:t>
            </a:r>
            <a:r>
              <a:rPr sz="800" spc="-5" dirty="0">
                <a:latin typeface="Calibri"/>
                <a:cs typeface="Calibri"/>
              </a:rPr>
              <a:t>com endereço, se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possível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 foto</a:t>
            </a:r>
            <a:r>
              <a:rPr sz="800" dirty="0">
                <a:latin typeface="Calibri"/>
                <a:cs typeface="Calibri"/>
              </a:rPr>
              <a:t> 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vídeo.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6921" y="5181939"/>
            <a:ext cx="1323340" cy="549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Veículo</a:t>
            </a:r>
            <a:r>
              <a:rPr sz="800" dirty="0">
                <a:latin typeface="Calibri"/>
                <a:cs typeface="Calibri"/>
              </a:rPr>
              <a:t> com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motorista, </a:t>
            </a:r>
            <a:r>
              <a:rPr sz="800" dirty="0">
                <a:latin typeface="Calibri"/>
                <a:cs typeface="Calibri"/>
              </a:rPr>
              <a:t> apuração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loco,</a:t>
            </a:r>
            <a:r>
              <a:rPr sz="800" dirty="0">
                <a:latin typeface="Calibri"/>
                <a:cs typeface="Calibri"/>
              </a:rPr>
              <a:t> gerar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comprovação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ocorrência,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celular,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GPS.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75715" y="6274105"/>
            <a:ext cx="1348740" cy="41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Comprovação,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busca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arrecadação,</a:t>
            </a:r>
            <a:r>
              <a:rPr sz="800" dirty="0">
                <a:latin typeface="Calibri"/>
                <a:cs typeface="Calibri"/>
              </a:rPr>
              <a:t> geração</a:t>
            </a:r>
            <a:r>
              <a:rPr sz="800" spc="5" dirty="0">
                <a:latin typeface="Calibri"/>
                <a:cs typeface="Calibri"/>
              </a:rPr>
              <a:t> de 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notificação/multa.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69235" y="2361692"/>
            <a:ext cx="7143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Presencialmente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90773" y="3205962"/>
            <a:ext cx="469900" cy="41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indent="-36830">
              <a:lnSpc>
                <a:spcPct val="1069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,  </a:t>
            </a:r>
            <a:r>
              <a:rPr sz="800" spc="-5" dirty="0">
                <a:latin typeface="Calibri"/>
                <a:cs typeface="Calibri"/>
              </a:rPr>
              <a:t>telefone, </a:t>
            </a:r>
            <a:r>
              <a:rPr sz="800" dirty="0">
                <a:latin typeface="Calibri"/>
                <a:cs typeface="Calibri"/>
              </a:rPr>
              <a:t> e-mail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68548" y="4215231"/>
            <a:ext cx="559435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165" indent="-36830">
              <a:lnSpc>
                <a:spcPct val="1075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,  </a:t>
            </a:r>
            <a:r>
              <a:rPr sz="800" spc="-5" dirty="0">
                <a:latin typeface="Calibri"/>
                <a:cs typeface="Calibri"/>
              </a:rPr>
              <a:t>telefone,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spc="-5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-m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, 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fici</a:t>
            </a:r>
            <a:r>
              <a:rPr sz="800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86277" y="5354574"/>
            <a:ext cx="300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In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oc</a:t>
            </a:r>
            <a:r>
              <a:rPr sz="800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47898" y="6289649"/>
            <a:ext cx="750570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75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orrespondên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a,  e-mail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26509" y="2261717"/>
            <a:ext cx="1731010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840" marR="5080" indent="-739775">
              <a:lnSpc>
                <a:spcPct val="1075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Atendido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funcionários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setor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Sema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95090" y="3381502"/>
            <a:ext cx="1617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Fiscal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Funcionários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setor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 da</a:t>
            </a:r>
            <a:r>
              <a:rPr sz="800" dirty="0">
                <a:latin typeface="Calibri"/>
                <a:cs typeface="Calibri"/>
              </a:rPr>
              <a:t> Sema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05250" y="4370324"/>
            <a:ext cx="16173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Fiscal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Funcionários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setor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 da</a:t>
            </a:r>
            <a:r>
              <a:rPr sz="800" dirty="0">
                <a:latin typeface="Calibri"/>
                <a:cs typeface="Calibri"/>
              </a:rPr>
              <a:t> Sema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54473" y="5391404"/>
            <a:ext cx="2501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54473" y="6396025"/>
            <a:ext cx="2501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58966" y="1922170"/>
            <a:ext cx="74993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71159" y="2345315"/>
            <a:ext cx="726440" cy="4838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5"/>
              </a:spcBef>
            </a:pPr>
            <a:r>
              <a:rPr sz="700" spc="-5" dirty="0">
                <a:latin typeface="Calibri"/>
                <a:cs typeface="Calibri"/>
              </a:rPr>
              <a:t>Telefone: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700" spc="-5" dirty="0">
                <a:latin typeface="Calibri"/>
                <a:cs typeface="Calibri"/>
              </a:rPr>
              <a:t>(31)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97178-2796</a:t>
            </a:r>
            <a:endParaRPr sz="700">
              <a:latin typeface="Calibri"/>
              <a:cs typeface="Calibri"/>
            </a:endParaRPr>
          </a:p>
          <a:p>
            <a:pPr marL="12700" marR="5080" algn="ctr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02220" y="2202561"/>
            <a:ext cx="6445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13472" y="2463165"/>
            <a:ext cx="4222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Di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ú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ei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24827" y="3348990"/>
            <a:ext cx="6445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24827" y="4177665"/>
            <a:ext cx="6445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36079" y="4438269"/>
            <a:ext cx="422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Di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ú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ei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24827" y="5267960"/>
            <a:ext cx="644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236079" y="5528564"/>
            <a:ext cx="422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Di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ú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ei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37272" y="6265570"/>
            <a:ext cx="644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48525" y="6526174"/>
            <a:ext cx="422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Di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ú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ei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087993" y="2316226"/>
            <a:ext cx="3962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Imediato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115806" y="4369689"/>
            <a:ext cx="396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Imediato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971280" y="3315716"/>
            <a:ext cx="6445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8:00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às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17:00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87639" y="5438902"/>
            <a:ext cx="20764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Conforme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ordem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protocolo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urgência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/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risco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103868" y="6407302"/>
            <a:ext cx="419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+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15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48934" y="2961792"/>
            <a:ext cx="74993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3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61126" y="3385845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91859" y="3953916"/>
            <a:ext cx="74993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04052" y="4377588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69634" y="4996967"/>
            <a:ext cx="74993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81827" y="5421020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67221" y="6002807"/>
            <a:ext cx="74993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2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79414" y="6426810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7" name="object 68">
            <a:extLst>
              <a:ext uri="{FF2B5EF4-FFF2-40B4-BE49-F238E27FC236}">
                <a16:creationId xmlns:a16="http://schemas.microsoft.com/office/drawing/2014/main" id="{FE6F65E7-0C7B-53B8-E310-10846688F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8" name="object 61">
            <a:extLst>
              <a:ext uri="{FF2B5EF4-FFF2-40B4-BE49-F238E27FC236}">
                <a16:creationId xmlns:a16="http://schemas.microsoft.com/office/drawing/2014/main" id="{8424E789-6276-D498-F7E6-0A5D0FADADE0}"/>
              </a:ext>
            </a:extLst>
          </p:cNvPr>
          <p:cNvSpPr txBox="1"/>
          <p:nvPr/>
        </p:nvSpPr>
        <p:spPr>
          <a:xfrm>
            <a:off x="3380359" y="707263"/>
            <a:ext cx="5412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80213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20" dirty="0"/>
              <a:t>FISCALIZAÇÃO</a:t>
            </a:r>
            <a:r>
              <a:rPr lang="pt-BR" sz="2000" b="1" spc="-95" dirty="0"/>
              <a:t> </a:t>
            </a:r>
            <a:r>
              <a:rPr lang="pt-BR" sz="2000" b="1" spc="10" dirty="0"/>
              <a:t>DE</a:t>
            </a:r>
            <a:r>
              <a:rPr lang="pt-BR" sz="2000" b="1" spc="-40" dirty="0"/>
              <a:t> </a:t>
            </a:r>
            <a:r>
              <a:rPr lang="pt-BR" sz="2000" b="1" spc="20" dirty="0"/>
              <a:t>POSTURAS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9" name="object 59">
            <a:extLst>
              <a:ext uri="{FF2B5EF4-FFF2-40B4-BE49-F238E27FC236}">
                <a16:creationId xmlns:a16="http://schemas.microsoft.com/office/drawing/2014/main" id="{C2AF1C1D-1D75-5E08-D624-C7613D26FAC2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4387126"/>
                </a:moveTo>
                <a:lnTo>
                  <a:pt x="52958" y="4387126"/>
                </a:lnTo>
                <a:lnTo>
                  <a:pt x="32384" y="4382960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880"/>
                </a:lnTo>
                <a:lnTo>
                  <a:pt x="4190" y="3345306"/>
                </a:lnTo>
                <a:lnTo>
                  <a:pt x="15493" y="3328542"/>
                </a:lnTo>
                <a:lnTo>
                  <a:pt x="32384" y="3317240"/>
                </a:lnTo>
                <a:lnTo>
                  <a:pt x="52958" y="3313049"/>
                </a:lnTo>
                <a:lnTo>
                  <a:pt x="986281" y="3313049"/>
                </a:lnTo>
                <a:lnTo>
                  <a:pt x="1006855" y="3317240"/>
                </a:lnTo>
                <a:lnTo>
                  <a:pt x="1023747" y="3328542"/>
                </a:lnTo>
                <a:lnTo>
                  <a:pt x="1035050" y="3345306"/>
                </a:lnTo>
                <a:lnTo>
                  <a:pt x="1039240" y="3365880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60"/>
                </a:lnTo>
                <a:lnTo>
                  <a:pt x="986281" y="4387126"/>
                </a:lnTo>
                <a:close/>
              </a:path>
              <a:path w="1039495" h="5492115">
                <a:moveTo>
                  <a:pt x="986281" y="5491975"/>
                </a:moveTo>
                <a:lnTo>
                  <a:pt x="52958" y="5491975"/>
                </a:lnTo>
                <a:lnTo>
                  <a:pt x="32384" y="5487796"/>
                </a:lnTo>
                <a:lnTo>
                  <a:pt x="15493" y="5476430"/>
                </a:lnTo>
                <a:lnTo>
                  <a:pt x="4190" y="5459603"/>
                </a:lnTo>
                <a:lnTo>
                  <a:pt x="0" y="5439067"/>
                </a:lnTo>
                <a:lnTo>
                  <a:pt x="0" y="4469244"/>
                </a:lnTo>
                <a:lnTo>
                  <a:pt x="4190" y="4448708"/>
                </a:lnTo>
                <a:lnTo>
                  <a:pt x="15493" y="4431893"/>
                </a:lnTo>
                <a:lnTo>
                  <a:pt x="32384" y="4420527"/>
                </a:lnTo>
                <a:lnTo>
                  <a:pt x="52958" y="4416348"/>
                </a:lnTo>
                <a:lnTo>
                  <a:pt x="986281" y="4416348"/>
                </a:lnTo>
                <a:lnTo>
                  <a:pt x="1006855" y="4420527"/>
                </a:lnTo>
                <a:lnTo>
                  <a:pt x="1023747" y="4431893"/>
                </a:lnTo>
                <a:lnTo>
                  <a:pt x="1035050" y="4448708"/>
                </a:lnTo>
                <a:lnTo>
                  <a:pt x="1039240" y="4469244"/>
                </a:lnTo>
                <a:lnTo>
                  <a:pt x="1039240" y="5439067"/>
                </a:lnTo>
                <a:lnTo>
                  <a:pt x="1035050" y="5459603"/>
                </a:lnTo>
                <a:lnTo>
                  <a:pt x="1023747" y="5476430"/>
                </a:lnTo>
                <a:lnTo>
                  <a:pt x="1006855" y="5487796"/>
                </a:lnTo>
                <a:lnTo>
                  <a:pt x="98628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550" b="1" spc="1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550" b="1" spc="1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550" b="1" spc="1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550" b="1" spc="15" dirty="0">
                <a:solidFill>
                  <a:schemeClr val="tx1"/>
                </a:solidFill>
                <a:latin typeface="Arial"/>
                <a:cs typeface="Arial"/>
              </a:rPr>
              <a:t>SS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O </a:t>
            </a:r>
            <a:r>
              <a:rPr sz="550" b="1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55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50" b="1" spc="-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550" b="1" spc="3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550" b="1" spc="2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550" b="1" spc="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endParaRPr sz="55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889"/>
            <a:ext cx="2395855" cy="838200"/>
            <a:chOff x="0" y="242316"/>
            <a:chExt cx="2395855" cy="838200"/>
          </a:xfrm>
        </p:grpSpPr>
        <p:sp>
          <p:nvSpPr>
            <p:cNvPr id="32" name="object 32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15823" y="1923288"/>
            <a:ext cx="895985" cy="5492115"/>
          </a:xfrm>
          <a:custGeom>
            <a:avLst/>
            <a:gdLst/>
            <a:ahLst/>
            <a:cxnLst/>
            <a:rect l="l" t="t" r="r" b="b"/>
            <a:pathLst>
              <a:path w="895985" h="5492115">
                <a:moveTo>
                  <a:pt x="846150" y="4387075"/>
                </a:moveTo>
                <a:lnTo>
                  <a:pt x="49352" y="4387075"/>
                </a:lnTo>
                <a:lnTo>
                  <a:pt x="30187" y="4383227"/>
                </a:lnTo>
                <a:lnTo>
                  <a:pt x="14490" y="4372737"/>
                </a:lnTo>
                <a:lnTo>
                  <a:pt x="3887" y="4357243"/>
                </a:lnTo>
                <a:lnTo>
                  <a:pt x="0" y="4338320"/>
                </a:lnTo>
                <a:lnTo>
                  <a:pt x="0" y="3363467"/>
                </a:lnTo>
                <a:lnTo>
                  <a:pt x="3887" y="3344545"/>
                </a:lnTo>
                <a:lnTo>
                  <a:pt x="14490" y="3329051"/>
                </a:lnTo>
                <a:lnTo>
                  <a:pt x="30187" y="3318509"/>
                </a:lnTo>
                <a:lnTo>
                  <a:pt x="49352" y="3314700"/>
                </a:lnTo>
                <a:lnTo>
                  <a:pt x="846150" y="3314700"/>
                </a:lnTo>
                <a:lnTo>
                  <a:pt x="865327" y="3318509"/>
                </a:lnTo>
                <a:lnTo>
                  <a:pt x="881011" y="3329051"/>
                </a:lnTo>
                <a:lnTo>
                  <a:pt x="891603" y="3344545"/>
                </a:lnTo>
                <a:lnTo>
                  <a:pt x="895515" y="3363467"/>
                </a:lnTo>
                <a:lnTo>
                  <a:pt x="895515" y="4338320"/>
                </a:lnTo>
                <a:lnTo>
                  <a:pt x="891603" y="4357243"/>
                </a:lnTo>
                <a:lnTo>
                  <a:pt x="881011" y="4372737"/>
                </a:lnTo>
                <a:lnTo>
                  <a:pt x="865327" y="4383227"/>
                </a:lnTo>
                <a:lnTo>
                  <a:pt x="846150" y="4387075"/>
                </a:lnTo>
                <a:close/>
              </a:path>
              <a:path w="895985" h="5492115">
                <a:moveTo>
                  <a:pt x="837526" y="1072388"/>
                </a:moveTo>
                <a:lnTo>
                  <a:pt x="48844" y="1072388"/>
                </a:lnTo>
                <a:lnTo>
                  <a:pt x="29883" y="1068577"/>
                </a:lnTo>
                <a:lnTo>
                  <a:pt x="14351" y="1058037"/>
                </a:lnTo>
                <a:lnTo>
                  <a:pt x="3846" y="1042542"/>
                </a:lnTo>
                <a:lnTo>
                  <a:pt x="0" y="1023619"/>
                </a:lnTo>
                <a:lnTo>
                  <a:pt x="0" y="48767"/>
                </a:lnTo>
                <a:lnTo>
                  <a:pt x="3846" y="29844"/>
                </a:lnTo>
                <a:lnTo>
                  <a:pt x="14351" y="14350"/>
                </a:lnTo>
                <a:lnTo>
                  <a:pt x="29883" y="3810"/>
                </a:lnTo>
                <a:lnTo>
                  <a:pt x="48844" y="0"/>
                </a:lnTo>
                <a:lnTo>
                  <a:pt x="837526" y="0"/>
                </a:lnTo>
                <a:lnTo>
                  <a:pt x="856488" y="3810"/>
                </a:lnTo>
                <a:lnTo>
                  <a:pt x="872020" y="14350"/>
                </a:lnTo>
                <a:lnTo>
                  <a:pt x="882510" y="29844"/>
                </a:lnTo>
                <a:lnTo>
                  <a:pt x="886371" y="48767"/>
                </a:lnTo>
                <a:lnTo>
                  <a:pt x="886371" y="1023619"/>
                </a:lnTo>
                <a:lnTo>
                  <a:pt x="882510" y="1042542"/>
                </a:lnTo>
                <a:lnTo>
                  <a:pt x="872020" y="1058037"/>
                </a:lnTo>
                <a:lnTo>
                  <a:pt x="856488" y="1068577"/>
                </a:lnTo>
                <a:lnTo>
                  <a:pt x="837526" y="1072388"/>
                </a:lnTo>
                <a:close/>
              </a:path>
              <a:path w="895985" h="5492115">
                <a:moveTo>
                  <a:pt x="837526" y="2172716"/>
                </a:moveTo>
                <a:lnTo>
                  <a:pt x="48844" y="2172716"/>
                </a:lnTo>
                <a:lnTo>
                  <a:pt x="29883" y="2168905"/>
                </a:lnTo>
                <a:lnTo>
                  <a:pt x="14351" y="2158365"/>
                </a:lnTo>
                <a:lnTo>
                  <a:pt x="3846" y="2142870"/>
                </a:lnTo>
                <a:lnTo>
                  <a:pt x="0" y="2123948"/>
                </a:lnTo>
                <a:lnTo>
                  <a:pt x="0" y="1149095"/>
                </a:lnTo>
                <a:lnTo>
                  <a:pt x="3846" y="1130173"/>
                </a:lnTo>
                <a:lnTo>
                  <a:pt x="14351" y="1114678"/>
                </a:lnTo>
                <a:lnTo>
                  <a:pt x="29883" y="1104138"/>
                </a:lnTo>
                <a:lnTo>
                  <a:pt x="48844" y="1100327"/>
                </a:lnTo>
                <a:lnTo>
                  <a:pt x="837526" y="1100327"/>
                </a:lnTo>
                <a:lnTo>
                  <a:pt x="856488" y="1104138"/>
                </a:lnTo>
                <a:lnTo>
                  <a:pt x="872020" y="1114678"/>
                </a:lnTo>
                <a:lnTo>
                  <a:pt x="882510" y="1130173"/>
                </a:lnTo>
                <a:lnTo>
                  <a:pt x="886371" y="1149095"/>
                </a:lnTo>
                <a:lnTo>
                  <a:pt x="886371" y="2123948"/>
                </a:lnTo>
                <a:lnTo>
                  <a:pt x="882510" y="2142870"/>
                </a:lnTo>
                <a:lnTo>
                  <a:pt x="872020" y="2158365"/>
                </a:lnTo>
                <a:lnTo>
                  <a:pt x="856488" y="2168905"/>
                </a:lnTo>
                <a:lnTo>
                  <a:pt x="837526" y="2172716"/>
                </a:lnTo>
                <a:close/>
              </a:path>
              <a:path w="895985" h="5492115">
                <a:moveTo>
                  <a:pt x="837526" y="3289807"/>
                </a:moveTo>
                <a:lnTo>
                  <a:pt x="48844" y="3289807"/>
                </a:lnTo>
                <a:lnTo>
                  <a:pt x="29883" y="3285998"/>
                </a:lnTo>
                <a:lnTo>
                  <a:pt x="14351" y="3275456"/>
                </a:lnTo>
                <a:lnTo>
                  <a:pt x="3846" y="3259963"/>
                </a:lnTo>
                <a:lnTo>
                  <a:pt x="0" y="3241040"/>
                </a:lnTo>
                <a:lnTo>
                  <a:pt x="0" y="2266188"/>
                </a:lnTo>
                <a:lnTo>
                  <a:pt x="3846" y="2247265"/>
                </a:lnTo>
                <a:lnTo>
                  <a:pt x="14351" y="2231770"/>
                </a:lnTo>
                <a:lnTo>
                  <a:pt x="29883" y="2221229"/>
                </a:lnTo>
                <a:lnTo>
                  <a:pt x="48844" y="2217419"/>
                </a:lnTo>
                <a:lnTo>
                  <a:pt x="837526" y="2217419"/>
                </a:lnTo>
                <a:lnTo>
                  <a:pt x="856488" y="2221229"/>
                </a:lnTo>
                <a:lnTo>
                  <a:pt x="872020" y="2231770"/>
                </a:lnTo>
                <a:lnTo>
                  <a:pt x="882510" y="2247265"/>
                </a:lnTo>
                <a:lnTo>
                  <a:pt x="886371" y="2266188"/>
                </a:lnTo>
                <a:lnTo>
                  <a:pt x="886371" y="3241040"/>
                </a:lnTo>
                <a:lnTo>
                  <a:pt x="882510" y="3259963"/>
                </a:lnTo>
                <a:lnTo>
                  <a:pt x="872020" y="3275456"/>
                </a:lnTo>
                <a:lnTo>
                  <a:pt x="856488" y="3285998"/>
                </a:lnTo>
                <a:lnTo>
                  <a:pt x="837526" y="3289807"/>
                </a:lnTo>
                <a:close/>
              </a:path>
              <a:path w="895985" h="5492115">
                <a:moveTo>
                  <a:pt x="846150" y="5491975"/>
                </a:moveTo>
                <a:lnTo>
                  <a:pt x="49352" y="5491975"/>
                </a:lnTo>
                <a:lnTo>
                  <a:pt x="30187" y="5488178"/>
                </a:lnTo>
                <a:lnTo>
                  <a:pt x="14490" y="5477852"/>
                </a:lnTo>
                <a:lnTo>
                  <a:pt x="3887" y="5462562"/>
                </a:lnTo>
                <a:lnTo>
                  <a:pt x="0" y="5443855"/>
                </a:lnTo>
                <a:lnTo>
                  <a:pt x="0" y="4481449"/>
                </a:lnTo>
                <a:lnTo>
                  <a:pt x="3887" y="4462767"/>
                </a:lnTo>
                <a:lnTo>
                  <a:pt x="14490" y="4447476"/>
                </a:lnTo>
                <a:lnTo>
                  <a:pt x="30187" y="4437075"/>
                </a:lnTo>
                <a:lnTo>
                  <a:pt x="49352" y="4433316"/>
                </a:lnTo>
                <a:lnTo>
                  <a:pt x="846150" y="4433316"/>
                </a:lnTo>
                <a:lnTo>
                  <a:pt x="865327" y="4437075"/>
                </a:lnTo>
                <a:lnTo>
                  <a:pt x="881011" y="4447476"/>
                </a:lnTo>
                <a:lnTo>
                  <a:pt x="891603" y="4462767"/>
                </a:lnTo>
                <a:lnTo>
                  <a:pt x="895515" y="4481449"/>
                </a:lnTo>
                <a:lnTo>
                  <a:pt x="895515" y="5443855"/>
                </a:lnTo>
                <a:lnTo>
                  <a:pt x="891603" y="5462562"/>
                </a:lnTo>
                <a:lnTo>
                  <a:pt x="881011" y="5477852"/>
                </a:lnTo>
                <a:lnTo>
                  <a:pt x="865327" y="5488178"/>
                </a:lnTo>
                <a:lnTo>
                  <a:pt x="846150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039" y="1923288"/>
            <a:ext cx="1534795" cy="5494020"/>
          </a:xfrm>
          <a:custGeom>
            <a:avLst/>
            <a:gdLst/>
            <a:ahLst/>
            <a:cxnLst/>
            <a:rect l="l" t="t" r="r" b="b"/>
            <a:pathLst>
              <a:path w="1534795" h="5494020">
                <a:moveTo>
                  <a:pt x="1442847" y="1072641"/>
                </a:moveTo>
                <a:lnTo>
                  <a:pt x="84162" y="1072641"/>
                </a:lnTo>
                <a:lnTo>
                  <a:pt x="51473" y="1068831"/>
                </a:lnTo>
                <a:lnTo>
                  <a:pt x="24714" y="1058290"/>
                </a:lnTo>
                <a:lnTo>
                  <a:pt x="6642" y="1042796"/>
                </a:lnTo>
                <a:lnTo>
                  <a:pt x="0" y="1023874"/>
                </a:lnTo>
                <a:lnTo>
                  <a:pt x="0" y="48767"/>
                </a:lnTo>
                <a:lnTo>
                  <a:pt x="6642" y="29844"/>
                </a:lnTo>
                <a:lnTo>
                  <a:pt x="24714" y="14350"/>
                </a:lnTo>
                <a:lnTo>
                  <a:pt x="51473" y="3810"/>
                </a:lnTo>
                <a:lnTo>
                  <a:pt x="84162" y="0"/>
                </a:lnTo>
                <a:lnTo>
                  <a:pt x="1442847" y="0"/>
                </a:lnTo>
                <a:lnTo>
                  <a:pt x="1475486" y="3810"/>
                </a:lnTo>
                <a:lnTo>
                  <a:pt x="1502283" y="14350"/>
                </a:lnTo>
                <a:lnTo>
                  <a:pt x="1520317" y="29844"/>
                </a:lnTo>
                <a:lnTo>
                  <a:pt x="1527048" y="48767"/>
                </a:lnTo>
                <a:lnTo>
                  <a:pt x="1527048" y="1023874"/>
                </a:lnTo>
                <a:lnTo>
                  <a:pt x="1520317" y="1042796"/>
                </a:lnTo>
                <a:lnTo>
                  <a:pt x="1502283" y="1058290"/>
                </a:lnTo>
                <a:lnTo>
                  <a:pt x="1475486" y="1068831"/>
                </a:lnTo>
                <a:lnTo>
                  <a:pt x="1442847" y="1072641"/>
                </a:lnTo>
                <a:close/>
              </a:path>
              <a:path w="1534795" h="5494020">
                <a:moveTo>
                  <a:pt x="1450467" y="2182114"/>
                </a:moveTo>
                <a:lnTo>
                  <a:pt x="93205" y="2182114"/>
                </a:lnTo>
                <a:lnTo>
                  <a:pt x="60566" y="2178304"/>
                </a:lnTo>
                <a:lnTo>
                  <a:pt x="33832" y="2167763"/>
                </a:lnTo>
                <a:lnTo>
                  <a:pt x="15760" y="2152268"/>
                </a:lnTo>
                <a:lnTo>
                  <a:pt x="9143" y="2133345"/>
                </a:lnTo>
                <a:lnTo>
                  <a:pt x="9143" y="1158239"/>
                </a:lnTo>
                <a:lnTo>
                  <a:pt x="15760" y="1139316"/>
                </a:lnTo>
                <a:lnTo>
                  <a:pt x="33832" y="1123823"/>
                </a:lnTo>
                <a:lnTo>
                  <a:pt x="60566" y="1113281"/>
                </a:lnTo>
                <a:lnTo>
                  <a:pt x="93205" y="1109471"/>
                </a:lnTo>
                <a:lnTo>
                  <a:pt x="1450467" y="1109471"/>
                </a:lnTo>
                <a:lnTo>
                  <a:pt x="1483105" y="1113281"/>
                </a:lnTo>
                <a:lnTo>
                  <a:pt x="1509903" y="1123823"/>
                </a:lnTo>
                <a:lnTo>
                  <a:pt x="1527936" y="1139316"/>
                </a:lnTo>
                <a:lnTo>
                  <a:pt x="1534667" y="1158239"/>
                </a:lnTo>
                <a:lnTo>
                  <a:pt x="1534667" y="2133345"/>
                </a:lnTo>
                <a:lnTo>
                  <a:pt x="1527936" y="2152268"/>
                </a:lnTo>
                <a:lnTo>
                  <a:pt x="1509903" y="2167763"/>
                </a:lnTo>
                <a:lnTo>
                  <a:pt x="1483105" y="2178304"/>
                </a:lnTo>
                <a:lnTo>
                  <a:pt x="1450467" y="2182114"/>
                </a:lnTo>
                <a:close/>
              </a:path>
              <a:path w="1534795" h="5494020">
                <a:moveTo>
                  <a:pt x="1442847" y="3283966"/>
                </a:moveTo>
                <a:lnTo>
                  <a:pt x="84162" y="3283966"/>
                </a:lnTo>
                <a:lnTo>
                  <a:pt x="51473" y="3280155"/>
                </a:lnTo>
                <a:lnTo>
                  <a:pt x="24714" y="3269615"/>
                </a:lnTo>
                <a:lnTo>
                  <a:pt x="6642" y="3254121"/>
                </a:lnTo>
                <a:lnTo>
                  <a:pt x="0" y="3235197"/>
                </a:lnTo>
                <a:lnTo>
                  <a:pt x="0" y="2260091"/>
                </a:lnTo>
                <a:lnTo>
                  <a:pt x="6642" y="2241168"/>
                </a:lnTo>
                <a:lnTo>
                  <a:pt x="24714" y="2225675"/>
                </a:lnTo>
                <a:lnTo>
                  <a:pt x="51473" y="2215133"/>
                </a:lnTo>
                <a:lnTo>
                  <a:pt x="84162" y="2211324"/>
                </a:lnTo>
                <a:lnTo>
                  <a:pt x="1442847" y="2211324"/>
                </a:lnTo>
                <a:lnTo>
                  <a:pt x="1475486" y="2215133"/>
                </a:lnTo>
                <a:lnTo>
                  <a:pt x="1502283" y="2225675"/>
                </a:lnTo>
                <a:lnTo>
                  <a:pt x="1520317" y="2241168"/>
                </a:lnTo>
                <a:lnTo>
                  <a:pt x="1527048" y="2260091"/>
                </a:lnTo>
                <a:lnTo>
                  <a:pt x="1527048" y="3235197"/>
                </a:lnTo>
                <a:lnTo>
                  <a:pt x="1520317" y="3254121"/>
                </a:lnTo>
                <a:lnTo>
                  <a:pt x="1502283" y="3269615"/>
                </a:lnTo>
                <a:lnTo>
                  <a:pt x="1475486" y="3280155"/>
                </a:lnTo>
                <a:lnTo>
                  <a:pt x="1442847" y="3283966"/>
                </a:lnTo>
                <a:close/>
              </a:path>
              <a:path w="1534795" h="5494020">
                <a:moveTo>
                  <a:pt x="1442847" y="4394949"/>
                </a:moveTo>
                <a:lnTo>
                  <a:pt x="84162" y="4394949"/>
                </a:lnTo>
                <a:lnTo>
                  <a:pt x="51473" y="4391101"/>
                </a:lnTo>
                <a:lnTo>
                  <a:pt x="24714" y="4380610"/>
                </a:lnTo>
                <a:lnTo>
                  <a:pt x="6642" y="4365117"/>
                </a:lnTo>
                <a:lnTo>
                  <a:pt x="0" y="4346194"/>
                </a:lnTo>
                <a:lnTo>
                  <a:pt x="0" y="3371088"/>
                </a:lnTo>
                <a:lnTo>
                  <a:pt x="6642" y="3352165"/>
                </a:lnTo>
                <a:lnTo>
                  <a:pt x="24714" y="3336671"/>
                </a:lnTo>
                <a:lnTo>
                  <a:pt x="51473" y="3326129"/>
                </a:lnTo>
                <a:lnTo>
                  <a:pt x="84162" y="3322320"/>
                </a:lnTo>
                <a:lnTo>
                  <a:pt x="1442847" y="3322320"/>
                </a:lnTo>
                <a:lnTo>
                  <a:pt x="1475486" y="3326129"/>
                </a:lnTo>
                <a:lnTo>
                  <a:pt x="1502283" y="3336671"/>
                </a:lnTo>
                <a:lnTo>
                  <a:pt x="1520317" y="3352165"/>
                </a:lnTo>
                <a:lnTo>
                  <a:pt x="1527048" y="3371088"/>
                </a:lnTo>
                <a:lnTo>
                  <a:pt x="1527048" y="4346194"/>
                </a:lnTo>
                <a:lnTo>
                  <a:pt x="1520317" y="4365117"/>
                </a:lnTo>
                <a:lnTo>
                  <a:pt x="1502283" y="4380610"/>
                </a:lnTo>
                <a:lnTo>
                  <a:pt x="1475486" y="4391101"/>
                </a:lnTo>
                <a:lnTo>
                  <a:pt x="1442847" y="4394949"/>
                </a:lnTo>
                <a:close/>
              </a:path>
              <a:path w="1534795" h="5494020">
                <a:moveTo>
                  <a:pt x="1442847" y="5493753"/>
                </a:moveTo>
                <a:lnTo>
                  <a:pt x="84162" y="5493753"/>
                </a:lnTo>
                <a:lnTo>
                  <a:pt x="51473" y="5489905"/>
                </a:lnTo>
                <a:lnTo>
                  <a:pt x="24714" y="5479440"/>
                </a:lnTo>
                <a:lnTo>
                  <a:pt x="6642" y="5463946"/>
                </a:lnTo>
                <a:lnTo>
                  <a:pt x="0" y="5445023"/>
                </a:lnTo>
                <a:lnTo>
                  <a:pt x="0" y="4469853"/>
                </a:lnTo>
                <a:lnTo>
                  <a:pt x="6642" y="4450930"/>
                </a:lnTo>
                <a:lnTo>
                  <a:pt x="24714" y="4435436"/>
                </a:lnTo>
                <a:lnTo>
                  <a:pt x="51473" y="4424972"/>
                </a:lnTo>
                <a:lnTo>
                  <a:pt x="84162" y="4421124"/>
                </a:lnTo>
                <a:lnTo>
                  <a:pt x="1442847" y="4421124"/>
                </a:lnTo>
                <a:lnTo>
                  <a:pt x="1475486" y="4424972"/>
                </a:lnTo>
                <a:lnTo>
                  <a:pt x="1502283" y="4435436"/>
                </a:lnTo>
                <a:lnTo>
                  <a:pt x="1520317" y="4450930"/>
                </a:lnTo>
                <a:lnTo>
                  <a:pt x="1527048" y="4469853"/>
                </a:lnTo>
                <a:lnTo>
                  <a:pt x="1527048" y="5445023"/>
                </a:lnTo>
                <a:lnTo>
                  <a:pt x="1520317" y="5463946"/>
                </a:lnTo>
                <a:lnTo>
                  <a:pt x="1502283" y="5479440"/>
                </a:lnTo>
                <a:lnTo>
                  <a:pt x="1475486" y="5489905"/>
                </a:lnTo>
                <a:lnTo>
                  <a:pt x="1442847" y="54937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5476" y="1918716"/>
            <a:ext cx="3096895" cy="5516880"/>
          </a:xfrm>
          <a:custGeom>
            <a:avLst/>
            <a:gdLst/>
            <a:ahLst/>
            <a:cxnLst/>
            <a:rect l="l" t="t" r="r" b="b"/>
            <a:pathLst>
              <a:path w="3096895" h="5516880">
                <a:moveTo>
                  <a:pt x="848233" y="1072388"/>
                </a:moveTo>
                <a:lnTo>
                  <a:pt x="59562" y="1072388"/>
                </a:lnTo>
                <a:lnTo>
                  <a:pt x="40512" y="1068577"/>
                </a:lnTo>
                <a:lnTo>
                  <a:pt x="25018" y="1058037"/>
                </a:lnTo>
                <a:lnTo>
                  <a:pt x="14478" y="1042542"/>
                </a:lnTo>
                <a:lnTo>
                  <a:pt x="10668" y="1023620"/>
                </a:lnTo>
                <a:lnTo>
                  <a:pt x="10668" y="48767"/>
                </a:lnTo>
                <a:lnTo>
                  <a:pt x="14478" y="29845"/>
                </a:lnTo>
                <a:lnTo>
                  <a:pt x="25018" y="14350"/>
                </a:lnTo>
                <a:lnTo>
                  <a:pt x="40512" y="3810"/>
                </a:lnTo>
                <a:lnTo>
                  <a:pt x="59562" y="0"/>
                </a:lnTo>
                <a:lnTo>
                  <a:pt x="848233" y="0"/>
                </a:lnTo>
                <a:lnTo>
                  <a:pt x="867156" y="3810"/>
                </a:lnTo>
                <a:lnTo>
                  <a:pt x="882650" y="14350"/>
                </a:lnTo>
                <a:lnTo>
                  <a:pt x="893190" y="29845"/>
                </a:lnTo>
                <a:lnTo>
                  <a:pt x="897001" y="48767"/>
                </a:lnTo>
                <a:lnTo>
                  <a:pt x="897001" y="1023620"/>
                </a:lnTo>
                <a:lnTo>
                  <a:pt x="893190" y="1042542"/>
                </a:lnTo>
                <a:lnTo>
                  <a:pt x="882650" y="1058037"/>
                </a:lnTo>
                <a:lnTo>
                  <a:pt x="867156" y="1068577"/>
                </a:lnTo>
                <a:lnTo>
                  <a:pt x="848233" y="1072388"/>
                </a:lnTo>
                <a:close/>
              </a:path>
              <a:path w="3096895" h="5516880">
                <a:moveTo>
                  <a:pt x="858901" y="2177288"/>
                </a:moveTo>
                <a:lnTo>
                  <a:pt x="70231" y="2177288"/>
                </a:lnTo>
                <a:lnTo>
                  <a:pt x="51181" y="2173478"/>
                </a:lnTo>
                <a:lnTo>
                  <a:pt x="35687" y="2162937"/>
                </a:lnTo>
                <a:lnTo>
                  <a:pt x="25146" y="2147442"/>
                </a:lnTo>
                <a:lnTo>
                  <a:pt x="21336" y="2128520"/>
                </a:lnTo>
                <a:lnTo>
                  <a:pt x="21336" y="1153667"/>
                </a:lnTo>
                <a:lnTo>
                  <a:pt x="25146" y="1134745"/>
                </a:lnTo>
                <a:lnTo>
                  <a:pt x="35687" y="1119251"/>
                </a:lnTo>
                <a:lnTo>
                  <a:pt x="51181" y="1108710"/>
                </a:lnTo>
                <a:lnTo>
                  <a:pt x="70231" y="1104900"/>
                </a:lnTo>
                <a:lnTo>
                  <a:pt x="858901" y="1104900"/>
                </a:lnTo>
                <a:lnTo>
                  <a:pt x="877824" y="1108710"/>
                </a:lnTo>
                <a:lnTo>
                  <a:pt x="893318" y="1119251"/>
                </a:lnTo>
                <a:lnTo>
                  <a:pt x="903859" y="1134745"/>
                </a:lnTo>
                <a:lnTo>
                  <a:pt x="907669" y="1153667"/>
                </a:lnTo>
                <a:lnTo>
                  <a:pt x="907669" y="2128520"/>
                </a:lnTo>
                <a:lnTo>
                  <a:pt x="903859" y="2147442"/>
                </a:lnTo>
                <a:lnTo>
                  <a:pt x="893318" y="2162937"/>
                </a:lnTo>
                <a:lnTo>
                  <a:pt x="877824" y="2173478"/>
                </a:lnTo>
                <a:lnTo>
                  <a:pt x="858901" y="2177288"/>
                </a:lnTo>
                <a:close/>
              </a:path>
              <a:path w="3096895" h="5516880">
                <a:moveTo>
                  <a:pt x="848233" y="3286760"/>
                </a:moveTo>
                <a:lnTo>
                  <a:pt x="59562" y="3286760"/>
                </a:lnTo>
                <a:lnTo>
                  <a:pt x="40512" y="3282950"/>
                </a:lnTo>
                <a:lnTo>
                  <a:pt x="25018" y="3272408"/>
                </a:lnTo>
                <a:lnTo>
                  <a:pt x="14478" y="3256915"/>
                </a:lnTo>
                <a:lnTo>
                  <a:pt x="10668" y="3237992"/>
                </a:lnTo>
                <a:lnTo>
                  <a:pt x="10668" y="2263140"/>
                </a:lnTo>
                <a:lnTo>
                  <a:pt x="14478" y="2244216"/>
                </a:lnTo>
                <a:lnTo>
                  <a:pt x="25018" y="2228723"/>
                </a:lnTo>
                <a:lnTo>
                  <a:pt x="40512" y="2218182"/>
                </a:lnTo>
                <a:lnTo>
                  <a:pt x="59562" y="2214372"/>
                </a:lnTo>
                <a:lnTo>
                  <a:pt x="848233" y="2214372"/>
                </a:lnTo>
                <a:lnTo>
                  <a:pt x="867156" y="2218182"/>
                </a:lnTo>
                <a:lnTo>
                  <a:pt x="882650" y="2228723"/>
                </a:lnTo>
                <a:lnTo>
                  <a:pt x="893190" y="2244216"/>
                </a:lnTo>
                <a:lnTo>
                  <a:pt x="897001" y="2263140"/>
                </a:lnTo>
                <a:lnTo>
                  <a:pt x="897001" y="3237992"/>
                </a:lnTo>
                <a:lnTo>
                  <a:pt x="893190" y="3256915"/>
                </a:lnTo>
                <a:lnTo>
                  <a:pt x="882650" y="3272408"/>
                </a:lnTo>
                <a:lnTo>
                  <a:pt x="867156" y="3282950"/>
                </a:lnTo>
                <a:lnTo>
                  <a:pt x="848233" y="3286760"/>
                </a:lnTo>
                <a:close/>
              </a:path>
              <a:path w="3096895" h="5516880">
                <a:moveTo>
                  <a:pt x="837564" y="4399267"/>
                </a:moveTo>
                <a:lnTo>
                  <a:pt x="48894" y="4399267"/>
                </a:lnTo>
                <a:lnTo>
                  <a:pt x="29844" y="4395419"/>
                </a:lnTo>
                <a:lnTo>
                  <a:pt x="14350" y="4384929"/>
                </a:lnTo>
                <a:lnTo>
                  <a:pt x="3810" y="4369435"/>
                </a:lnTo>
                <a:lnTo>
                  <a:pt x="0" y="4350512"/>
                </a:lnTo>
                <a:lnTo>
                  <a:pt x="0" y="3375660"/>
                </a:lnTo>
                <a:lnTo>
                  <a:pt x="3810" y="3356737"/>
                </a:lnTo>
                <a:lnTo>
                  <a:pt x="14350" y="3341243"/>
                </a:lnTo>
                <a:lnTo>
                  <a:pt x="29844" y="3330702"/>
                </a:lnTo>
                <a:lnTo>
                  <a:pt x="48894" y="3326892"/>
                </a:lnTo>
                <a:lnTo>
                  <a:pt x="837564" y="3326892"/>
                </a:lnTo>
                <a:lnTo>
                  <a:pt x="856488" y="3330702"/>
                </a:lnTo>
                <a:lnTo>
                  <a:pt x="871982" y="3341243"/>
                </a:lnTo>
                <a:lnTo>
                  <a:pt x="882523" y="3356737"/>
                </a:lnTo>
                <a:lnTo>
                  <a:pt x="886333" y="3375660"/>
                </a:lnTo>
                <a:lnTo>
                  <a:pt x="886333" y="4350512"/>
                </a:lnTo>
                <a:lnTo>
                  <a:pt x="882523" y="4369435"/>
                </a:lnTo>
                <a:lnTo>
                  <a:pt x="871982" y="4384929"/>
                </a:lnTo>
                <a:lnTo>
                  <a:pt x="856488" y="4395419"/>
                </a:lnTo>
                <a:lnTo>
                  <a:pt x="837564" y="4399267"/>
                </a:lnTo>
                <a:close/>
              </a:path>
              <a:path w="3096895" h="5516880">
                <a:moveTo>
                  <a:pt x="848233" y="5496547"/>
                </a:moveTo>
                <a:lnTo>
                  <a:pt x="59562" y="5496547"/>
                </a:lnTo>
                <a:lnTo>
                  <a:pt x="40512" y="5492762"/>
                </a:lnTo>
                <a:lnTo>
                  <a:pt x="25018" y="5482450"/>
                </a:lnTo>
                <a:lnTo>
                  <a:pt x="14478" y="5467172"/>
                </a:lnTo>
                <a:lnTo>
                  <a:pt x="10668" y="5448503"/>
                </a:lnTo>
                <a:lnTo>
                  <a:pt x="10668" y="4487468"/>
                </a:lnTo>
                <a:lnTo>
                  <a:pt x="14478" y="4468825"/>
                </a:lnTo>
                <a:lnTo>
                  <a:pt x="25018" y="4453559"/>
                </a:lnTo>
                <a:lnTo>
                  <a:pt x="40512" y="4443171"/>
                </a:lnTo>
                <a:lnTo>
                  <a:pt x="59562" y="4439412"/>
                </a:lnTo>
                <a:lnTo>
                  <a:pt x="848233" y="4439412"/>
                </a:lnTo>
                <a:lnTo>
                  <a:pt x="867156" y="4443171"/>
                </a:lnTo>
                <a:lnTo>
                  <a:pt x="882650" y="4453559"/>
                </a:lnTo>
                <a:lnTo>
                  <a:pt x="893190" y="4468825"/>
                </a:lnTo>
                <a:lnTo>
                  <a:pt x="897001" y="4487468"/>
                </a:lnTo>
                <a:lnTo>
                  <a:pt x="897001" y="5448503"/>
                </a:lnTo>
                <a:lnTo>
                  <a:pt x="893190" y="5467172"/>
                </a:lnTo>
                <a:lnTo>
                  <a:pt x="882650" y="5482450"/>
                </a:lnTo>
                <a:lnTo>
                  <a:pt x="867156" y="5492762"/>
                </a:lnTo>
                <a:lnTo>
                  <a:pt x="848233" y="5496547"/>
                </a:lnTo>
                <a:close/>
              </a:path>
              <a:path w="3096895" h="5516880">
                <a:moveTo>
                  <a:pt x="2967228" y="1072388"/>
                </a:moveTo>
                <a:lnTo>
                  <a:pt x="1071499" y="1072388"/>
                </a:lnTo>
                <a:lnTo>
                  <a:pt x="1025906" y="1068577"/>
                </a:lnTo>
                <a:lnTo>
                  <a:pt x="988568" y="1058290"/>
                </a:lnTo>
                <a:lnTo>
                  <a:pt x="963295" y="1042924"/>
                </a:lnTo>
                <a:lnTo>
                  <a:pt x="954024" y="1024127"/>
                </a:lnTo>
                <a:lnTo>
                  <a:pt x="954024" y="60451"/>
                </a:lnTo>
                <a:lnTo>
                  <a:pt x="963295" y="41655"/>
                </a:lnTo>
                <a:lnTo>
                  <a:pt x="988568" y="26415"/>
                </a:lnTo>
                <a:lnTo>
                  <a:pt x="1025906" y="16001"/>
                </a:lnTo>
                <a:lnTo>
                  <a:pt x="1071499" y="12191"/>
                </a:lnTo>
                <a:lnTo>
                  <a:pt x="2967228" y="12191"/>
                </a:lnTo>
                <a:lnTo>
                  <a:pt x="3012821" y="16001"/>
                </a:lnTo>
                <a:lnTo>
                  <a:pt x="3050159" y="26415"/>
                </a:lnTo>
                <a:lnTo>
                  <a:pt x="3075432" y="41655"/>
                </a:lnTo>
                <a:lnTo>
                  <a:pt x="3084703" y="60451"/>
                </a:lnTo>
                <a:lnTo>
                  <a:pt x="3084703" y="1024127"/>
                </a:lnTo>
                <a:lnTo>
                  <a:pt x="3075432" y="1042924"/>
                </a:lnTo>
                <a:lnTo>
                  <a:pt x="3050159" y="1058290"/>
                </a:lnTo>
                <a:lnTo>
                  <a:pt x="3012821" y="1068577"/>
                </a:lnTo>
                <a:lnTo>
                  <a:pt x="2967228" y="1072388"/>
                </a:lnTo>
                <a:close/>
              </a:path>
              <a:path w="3096895" h="5516880">
                <a:moveTo>
                  <a:pt x="2979420" y="2177288"/>
                </a:moveTo>
                <a:lnTo>
                  <a:pt x="1083690" y="2177288"/>
                </a:lnTo>
                <a:lnTo>
                  <a:pt x="1038098" y="2173478"/>
                </a:lnTo>
                <a:lnTo>
                  <a:pt x="1000760" y="2162937"/>
                </a:lnTo>
                <a:lnTo>
                  <a:pt x="975487" y="2147442"/>
                </a:lnTo>
                <a:lnTo>
                  <a:pt x="966215" y="2128520"/>
                </a:lnTo>
                <a:lnTo>
                  <a:pt x="966215" y="1153667"/>
                </a:lnTo>
                <a:lnTo>
                  <a:pt x="975487" y="1134745"/>
                </a:lnTo>
                <a:lnTo>
                  <a:pt x="1000760" y="1119251"/>
                </a:lnTo>
                <a:lnTo>
                  <a:pt x="1038098" y="1108710"/>
                </a:lnTo>
                <a:lnTo>
                  <a:pt x="1083690" y="1104900"/>
                </a:lnTo>
                <a:lnTo>
                  <a:pt x="2979420" y="1104900"/>
                </a:lnTo>
                <a:lnTo>
                  <a:pt x="3025013" y="1108710"/>
                </a:lnTo>
                <a:lnTo>
                  <a:pt x="3062351" y="1119251"/>
                </a:lnTo>
                <a:lnTo>
                  <a:pt x="3087624" y="1134745"/>
                </a:lnTo>
                <a:lnTo>
                  <a:pt x="3096895" y="1153667"/>
                </a:lnTo>
                <a:lnTo>
                  <a:pt x="3096895" y="2128520"/>
                </a:lnTo>
                <a:lnTo>
                  <a:pt x="3087624" y="2147442"/>
                </a:lnTo>
                <a:lnTo>
                  <a:pt x="3062351" y="2162937"/>
                </a:lnTo>
                <a:lnTo>
                  <a:pt x="3025013" y="2173478"/>
                </a:lnTo>
                <a:lnTo>
                  <a:pt x="2979420" y="2177288"/>
                </a:lnTo>
                <a:close/>
              </a:path>
              <a:path w="3096895" h="5516880">
                <a:moveTo>
                  <a:pt x="2967228" y="3294379"/>
                </a:moveTo>
                <a:lnTo>
                  <a:pt x="1071499" y="3294379"/>
                </a:lnTo>
                <a:lnTo>
                  <a:pt x="1025906" y="3290570"/>
                </a:lnTo>
                <a:lnTo>
                  <a:pt x="988568" y="3280029"/>
                </a:lnTo>
                <a:lnTo>
                  <a:pt x="963295" y="3264535"/>
                </a:lnTo>
                <a:lnTo>
                  <a:pt x="954024" y="3245612"/>
                </a:lnTo>
                <a:lnTo>
                  <a:pt x="954024" y="2270760"/>
                </a:lnTo>
                <a:lnTo>
                  <a:pt x="963295" y="2251837"/>
                </a:lnTo>
                <a:lnTo>
                  <a:pt x="988568" y="2236342"/>
                </a:lnTo>
                <a:lnTo>
                  <a:pt x="1025906" y="2225802"/>
                </a:lnTo>
                <a:lnTo>
                  <a:pt x="1071499" y="2221991"/>
                </a:lnTo>
                <a:lnTo>
                  <a:pt x="2967228" y="2221991"/>
                </a:lnTo>
                <a:lnTo>
                  <a:pt x="3012821" y="2225802"/>
                </a:lnTo>
                <a:lnTo>
                  <a:pt x="3050159" y="2236342"/>
                </a:lnTo>
                <a:lnTo>
                  <a:pt x="3075432" y="2251837"/>
                </a:lnTo>
                <a:lnTo>
                  <a:pt x="3084703" y="2270760"/>
                </a:lnTo>
                <a:lnTo>
                  <a:pt x="3084703" y="3245612"/>
                </a:lnTo>
                <a:lnTo>
                  <a:pt x="3075432" y="3264535"/>
                </a:lnTo>
                <a:lnTo>
                  <a:pt x="3050159" y="3280029"/>
                </a:lnTo>
                <a:lnTo>
                  <a:pt x="3012821" y="3290570"/>
                </a:lnTo>
                <a:lnTo>
                  <a:pt x="2967228" y="3294379"/>
                </a:lnTo>
                <a:close/>
              </a:path>
              <a:path w="3096895" h="5516880">
                <a:moveTo>
                  <a:pt x="2951988" y="4388599"/>
                </a:moveTo>
                <a:lnTo>
                  <a:pt x="1056259" y="4388599"/>
                </a:lnTo>
                <a:lnTo>
                  <a:pt x="1010665" y="4384802"/>
                </a:lnTo>
                <a:lnTo>
                  <a:pt x="973327" y="4374261"/>
                </a:lnTo>
                <a:lnTo>
                  <a:pt x="948054" y="4358767"/>
                </a:lnTo>
                <a:lnTo>
                  <a:pt x="938784" y="4339844"/>
                </a:lnTo>
                <a:lnTo>
                  <a:pt x="938784" y="3364992"/>
                </a:lnTo>
                <a:lnTo>
                  <a:pt x="948054" y="3346069"/>
                </a:lnTo>
                <a:lnTo>
                  <a:pt x="973327" y="3330575"/>
                </a:lnTo>
                <a:lnTo>
                  <a:pt x="1010665" y="3320033"/>
                </a:lnTo>
                <a:lnTo>
                  <a:pt x="1056259" y="3316224"/>
                </a:lnTo>
                <a:lnTo>
                  <a:pt x="2951988" y="3316224"/>
                </a:lnTo>
                <a:lnTo>
                  <a:pt x="2997581" y="3320033"/>
                </a:lnTo>
                <a:lnTo>
                  <a:pt x="3034919" y="3330575"/>
                </a:lnTo>
                <a:lnTo>
                  <a:pt x="3060191" y="3346069"/>
                </a:lnTo>
                <a:lnTo>
                  <a:pt x="3069463" y="3364992"/>
                </a:lnTo>
                <a:lnTo>
                  <a:pt x="3069463" y="4339844"/>
                </a:lnTo>
                <a:lnTo>
                  <a:pt x="3060191" y="4358767"/>
                </a:lnTo>
                <a:lnTo>
                  <a:pt x="3034919" y="4374261"/>
                </a:lnTo>
                <a:lnTo>
                  <a:pt x="2997581" y="4384802"/>
                </a:lnTo>
                <a:lnTo>
                  <a:pt x="2951988" y="4388599"/>
                </a:lnTo>
                <a:close/>
              </a:path>
              <a:path w="3096895" h="5516880">
                <a:moveTo>
                  <a:pt x="2955036" y="5516359"/>
                </a:moveTo>
                <a:lnTo>
                  <a:pt x="1059307" y="5516359"/>
                </a:lnTo>
                <a:lnTo>
                  <a:pt x="1013713" y="5512511"/>
                </a:lnTo>
                <a:lnTo>
                  <a:pt x="976376" y="5502046"/>
                </a:lnTo>
                <a:lnTo>
                  <a:pt x="951102" y="5486565"/>
                </a:lnTo>
                <a:lnTo>
                  <a:pt x="941832" y="5467616"/>
                </a:lnTo>
                <a:lnTo>
                  <a:pt x="941832" y="4492739"/>
                </a:lnTo>
                <a:lnTo>
                  <a:pt x="951102" y="4473816"/>
                </a:lnTo>
                <a:lnTo>
                  <a:pt x="976376" y="4458335"/>
                </a:lnTo>
                <a:lnTo>
                  <a:pt x="1013713" y="4447794"/>
                </a:lnTo>
                <a:lnTo>
                  <a:pt x="1059307" y="4443984"/>
                </a:lnTo>
                <a:lnTo>
                  <a:pt x="2955036" y="4443984"/>
                </a:lnTo>
                <a:lnTo>
                  <a:pt x="3000629" y="4447794"/>
                </a:lnTo>
                <a:lnTo>
                  <a:pt x="3037966" y="4458335"/>
                </a:lnTo>
                <a:lnTo>
                  <a:pt x="3063240" y="4473816"/>
                </a:lnTo>
                <a:lnTo>
                  <a:pt x="3072511" y="4492739"/>
                </a:lnTo>
                <a:lnTo>
                  <a:pt x="3072511" y="5467616"/>
                </a:lnTo>
                <a:lnTo>
                  <a:pt x="3063240" y="5486565"/>
                </a:lnTo>
                <a:lnTo>
                  <a:pt x="3037966" y="5502046"/>
                </a:lnTo>
                <a:lnTo>
                  <a:pt x="3000629" y="5512511"/>
                </a:lnTo>
                <a:lnTo>
                  <a:pt x="2955036" y="5516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90331" y="1909572"/>
            <a:ext cx="2580005" cy="5506085"/>
          </a:xfrm>
          <a:custGeom>
            <a:avLst/>
            <a:gdLst/>
            <a:ahLst/>
            <a:cxnLst/>
            <a:rect l="l" t="t" r="r" b="b"/>
            <a:pathLst>
              <a:path w="2580004" h="5506084">
                <a:moveTo>
                  <a:pt x="2432431" y="1072388"/>
                </a:moveTo>
                <a:lnTo>
                  <a:pt x="149098" y="1072388"/>
                </a:lnTo>
                <a:lnTo>
                  <a:pt x="94107" y="1068578"/>
                </a:lnTo>
                <a:lnTo>
                  <a:pt x="49149" y="1058037"/>
                </a:lnTo>
                <a:lnTo>
                  <a:pt x="18796" y="1042543"/>
                </a:lnTo>
                <a:lnTo>
                  <a:pt x="7620" y="1023620"/>
                </a:lnTo>
                <a:lnTo>
                  <a:pt x="7620" y="48768"/>
                </a:lnTo>
                <a:lnTo>
                  <a:pt x="18796" y="29845"/>
                </a:lnTo>
                <a:lnTo>
                  <a:pt x="49149" y="14351"/>
                </a:lnTo>
                <a:lnTo>
                  <a:pt x="94107" y="3810"/>
                </a:lnTo>
                <a:lnTo>
                  <a:pt x="149098" y="0"/>
                </a:lnTo>
                <a:lnTo>
                  <a:pt x="2432431" y="0"/>
                </a:lnTo>
                <a:lnTo>
                  <a:pt x="2487295" y="3810"/>
                </a:lnTo>
                <a:lnTo>
                  <a:pt x="2532253" y="14351"/>
                </a:lnTo>
                <a:lnTo>
                  <a:pt x="2562606" y="29845"/>
                </a:lnTo>
                <a:lnTo>
                  <a:pt x="2573782" y="48768"/>
                </a:lnTo>
                <a:lnTo>
                  <a:pt x="2573782" y="1023620"/>
                </a:lnTo>
                <a:lnTo>
                  <a:pt x="2562606" y="1042543"/>
                </a:lnTo>
                <a:lnTo>
                  <a:pt x="2532253" y="1058037"/>
                </a:lnTo>
                <a:lnTo>
                  <a:pt x="2487295" y="1068578"/>
                </a:lnTo>
                <a:lnTo>
                  <a:pt x="2432431" y="1072388"/>
                </a:lnTo>
                <a:close/>
              </a:path>
              <a:path w="2580004" h="5506084">
                <a:moveTo>
                  <a:pt x="2438400" y="2186432"/>
                </a:moveTo>
                <a:lnTo>
                  <a:pt x="153670" y="2186432"/>
                </a:lnTo>
                <a:lnTo>
                  <a:pt x="98806" y="2182622"/>
                </a:lnTo>
                <a:lnTo>
                  <a:pt x="53721" y="2172081"/>
                </a:lnTo>
                <a:lnTo>
                  <a:pt x="23368" y="2156587"/>
                </a:lnTo>
                <a:lnTo>
                  <a:pt x="12192" y="2137664"/>
                </a:lnTo>
                <a:lnTo>
                  <a:pt x="12192" y="1162812"/>
                </a:lnTo>
                <a:lnTo>
                  <a:pt x="23368" y="1143889"/>
                </a:lnTo>
                <a:lnTo>
                  <a:pt x="53721" y="1128395"/>
                </a:lnTo>
                <a:lnTo>
                  <a:pt x="98806" y="1117854"/>
                </a:lnTo>
                <a:lnTo>
                  <a:pt x="153670" y="1114044"/>
                </a:lnTo>
                <a:lnTo>
                  <a:pt x="2438400" y="1114044"/>
                </a:lnTo>
                <a:lnTo>
                  <a:pt x="2493391" y="1117854"/>
                </a:lnTo>
                <a:lnTo>
                  <a:pt x="2538349" y="1128395"/>
                </a:lnTo>
                <a:lnTo>
                  <a:pt x="2568702" y="1143889"/>
                </a:lnTo>
                <a:lnTo>
                  <a:pt x="2579878" y="1162812"/>
                </a:lnTo>
                <a:lnTo>
                  <a:pt x="2579878" y="2137664"/>
                </a:lnTo>
                <a:lnTo>
                  <a:pt x="2568702" y="2156587"/>
                </a:lnTo>
                <a:lnTo>
                  <a:pt x="2538349" y="2172081"/>
                </a:lnTo>
                <a:lnTo>
                  <a:pt x="2493391" y="2182622"/>
                </a:lnTo>
                <a:lnTo>
                  <a:pt x="2438400" y="2186432"/>
                </a:lnTo>
                <a:close/>
              </a:path>
              <a:path w="2580004" h="5506084">
                <a:moveTo>
                  <a:pt x="2426208" y="3295904"/>
                </a:moveTo>
                <a:lnTo>
                  <a:pt x="141477" y="3295904"/>
                </a:lnTo>
                <a:lnTo>
                  <a:pt x="86614" y="3292094"/>
                </a:lnTo>
                <a:lnTo>
                  <a:pt x="41528" y="3281553"/>
                </a:lnTo>
                <a:lnTo>
                  <a:pt x="11175" y="3266059"/>
                </a:lnTo>
                <a:lnTo>
                  <a:pt x="0" y="3247136"/>
                </a:lnTo>
                <a:lnTo>
                  <a:pt x="0" y="2272284"/>
                </a:lnTo>
                <a:lnTo>
                  <a:pt x="11175" y="2253361"/>
                </a:lnTo>
                <a:lnTo>
                  <a:pt x="41528" y="2237867"/>
                </a:lnTo>
                <a:lnTo>
                  <a:pt x="86614" y="2227326"/>
                </a:lnTo>
                <a:lnTo>
                  <a:pt x="141477" y="2223516"/>
                </a:lnTo>
                <a:lnTo>
                  <a:pt x="2426208" y="2223516"/>
                </a:lnTo>
                <a:lnTo>
                  <a:pt x="2481199" y="2227326"/>
                </a:lnTo>
                <a:lnTo>
                  <a:pt x="2526157" y="2237867"/>
                </a:lnTo>
                <a:lnTo>
                  <a:pt x="2556510" y="2253361"/>
                </a:lnTo>
                <a:lnTo>
                  <a:pt x="2567686" y="2272284"/>
                </a:lnTo>
                <a:lnTo>
                  <a:pt x="2567686" y="3247136"/>
                </a:lnTo>
                <a:lnTo>
                  <a:pt x="2556510" y="3266059"/>
                </a:lnTo>
                <a:lnTo>
                  <a:pt x="2526157" y="3281553"/>
                </a:lnTo>
                <a:lnTo>
                  <a:pt x="2481199" y="3292094"/>
                </a:lnTo>
                <a:lnTo>
                  <a:pt x="2426208" y="3295904"/>
                </a:lnTo>
                <a:close/>
              </a:path>
              <a:path w="2580004" h="5506084">
                <a:moveTo>
                  <a:pt x="2438527" y="4408411"/>
                </a:moveTo>
                <a:lnTo>
                  <a:pt x="155194" y="4408411"/>
                </a:lnTo>
                <a:lnTo>
                  <a:pt x="100202" y="4404563"/>
                </a:lnTo>
                <a:lnTo>
                  <a:pt x="55245" y="4394073"/>
                </a:lnTo>
                <a:lnTo>
                  <a:pt x="24892" y="4378579"/>
                </a:lnTo>
                <a:lnTo>
                  <a:pt x="13716" y="4359656"/>
                </a:lnTo>
                <a:lnTo>
                  <a:pt x="13716" y="3384804"/>
                </a:lnTo>
                <a:lnTo>
                  <a:pt x="24892" y="3365881"/>
                </a:lnTo>
                <a:lnTo>
                  <a:pt x="55245" y="3350387"/>
                </a:lnTo>
                <a:lnTo>
                  <a:pt x="100202" y="3339846"/>
                </a:lnTo>
                <a:lnTo>
                  <a:pt x="155194" y="3336036"/>
                </a:lnTo>
                <a:lnTo>
                  <a:pt x="2438527" y="3336036"/>
                </a:lnTo>
                <a:lnTo>
                  <a:pt x="2493391" y="3339846"/>
                </a:lnTo>
                <a:lnTo>
                  <a:pt x="2538349" y="3350387"/>
                </a:lnTo>
                <a:lnTo>
                  <a:pt x="2568702" y="3365881"/>
                </a:lnTo>
                <a:lnTo>
                  <a:pt x="2579878" y="3384804"/>
                </a:lnTo>
                <a:lnTo>
                  <a:pt x="2579878" y="4359656"/>
                </a:lnTo>
                <a:lnTo>
                  <a:pt x="2568702" y="4378579"/>
                </a:lnTo>
                <a:lnTo>
                  <a:pt x="2538349" y="4394073"/>
                </a:lnTo>
                <a:lnTo>
                  <a:pt x="2493391" y="4404563"/>
                </a:lnTo>
                <a:lnTo>
                  <a:pt x="2438527" y="4408411"/>
                </a:lnTo>
                <a:close/>
              </a:path>
              <a:path w="2580004" h="5506084">
                <a:moveTo>
                  <a:pt x="2438527" y="5505691"/>
                </a:moveTo>
                <a:lnTo>
                  <a:pt x="155194" y="5505691"/>
                </a:lnTo>
                <a:lnTo>
                  <a:pt x="100202" y="5501843"/>
                </a:lnTo>
                <a:lnTo>
                  <a:pt x="55245" y="5491378"/>
                </a:lnTo>
                <a:lnTo>
                  <a:pt x="24892" y="5475884"/>
                </a:lnTo>
                <a:lnTo>
                  <a:pt x="13716" y="5456948"/>
                </a:lnTo>
                <a:lnTo>
                  <a:pt x="13716" y="4482071"/>
                </a:lnTo>
                <a:lnTo>
                  <a:pt x="24892" y="4463148"/>
                </a:lnTo>
                <a:lnTo>
                  <a:pt x="55245" y="4447667"/>
                </a:lnTo>
                <a:lnTo>
                  <a:pt x="100202" y="4437126"/>
                </a:lnTo>
                <a:lnTo>
                  <a:pt x="155194" y="4433316"/>
                </a:lnTo>
                <a:lnTo>
                  <a:pt x="2438527" y="4433316"/>
                </a:lnTo>
                <a:lnTo>
                  <a:pt x="2493391" y="4437126"/>
                </a:lnTo>
                <a:lnTo>
                  <a:pt x="2538349" y="4447667"/>
                </a:lnTo>
                <a:lnTo>
                  <a:pt x="2568702" y="4463148"/>
                </a:lnTo>
                <a:lnTo>
                  <a:pt x="2579878" y="4482071"/>
                </a:lnTo>
                <a:lnTo>
                  <a:pt x="2579878" y="5456948"/>
                </a:lnTo>
                <a:lnTo>
                  <a:pt x="2568702" y="5475884"/>
                </a:lnTo>
                <a:lnTo>
                  <a:pt x="2538349" y="5491378"/>
                </a:lnTo>
                <a:lnTo>
                  <a:pt x="2493391" y="5501843"/>
                </a:lnTo>
                <a:lnTo>
                  <a:pt x="2438527" y="550569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8513" y="2301621"/>
            <a:ext cx="70485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C</a:t>
            </a:r>
            <a:r>
              <a:rPr sz="600" b="1" dirty="0">
                <a:latin typeface="Calibri"/>
                <a:cs typeface="Calibri"/>
              </a:rPr>
              <a:t>OMP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N</a:t>
            </a:r>
            <a:r>
              <a:rPr sz="600" b="1" spc="5" dirty="0">
                <a:latin typeface="Calibri"/>
                <a:cs typeface="Calibri"/>
              </a:rPr>
              <a:t>H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NTO  </a:t>
            </a:r>
            <a:r>
              <a:rPr sz="600" b="1" spc="-5" dirty="0">
                <a:latin typeface="Calibri"/>
                <a:cs typeface="Calibri"/>
              </a:rPr>
              <a:t>NOTIFICAÇÃO</a:t>
            </a:r>
            <a:endParaRPr sz="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0"/>
              </a:spcBef>
            </a:pPr>
            <a:r>
              <a:rPr sz="600" b="1" spc="-5" dirty="0">
                <a:latin typeface="Calibri"/>
                <a:cs typeface="Calibri"/>
              </a:rPr>
              <a:t>A.R.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9022" y="2405634"/>
            <a:ext cx="968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Correios, protocolo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prefeitura.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49955" y="2405634"/>
            <a:ext cx="340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3941" y="2350770"/>
            <a:ext cx="173228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5080" indent="-454659">
              <a:lnSpc>
                <a:spcPct val="1067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Fiscal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Funcionários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 ou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Sema,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funcionários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protocolo </a:t>
            </a:r>
            <a:r>
              <a:rPr sz="600" dirty="0">
                <a:latin typeface="Calibri"/>
                <a:cs typeface="Calibri"/>
              </a:rPr>
              <a:t>geral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prefeitura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79691" y="2307717"/>
            <a:ext cx="492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8:00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17:00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3765" y="2504008"/>
            <a:ext cx="3251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Di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ú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45422" y="2405634"/>
            <a:ext cx="8140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Prazo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correios,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indefinido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2041" y="3522091"/>
            <a:ext cx="635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STO</a:t>
            </a:r>
            <a:r>
              <a:rPr sz="600" b="1" spc="-5" dirty="0">
                <a:latin typeface="Calibri"/>
                <a:cs typeface="Calibri"/>
              </a:rPr>
              <a:t>RI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AL</a:t>
            </a: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ARÁ</a:t>
            </a:r>
            <a:r>
              <a:rPr sz="600" b="1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19022" y="3522091"/>
            <a:ext cx="13862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In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loco,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Veículo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motorista,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celular,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GPS.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49955" y="3522091"/>
            <a:ext cx="340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23561" y="3522091"/>
            <a:ext cx="193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79691" y="3423615"/>
            <a:ext cx="49212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8:00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17:00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63765" y="3620770"/>
            <a:ext cx="325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ú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30410" y="3522091"/>
            <a:ext cx="2413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5089" y="4638294"/>
            <a:ext cx="6299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M</a:t>
            </a:r>
            <a:r>
              <a:rPr sz="600" b="1" spc="-5" dirty="0">
                <a:latin typeface="Calibri"/>
                <a:cs typeface="Calibri"/>
              </a:rPr>
              <a:t>I</a:t>
            </a:r>
            <a:r>
              <a:rPr sz="600" b="1" dirty="0">
                <a:latin typeface="Calibri"/>
                <a:cs typeface="Calibri"/>
              </a:rPr>
              <a:t>SS</a:t>
            </a:r>
            <a:r>
              <a:rPr sz="600" b="1" spc="-5" dirty="0">
                <a:latin typeface="Calibri"/>
                <a:cs typeface="Calibri"/>
              </a:rPr>
              <a:t>Ã</a:t>
            </a:r>
            <a:r>
              <a:rPr sz="600" b="1" dirty="0">
                <a:latin typeface="Calibri"/>
                <a:cs typeface="Calibri"/>
              </a:rPr>
              <a:t>O</a:t>
            </a:r>
            <a:r>
              <a:rPr sz="600" b="1" spc="-5" dirty="0">
                <a:latin typeface="Calibri"/>
                <a:cs typeface="Calibri"/>
              </a:rPr>
              <a:t> AL</a:t>
            </a:r>
            <a:r>
              <a:rPr sz="600" b="1" dirty="0">
                <a:latin typeface="Calibri"/>
                <a:cs typeface="Calibri"/>
              </a:rPr>
              <a:t>V</a:t>
            </a:r>
            <a:r>
              <a:rPr sz="600" b="1" spc="-5" dirty="0">
                <a:latin typeface="Calibri"/>
                <a:cs typeface="Calibri"/>
              </a:rPr>
              <a:t>ARÁ</a:t>
            </a:r>
            <a:r>
              <a:rPr sz="600" b="1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9022" y="4387342"/>
            <a:ext cx="141097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600" spc="-5" dirty="0">
                <a:latin typeface="Calibri"/>
                <a:cs typeface="Calibri"/>
              </a:rPr>
              <a:t>Geração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check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list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vistoria,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encaminhamento</a:t>
            </a:r>
            <a:r>
              <a:rPr sz="600" dirty="0">
                <a:latin typeface="Calibri"/>
                <a:cs typeface="Calibri"/>
              </a:rPr>
              <a:t> 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outras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fiscalizações,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averiguação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informações</a:t>
            </a:r>
            <a:r>
              <a:rPr sz="600" dirty="0">
                <a:latin typeface="Calibri"/>
                <a:cs typeface="Calibri"/>
              </a:rPr>
              <a:t> 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legislação,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emissão,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assinaturas,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contato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direto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com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empreendimentos,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entrega,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arquivamento.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83255" y="4638294"/>
            <a:ext cx="8737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No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presencial,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e-mail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11497" y="4638294"/>
            <a:ext cx="1216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Fiscal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Funcionários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 ou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79691" y="4540377"/>
            <a:ext cx="492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8:00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17:00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63765" y="4736973"/>
            <a:ext cx="325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ú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30410" y="4638294"/>
            <a:ext cx="2413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3857" y="5680329"/>
            <a:ext cx="53276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6700"/>
              </a:lnSpc>
              <a:spcBef>
                <a:spcPts val="100"/>
              </a:spcBef>
            </a:pPr>
            <a:r>
              <a:rPr sz="600" b="1" dirty="0">
                <a:latin typeface="Calibri"/>
                <a:cs typeface="Calibri"/>
              </a:rPr>
              <a:t>USO</a:t>
            </a:r>
            <a:r>
              <a:rPr sz="600" b="1" spc="-15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</a:t>
            </a:r>
            <a:r>
              <a:rPr sz="600" b="1" dirty="0">
                <a:latin typeface="Calibri"/>
                <a:cs typeface="Calibri"/>
              </a:rPr>
              <a:t>E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E</a:t>
            </a:r>
            <a:r>
              <a:rPr sz="600" b="1" dirty="0">
                <a:latin typeface="Calibri"/>
                <a:cs typeface="Calibri"/>
              </a:rPr>
              <a:t>SP</a:t>
            </a:r>
            <a:r>
              <a:rPr sz="600" b="1" spc="-5" dirty="0">
                <a:latin typeface="Calibri"/>
                <a:cs typeface="Calibri"/>
              </a:rPr>
              <a:t>A</a:t>
            </a:r>
            <a:r>
              <a:rPr sz="600" b="1" spc="-10" dirty="0">
                <a:latin typeface="Calibri"/>
                <a:cs typeface="Calibri"/>
              </a:rPr>
              <a:t>Ç</a:t>
            </a:r>
            <a:r>
              <a:rPr sz="600" b="1" dirty="0">
                <a:latin typeface="Calibri"/>
                <a:cs typeface="Calibri"/>
              </a:rPr>
              <a:t>O  </a:t>
            </a:r>
            <a:r>
              <a:rPr sz="600" b="1" spc="-5" dirty="0">
                <a:latin typeface="Calibri"/>
                <a:cs typeface="Calibri"/>
              </a:rPr>
              <a:t>PUBLICO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19022" y="5735574"/>
            <a:ext cx="911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Requerimento,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documentos.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06700" y="5735574"/>
            <a:ext cx="626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Presencial,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internet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11497" y="5735574"/>
            <a:ext cx="1216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Fiscal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Funcionários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setor ou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Sema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79691" y="5637657"/>
            <a:ext cx="492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8:00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17:00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63765" y="5834253"/>
            <a:ext cx="325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ú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32646" y="5735574"/>
            <a:ext cx="10534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Conforme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demanda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+-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15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5841" y="6834327"/>
            <a:ext cx="7912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Calibri"/>
                <a:cs typeface="Calibri"/>
              </a:rPr>
              <a:t>ENGENHO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PUBLICIDADE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19022" y="6779158"/>
            <a:ext cx="140970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Re</a:t>
            </a:r>
            <a:r>
              <a:rPr sz="600" spc="-5" dirty="0">
                <a:latin typeface="Calibri"/>
                <a:cs typeface="Calibri"/>
              </a:rPr>
              <a:t>qu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ment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  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dirty="0">
                <a:latin typeface="Calibri"/>
                <a:cs typeface="Calibri"/>
              </a:rPr>
              <a:t>ma</a:t>
            </a:r>
            <a:r>
              <a:rPr sz="600" spc="5" dirty="0">
                <a:latin typeface="Calibri"/>
                <a:cs typeface="Calibri"/>
              </a:rPr>
              <a:t>i</a:t>
            </a:r>
            <a:r>
              <a:rPr sz="600" spc="-10" dirty="0">
                <a:latin typeface="Calibri"/>
                <a:cs typeface="Calibri"/>
              </a:rPr>
              <a:t>l</a:t>
            </a:r>
            <a:r>
              <a:rPr sz="600" dirty="0">
                <a:latin typeface="Calibri"/>
                <a:cs typeface="Calibri"/>
              </a:rPr>
              <a:t>,     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</a:t>
            </a:r>
            <a:r>
              <a:rPr sz="600" spc="-10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oj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-5" dirty="0">
                <a:latin typeface="Calibri"/>
                <a:cs typeface="Calibri"/>
              </a:rPr>
              <a:t>o</a:t>
            </a:r>
            <a:r>
              <a:rPr sz="600" dirty="0">
                <a:latin typeface="Calibri"/>
                <a:cs typeface="Calibri"/>
              </a:rPr>
              <a:t>,     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taxa,  </a:t>
            </a:r>
            <a:r>
              <a:rPr sz="600" spc="-5" dirty="0">
                <a:latin typeface="Calibri"/>
                <a:cs typeface="Calibri"/>
              </a:rPr>
              <a:t>documentos pessoais,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alvará.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49955" y="6834327"/>
            <a:ext cx="340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Presencial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23561" y="6834327"/>
            <a:ext cx="193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F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179691" y="6736486"/>
            <a:ext cx="492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8:00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às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17:00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63765" y="6933082"/>
            <a:ext cx="325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ú</a:t>
            </a:r>
            <a:r>
              <a:rPr sz="600" dirty="0">
                <a:latin typeface="Calibri"/>
                <a:cs typeface="Calibri"/>
              </a:rPr>
              <a:t>te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130410" y="6834327"/>
            <a:ext cx="2413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3</a:t>
            </a:r>
            <a:r>
              <a:rPr sz="600" dirty="0">
                <a:latin typeface="Calibri"/>
                <a:cs typeface="Calibri"/>
              </a:rPr>
              <a:t>0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-10" dirty="0">
                <a:latin typeface="Calibri"/>
                <a:cs typeface="Calibri"/>
              </a:rPr>
              <a:t>i</a:t>
            </a:r>
            <a:r>
              <a:rPr sz="600" dirty="0">
                <a:latin typeface="Calibri"/>
                <a:cs typeface="Calibri"/>
              </a:rPr>
              <a:t>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44615" y="1989812"/>
            <a:ext cx="749935" cy="36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73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(antiga</a:t>
            </a:r>
            <a:r>
              <a:rPr sz="700" spc="3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56808" y="2413533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44615" y="3093346"/>
            <a:ext cx="749935" cy="36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73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56808" y="3517798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17438" y="4198392"/>
            <a:ext cx="74993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29629" y="4622063"/>
            <a:ext cx="72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26963" y="5300878"/>
            <a:ext cx="74993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 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39154" y="5724550"/>
            <a:ext cx="7270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indent="12446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7178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latin typeface="Calibri"/>
                <a:cs typeface="Calibri"/>
              </a:rPr>
              <a:t>posturas.smp@bru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29629" y="6403645"/>
            <a:ext cx="75057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Rua</a:t>
            </a:r>
            <a:r>
              <a:rPr sz="700" spc="-10" dirty="0">
                <a:latin typeface="Calibri"/>
                <a:cs typeface="Calibri"/>
              </a:rPr>
              <a:t> Olivia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Augusta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(antiga</a:t>
            </a:r>
            <a:r>
              <a:rPr sz="700" spc="2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Rua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Azurita),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85,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Centro.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41821" y="6827622"/>
            <a:ext cx="727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1594" indent="125095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Telefone: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31</a:t>
            </a:r>
            <a:r>
              <a:rPr sz="700" spc="-5" dirty="0">
                <a:latin typeface="Calibri"/>
                <a:cs typeface="Calibri"/>
              </a:rPr>
              <a:t>)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9</a:t>
            </a:r>
            <a:r>
              <a:rPr sz="700" spc="-10" dirty="0">
                <a:latin typeface="Calibri"/>
                <a:cs typeface="Calibri"/>
              </a:rPr>
              <a:t>717</a:t>
            </a:r>
            <a:r>
              <a:rPr sz="700" spc="-5" dirty="0">
                <a:latin typeface="Calibri"/>
                <a:cs typeface="Calibri"/>
              </a:rPr>
              <a:t>8-</a:t>
            </a:r>
            <a:r>
              <a:rPr sz="700" spc="-10" dirty="0">
                <a:latin typeface="Calibri"/>
                <a:cs typeface="Calibri"/>
              </a:rPr>
              <a:t>2796</a:t>
            </a:r>
            <a:endParaRPr sz="700">
              <a:latin typeface="Calibri"/>
              <a:cs typeface="Calibri"/>
            </a:endParaRPr>
          </a:p>
          <a:p>
            <a:pPr marL="12700" marR="5080" indent="7620">
              <a:lnSpc>
                <a:spcPct val="107100"/>
              </a:lnSpc>
            </a:pPr>
            <a:r>
              <a:rPr sz="700" spc="-10" dirty="0">
                <a:latin typeface="Calibri"/>
                <a:cs typeface="Calibri"/>
              </a:rPr>
              <a:t>posturas.smp@bru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madinho.mg.gov.br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DA1FA8E3-FA4B-6CD9-47BE-C7260691F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87" name="object 61">
            <a:extLst>
              <a:ext uri="{FF2B5EF4-FFF2-40B4-BE49-F238E27FC236}">
                <a16:creationId xmlns:a16="http://schemas.microsoft.com/office/drawing/2014/main" id="{9F3BFF47-51DE-2FB9-386C-C8DC7FBB053D}"/>
              </a:ext>
            </a:extLst>
          </p:cNvPr>
          <p:cNvSpPr txBox="1"/>
          <p:nvPr/>
        </p:nvSpPr>
        <p:spPr>
          <a:xfrm>
            <a:off x="3380359" y="707263"/>
            <a:ext cx="5412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80213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20" dirty="0"/>
              <a:t>FISCALIZAÇÃO</a:t>
            </a:r>
            <a:r>
              <a:rPr lang="pt-BR" sz="2000" b="1" spc="-95" dirty="0"/>
              <a:t> </a:t>
            </a:r>
            <a:r>
              <a:rPr lang="pt-BR" sz="2000" b="1" spc="10" dirty="0"/>
              <a:t>DE</a:t>
            </a:r>
            <a:r>
              <a:rPr lang="pt-BR" sz="2000" b="1" spc="-40" dirty="0"/>
              <a:t> </a:t>
            </a:r>
            <a:r>
              <a:rPr lang="pt-BR" sz="2000" b="1" spc="20" dirty="0"/>
              <a:t>POSTURAS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8" name="object 59">
            <a:extLst>
              <a:ext uri="{FF2B5EF4-FFF2-40B4-BE49-F238E27FC236}">
                <a16:creationId xmlns:a16="http://schemas.microsoft.com/office/drawing/2014/main" id="{BA4BCC92-B9AC-4429-0C4B-78E20CDCFA1F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4387126"/>
                </a:moveTo>
                <a:lnTo>
                  <a:pt x="52958" y="4387126"/>
                </a:lnTo>
                <a:lnTo>
                  <a:pt x="32384" y="4382960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880"/>
                </a:lnTo>
                <a:lnTo>
                  <a:pt x="4190" y="3345306"/>
                </a:lnTo>
                <a:lnTo>
                  <a:pt x="15493" y="3328542"/>
                </a:lnTo>
                <a:lnTo>
                  <a:pt x="32384" y="3317240"/>
                </a:lnTo>
                <a:lnTo>
                  <a:pt x="52958" y="3313049"/>
                </a:lnTo>
                <a:lnTo>
                  <a:pt x="986281" y="3313049"/>
                </a:lnTo>
                <a:lnTo>
                  <a:pt x="1006855" y="3317240"/>
                </a:lnTo>
                <a:lnTo>
                  <a:pt x="1023747" y="3328542"/>
                </a:lnTo>
                <a:lnTo>
                  <a:pt x="1035050" y="3345306"/>
                </a:lnTo>
                <a:lnTo>
                  <a:pt x="1039240" y="3365880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60"/>
                </a:lnTo>
                <a:lnTo>
                  <a:pt x="986281" y="4387126"/>
                </a:lnTo>
                <a:close/>
              </a:path>
              <a:path w="1039495" h="5492115">
                <a:moveTo>
                  <a:pt x="986281" y="5491975"/>
                </a:moveTo>
                <a:lnTo>
                  <a:pt x="52958" y="5491975"/>
                </a:lnTo>
                <a:lnTo>
                  <a:pt x="32384" y="5487796"/>
                </a:lnTo>
                <a:lnTo>
                  <a:pt x="15493" y="5476430"/>
                </a:lnTo>
                <a:lnTo>
                  <a:pt x="4190" y="5459603"/>
                </a:lnTo>
                <a:lnTo>
                  <a:pt x="0" y="5439067"/>
                </a:lnTo>
                <a:lnTo>
                  <a:pt x="0" y="4469244"/>
                </a:lnTo>
                <a:lnTo>
                  <a:pt x="4190" y="4448708"/>
                </a:lnTo>
                <a:lnTo>
                  <a:pt x="15493" y="4431893"/>
                </a:lnTo>
                <a:lnTo>
                  <a:pt x="32384" y="4420527"/>
                </a:lnTo>
                <a:lnTo>
                  <a:pt x="52958" y="4416348"/>
                </a:lnTo>
                <a:lnTo>
                  <a:pt x="986281" y="4416348"/>
                </a:lnTo>
                <a:lnTo>
                  <a:pt x="1006855" y="4420527"/>
                </a:lnTo>
                <a:lnTo>
                  <a:pt x="1023747" y="4431893"/>
                </a:lnTo>
                <a:lnTo>
                  <a:pt x="1035050" y="4448708"/>
                </a:lnTo>
                <a:lnTo>
                  <a:pt x="1039240" y="4469244"/>
                </a:lnTo>
                <a:lnTo>
                  <a:pt x="1039240" y="5439067"/>
                </a:lnTo>
                <a:lnTo>
                  <a:pt x="1035050" y="5459603"/>
                </a:lnTo>
                <a:lnTo>
                  <a:pt x="1023747" y="5476430"/>
                </a:lnTo>
                <a:lnTo>
                  <a:pt x="1006855" y="5487796"/>
                </a:lnTo>
                <a:lnTo>
                  <a:pt x="98628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7747" y="-4790"/>
            <a:ext cx="2395855" cy="838200"/>
            <a:chOff x="0" y="242316"/>
            <a:chExt cx="2395855" cy="838200"/>
          </a:xfrm>
        </p:grpSpPr>
        <p:sp>
          <p:nvSpPr>
            <p:cNvPr id="32" name="object 32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81283"/>
              </p:ext>
            </p:extLst>
          </p:nvPr>
        </p:nvGraphicFramePr>
        <p:xfrm>
          <a:off x="114080" y="1939652"/>
          <a:ext cx="9992995" cy="5625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8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6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61620" marR="89535" indent="-108585">
                        <a:lnSpc>
                          <a:spcPct val="106700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VISTORIA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ENGENHO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PUBLICIDADE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B1F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7470" marR="179705" algn="just">
                        <a:lnSpc>
                          <a:spcPct val="107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Veículo com motorista, Geração do check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list de</a:t>
                      </a:r>
                      <a:r>
                        <a:rPr sz="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vistoria,</a:t>
                      </a:r>
                      <a:r>
                        <a:rPr sz="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encaminhamento</a:t>
                      </a:r>
                      <a:r>
                        <a:rPr sz="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outras fiscalizações, averiguação de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informações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legislação,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emissão,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assinaturas,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contato direto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com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empreendimentos,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entrega,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arquivamento.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75535" indent="27305" algn="r">
                        <a:lnSpc>
                          <a:spcPct val="107100"/>
                        </a:lnSpc>
                        <a:spcBef>
                          <a:spcPts val="560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(ant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Azurita),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029335" marR="21590">
                        <a:lnSpc>
                          <a:spcPct val="100000"/>
                        </a:lnSpc>
                        <a:spcBef>
                          <a:spcPts val="470"/>
                        </a:spcBef>
                        <a:tabLst>
                          <a:tab pos="2569210" algn="l"/>
                        </a:tabLst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al	</a:t>
                      </a:r>
                      <a:r>
                        <a:rPr sz="1050" spc="-7" baseline="-1984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aseline="-19841" dirty="0">
                          <a:latin typeface="Calibri"/>
                          <a:cs typeface="Calibri"/>
                        </a:rPr>
                        <a:t>el</a:t>
                      </a:r>
                      <a:endParaRPr sz="1050" baseline="-19841">
                        <a:latin typeface="Calibri"/>
                        <a:cs typeface="Calibri"/>
                      </a:endParaRPr>
                    </a:p>
                    <a:p>
                      <a:pPr marL="2387600" marR="3175" indent="55880" algn="just">
                        <a:lnSpc>
                          <a:spcPct val="107100"/>
                        </a:lnSpc>
                        <a:spcBef>
                          <a:spcPts val="22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7 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marR="1488440" indent="17780">
                        <a:lnSpc>
                          <a:spcPct val="107100"/>
                        </a:lnSpc>
                        <a:spcBef>
                          <a:spcPts val="5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4765">
                        <a:lnSpc>
                          <a:spcPts val="74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969010">
                        <a:lnSpc>
                          <a:spcPts val="62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</a:p>
                    <a:p>
                      <a:pPr>
                        <a:lnSpc>
                          <a:spcPts val="695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efone: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695"/>
                        </a:lnSpc>
                        <a:tabLst>
                          <a:tab pos="1051560" algn="l"/>
                        </a:tabLst>
                      </a:pPr>
                      <a:r>
                        <a:rPr sz="1050" spc="-15" baseline="-27777" dirty="0">
                          <a:latin typeface="Calibri"/>
                          <a:cs typeface="Calibri"/>
                        </a:rPr>
                        <a:t>178-2796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R="1473835" indent="13335">
                        <a:lnSpc>
                          <a:spcPct val="1071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s.s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@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br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  o.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6766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039">
                <a:tc>
                  <a:txBody>
                    <a:bodyPr/>
                    <a:lstStyle/>
                    <a:p>
                      <a:pPr marL="251460" marR="146050" indent="-41275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endParaRPr lang="pt-BR" sz="600" b="0" spc="0" dirty="0">
                        <a:latin typeface="Times New Roman"/>
                        <a:cs typeface="Times New Roman"/>
                      </a:endParaRPr>
                    </a:p>
                    <a:p>
                      <a:pPr marL="251460" marR="146050" indent="-41275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endParaRPr lang="pt-BR" sz="600" b="0" spc="0" dirty="0">
                        <a:latin typeface="Times New Roman"/>
                        <a:cs typeface="Times New Roman"/>
                      </a:endParaRPr>
                    </a:p>
                    <a:p>
                      <a:pPr marL="251460" marR="146050" indent="-41275" algn="just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r>
                        <a:rPr lang="pt-BR" sz="600" b="1" spc="-5" dirty="0">
                          <a:latin typeface="Calibri"/>
                          <a:cs typeface="Calibri"/>
                        </a:rPr>
                        <a:t>LICENCIAMENTO AMBULANTES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B1F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Requerimento.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48865" marR="22225" indent="158115" algn="r">
                        <a:lnSpc>
                          <a:spcPct val="1071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(anti </a:t>
                      </a:r>
                      <a:r>
                        <a:rPr sz="7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Azurita),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13080" marR="2159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42540" algn="l"/>
                        </a:tabLst>
                      </a:pPr>
                      <a:r>
                        <a:rPr sz="900" spc="-7" baseline="4629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900" spc="15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aseline="4629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7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5" baseline="4629" dirty="0">
                          <a:latin typeface="Calibri"/>
                          <a:cs typeface="Calibri"/>
                        </a:rPr>
                        <a:t>Funcionários</a:t>
                      </a:r>
                      <a:r>
                        <a:rPr sz="900" spc="52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setor</a:t>
                      </a:r>
                      <a:r>
                        <a:rPr sz="900" spc="15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3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Sema	</a:t>
                      </a:r>
                      <a:r>
                        <a:rPr sz="700" spc="-90" dirty="0">
                          <a:latin typeface="Calibri"/>
                          <a:cs typeface="Calibri"/>
                        </a:rPr>
                        <a:t>Telef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60930" marR="12065" indent="55880" algn="just">
                        <a:lnSpc>
                          <a:spcPct val="1071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(31)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97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posturas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10665" indent="-1905">
                        <a:lnSpc>
                          <a:spcPct val="107100"/>
                        </a:lnSpc>
                        <a:spcBef>
                          <a:spcPts val="4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ts val="83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969010">
                        <a:lnSpc>
                          <a:spcPts val="71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ts val="785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one: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790"/>
                        </a:lnSpc>
                        <a:tabLst>
                          <a:tab pos="1051560" algn="l"/>
                        </a:tabLst>
                      </a:pPr>
                      <a:r>
                        <a:rPr sz="1050" spc="-15" baseline="-11904" dirty="0">
                          <a:latin typeface="Calibri"/>
                          <a:cs typeface="Calibri"/>
                        </a:rPr>
                        <a:t>178-2796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.smp@bru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3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.mg.gov.br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689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+-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15 dias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251460" marR="185420" indent="-1905">
                        <a:lnSpc>
                          <a:spcPct val="106700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MBU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B1F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7470" marR="179705">
                        <a:lnSpc>
                          <a:spcPct val="106700"/>
                        </a:lnSpc>
                        <a:tabLst>
                          <a:tab pos="561975" algn="l"/>
                          <a:tab pos="1146175" algn="l"/>
                        </a:tabLst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Denúncias,	comprovação, 	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flagrantes,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Notificação,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apreensão.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82575" marR="177165" indent="-218440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Presencial,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telefone,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e-mail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88870" marR="3175" indent="158115" algn="r">
                        <a:lnSpc>
                          <a:spcPts val="9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(a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Azurita)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029335" marR="21590" algn="just">
                        <a:lnSpc>
                          <a:spcPct val="100000"/>
                        </a:lnSpc>
                        <a:tabLst>
                          <a:tab pos="2581910" algn="l"/>
                        </a:tabLst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Fiscal	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Tel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400935" marR="12065" indent="55880" algn="just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(31) 9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335" marR="1475105" indent="-21590">
                        <a:lnSpc>
                          <a:spcPct val="107100"/>
                        </a:lnSpc>
                        <a:spcBef>
                          <a:spcPts val="49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969010">
                        <a:lnSpc>
                          <a:spcPts val="690"/>
                        </a:lnSpc>
                        <a:spcBef>
                          <a:spcPts val="3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0795">
                        <a:lnSpc>
                          <a:spcPts val="785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efone: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815"/>
                        </a:lnSpc>
                        <a:tabLst>
                          <a:tab pos="1051560" algn="l"/>
                        </a:tabLst>
                      </a:pPr>
                      <a:r>
                        <a:rPr sz="1050" spc="-15" baseline="-7936" dirty="0">
                          <a:latin typeface="Calibri"/>
                          <a:cs typeface="Calibri"/>
                        </a:rPr>
                        <a:t>7178-2796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R="1461135" indent="13335">
                        <a:lnSpc>
                          <a:spcPct val="107100"/>
                        </a:lnSpc>
                        <a:spcBef>
                          <a:spcPts val="114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s.s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@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br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  o.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89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Imediato,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agendamento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00" marR="54610" indent="-143510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REMOÇÃO </a:t>
                      </a:r>
                      <a:r>
                        <a:rPr sz="6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ENGENHOS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PUBLICIDADE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B1F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7470" marR="179705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Denúncias,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flagrantes,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agendamento,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Veículo com motorista, funcionário,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ferramentas.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0340" marR="177165" indent="-116205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Presencial,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telefone,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e-mail,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ofício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53310" marR="22225" indent="158115" algn="r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(a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Azurita),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17525" marR="21590" algn="just">
                        <a:lnSpc>
                          <a:spcPct val="100000"/>
                        </a:lnSpc>
                        <a:tabLst>
                          <a:tab pos="2546985" algn="l"/>
                        </a:tabLst>
                      </a:pPr>
                      <a:r>
                        <a:rPr sz="900" spc="-7" baseline="9259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900" spc="7" baseline="92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aseline="9259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7" baseline="9259" dirty="0">
                          <a:latin typeface="Calibri"/>
                          <a:cs typeface="Calibri"/>
                        </a:rPr>
                        <a:t>Funcionários</a:t>
                      </a:r>
                      <a:r>
                        <a:rPr sz="900" spc="37" baseline="92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9259" dirty="0">
                          <a:latin typeface="Calibri"/>
                          <a:cs typeface="Calibri"/>
                        </a:rPr>
                        <a:t>setor</a:t>
                      </a:r>
                      <a:r>
                        <a:rPr sz="900" spc="7" baseline="92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9259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baseline="92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9259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15" baseline="92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9259" dirty="0">
                          <a:latin typeface="Calibri"/>
                          <a:cs typeface="Calibri"/>
                        </a:rPr>
                        <a:t>Sema	</a:t>
                      </a:r>
                      <a:r>
                        <a:rPr sz="700" spc="-90" dirty="0">
                          <a:latin typeface="Calibri"/>
                          <a:cs typeface="Calibri"/>
                        </a:rPr>
                        <a:t>Telef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65375" marR="12065" indent="55880" algn="just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7 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posturas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10665" indent="-1905">
                        <a:lnSpc>
                          <a:spcPct val="107100"/>
                        </a:lnSpc>
                        <a:spcBef>
                          <a:spcPts val="47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ts val="81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969010">
                        <a:lnSpc>
                          <a:spcPts val="69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  <a:endParaRPr lang="pt-BR" sz="600" dirty="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lang="pt-BR" sz="700" spc="-5" dirty="0" err="1">
                          <a:latin typeface="Calibri"/>
                          <a:cs typeface="Calibri"/>
                        </a:rPr>
                        <a:t>one</a:t>
                      </a:r>
                      <a:r>
                        <a:rPr lang="pt-BR" sz="700" spc="-5" dirty="0">
                          <a:latin typeface="Calibri"/>
                          <a:cs typeface="Calibri"/>
                        </a:rPr>
                        <a:t>:</a:t>
                      </a:r>
                      <a:endParaRPr lang="pt-BR"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770"/>
                        </a:lnSpc>
                        <a:tabLst>
                          <a:tab pos="1051560" algn="l"/>
                        </a:tabLst>
                      </a:pPr>
                      <a:r>
                        <a:rPr sz="1050" spc="-15" baseline="-15873" dirty="0">
                          <a:latin typeface="Calibri"/>
                          <a:cs typeface="Calibri"/>
                        </a:rPr>
                        <a:t>178-2796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.smp@bru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3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.mg.gov.br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6766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demanda/agendamento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CAMPANHAS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B1F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77470" marR="179705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Planejamento,</a:t>
                      </a:r>
                      <a:r>
                        <a:rPr sz="600" spc="12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setor</a:t>
                      </a:r>
                      <a:r>
                        <a:rPr sz="600" spc="12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comunicação, material confeccionado.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82575" marR="222250" indent="-172720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Presencial,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oficio,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e-mail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75535" indent="27305" algn="r">
                        <a:lnSpc>
                          <a:spcPct val="107100"/>
                        </a:lnSpc>
                        <a:spcBef>
                          <a:spcPts val="320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(ant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Azurita),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tabLst>
                          <a:tab pos="2051050" algn="l"/>
                        </a:tabLst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Funcionários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setor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ou da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Sema	</a:t>
                      </a:r>
                      <a:r>
                        <a:rPr sz="1050" spc="-7" baseline="3968" dirty="0">
                          <a:latin typeface="Calibri"/>
                          <a:cs typeface="Calibri"/>
                        </a:rPr>
                        <a:t>Tel</a:t>
                      </a:r>
                      <a:endParaRPr sz="1050" baseline="3968">
                        <a:latin typeface="Calibri"/>
                        <a:cs typeface="Calibri"/>
                      </a:endParaRPr>
                    </a:p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387600" marR="27305" indent="7620" algn="r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marR="1488440" indent="17780">
                        <a:lnSpc>
                          <a:spcPct val="107100"/>
                        </a:lnSpc>
                        <a:spcBef>
                          <a:spcPts val="3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969010">
                        <a:lnSpc>
                          <a:spcPts val="665"/>
                        </a:lnSpc>
                        <a:spcBef>
                          <a:spcPts val="8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</a:p>
                    <a:p>
                      <a:pPr>
                        <a:lnSpc>
                          <a:spcPts val="785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efone: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051560" algn="l"/>
                        </a:tabLst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178-2796	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900" spc="-3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úteis</a:t>
                      </a:r>
                      <a:endParaRPr sz="900" baseline="4629" dirty="0">
                        <a:latin typeface="Calibri"/>
                        <a:cs typeface="Calibri"/>
                      </a:endParaRPr>
                    </a:p>
                    <a:p>
                      <a:pPr marR="1473835" indent="13335">
                        <a:lnSpc>
                          <a:spcPct val="107100"/>
                        </a:lnSpc>
                      </a:pPr>
                      <a:r>
                        <a:rPr sz="700" dirty="0" err="1">
                          <a:latin typeface="Calibri"/>
                          <a:cs typeface="Calibri"/>
                          <a:hlinkClick r:id="rId2"/>
                        </a:rPr>
                        <a:t>s.s</a:t>
                      </a:r>
                      <a:r>
                        <a:rPr sz="700" spc="-5" dirty="0" err="1">
                          <a:latin typeface="Calibri"/>
                          <a:cs typeface="Calibri"/>
                          <a:hlinkClick r:id="rId2"/>
                        </a:rPr>
                        <a:t>m</a:t>
                      </a:r>
                      <a:r>
                        <a:rPr sz="700" spc="-10" dirty="0" err="1">
                          <a:latin typeface="Calibri"/>
                          <a:cs typeface="Calibri"/>
                          <a:hlinkClick r:id="rId2"/>
                        </a:rPr>
                        <a:t>p</a:t>
                      </a:r>
                      <a:r>
                        <a:rPr sz="700" dirty="0" err="1">
                          <a:latin typeface="Calibri"/>
                          <a:cs typeface="Calibri"/>
                          <a:hlinkClick r:id="rId2"/>
                        </a:rPr>
                        <a:t>@</a:t>
                      </a:r>
                      <a:r>
                        <a:rPr sz="700" spc="-5" dirty="0" err="1">
                          <a:latin typeface="Calibri"/>
                          <a:cs typeface="Calibri"/>
                          <a:hlinkClick r:id="rId2"/>
                        </a:rPr>
                        <a:t>b</a:t>
                      </a:r>
                      <a:endParaRPr lang="pt-BR" sz="700" spc="-5" dirty="0">
                        <a:latin typeface="Calibri"/>
                        <a:cs typeface="Calibri"/>
                      </a:endParaRPr>
                    </a:p>
                    <a:p>
                      <a:pPr marR="1473835" indent="13335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o.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676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demanda/agendamento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8016240" y="1909572"/>
            <a:ext cx="2550160" cy="5494020"/>
          </a:xfrm>
          <a:custGeom>
            <a:avLst/>
            <a:gdLst/>
            <a:ahLst/>
            <a:cxnLst/>
            <a:rect l="l" t="t" r="r" b="b"/>
            <a:pathLst>
              <a:path w="2550159" h="5494020">
                <a:moveTo>
                  <a:pt x="2397125" y="1072642"/>
                </a:moveTo>
                <a:lnTo>
                  <a:pt x="139826" y="1072642"/>
                </a:lnTo>
                <a:lnTo>
                  <a:pt x="85470" y="1068832"/>
                </a:lnTo>
                <a:lnTo>
                  <a:pt x="41020" y="1058291"/>
                </a:lnTo>
                <a:lnTo>
                  <a:pt x="11049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11049" y="29845"/>
                </a:lnTo>
                <a:lnTo>
                  <a:pt x="41020" y="14351"/>
                </a:lnTo>
                <a:lnTo>
                  <a:pt x="85470" y="3810"/>
                </a:lnTo>
                <a:lnTo>
                  <a:pt x="139826" y="0"/>
                </a:lnTo>
                <a:lnTo>
                  <a:pt x="2397125" y="0"/>
                </a:lnTo>
                <a:lnTo>
                  <a:pt x="2451354" y="3810"/>
                </a:lnTo>
                <a:lnTo>
                  <a:pt x="2495930" y="14351"/>
                </a:lnTo>
                <a:lnTo>
                  <a:pt x="2525776" y="29845"/>
                </a:lnTo>
                <a:lnTo>
                  <a:pt x="2536952" y="48768"/>
                </a:lnTo>
                <a:lnTo>
                  <a:pt x="2536952" y="1023874"/>
                </a:lnTo>
                <a:lnTo>
                  <a:pt x="2525776" y="1042797"/>
                </a:lnTo>
                <a:lnTo>
                  <a:pt x="2495930" y="1058291"/>
                </a:lnTo>
                <a:lnTo>
                  <a:pt x="2451354" y="1068832"/>
                </a:lnTo>
                <a:lnTo>
                  <a:pt x="2397125" y="1072642"/>
                </a:lnTo>
                <a:close/>
              </a:path>
              <a:path w="2550159" h="5494020">
                <a:moveTo>
                  <a:pt x="2409825" y="2182114"/>
                </a:moveTo>
                <a:lnTo>
                  <a:pt x="154812" y="2182114"/>
                </a:lnTo>
                <a:lnTo>
                  <a:pt x="100583" y="2178304"/>
                </a:lnTo>
                <a:lnTo>
                  <a:pt x="56260" y="2167763"/>
                </a:lnTo>
                <a:lnTo>
                  <a:pt x="26161" y="2152269"/>
                </a:lnTo>
                <a:lnTo>
                  <a:pt x="15239" y="2133346"/>
                </a:lnTo>
                <a:lnTo>
                  <a:pt x="15239" y="1158240"/>
                </a:lnTo>
                <a:lnTo>
                  <a:pt x="26161" y="1139317"/>
                </a:lnTo>
                <a:lnTo>
                  <a:pt x="56260" y="1123823"/>
                </a:lnTo>
                <a:lnTo>
                  <a:pt x="100583" y="1113282"/>
                </a:lnTo>
                <a:lnTo>
                  <a:pt x="154812" y="1109472"/>
                </a:lnTo>
                <a:lnTo>
                  <a:pt x="2409825" y="1109472"/>
                </a:lnTo>
                <a:lnTo>
                  <a:pt x="2464054" y="1113282"/>
                </a:lnTo>
                <a:lnTo>
                  <a:pt x="2508504" y="1123823"/>
                </a:lnTo>
                <a:lnTo>
                  <a:pt x="2538476" y="1139317"/>
                </a:lnTo>
                <a:lnTo>
                  <a:pt x="2549652" y="1158240"/>
                </a:lnTo>
                <a:lnTo>
                  <a:pt x="2549652" y="2133346"/>
                </a:lnTo>
                <a:lnTo>
                  <a:pt x="2538476" y="2152269"/>
                </a:lnTo>
                <a:lnTo>
                  <a:pt x="2508504" y="2167763"/>
                </a:lnTo>
                <a:lnTo>
                  <a:pt x="2464054" y="2178304"/>
                </a:lnTo>
                <a:lnTo>
                  <a:pt x="2409825" y="2182114"/>
                </a:lnTo>
                <a:close/>
              </a:path>
              <a:path w="2550159" h="5494020">
                <a:moveTo>
                  <a:pt x="2397125" y="3283966"/>
                </a:moveTo>
                <a:lnTo>
                  <a:pt x="139826" y="3283966"/>
                </a:lnTo>
                <a:lnTo>
                  <a:pt x="85470" y="3280156"/>
                </a:lnTo>
                <a:lnTo>
                  <a:pt x="41020" y="3269615"/>
                </a:lnTo>
                <a:lnTo>
                  <a:pt x="11049" y="3254121"/>
                </a:lnTo>
                <a:lnTo>
                  <a:pt x="0" y="3235198"/>
                </a:lnTo>
                <a:lnTo>
                  <a:pt x="0" y="2260092"/>
                </a:lnTo>
                <a:lnTo>
                  <a:pt x="11049" y="2241169"/>
                </a:lnTo>
                <a:lnTo>
                  <a:pt x="41020" y="2225675"/>
                </a:lnTo>
                <a:lnTo>
                  <a:pt x="85470" y="2215134"/>
                </a:lnTo>
                <a:lnTo>
                  <a:pt x="139826" y="2211324"/>
                </a:lnTo>
                <a:lnTo>
                  <a:pt x="2397125" y="2211324"/>
                </a:lnTo>
                <a:lnTo>
                  <a:pt x="2451354" y="2215134"/>
                </a:lnTo>
                <a:lnTo>
                  <a:pt x="2495930" y="2225675"/>
                </a:lnTo>
                <a:lnTo>
                  <a:pt x="2525776" y="2241169"/>
                </a:lnTo>
                <a:lnTo>
                  <a:pt x="2536952" y="2260092"/>
                </a:lnTo>
                <a:lnTo>
                  <a:pt x="2536952" y="3235198"/>
                </a:lnTo>
                <a:lnTo>
                  <a:pt x="2525776" y="3254121"/>
                </a:lnTo>
                <a:lnTo>
                  <a:pt x="2495930" y="3269615"/>
                </a:lnTo>
                <a:lnTo>
                  <a:pt x="2451354" y="3280156"/>
                </a:lnTo>
                <a:lnTo>
                  <a:pt x="2397125" y="3283966"/>
                </a:lnTo>
                <a:close/>
              </a:path>
              <a:path w="2550159" h="5494020">
                <a:moveTo>
                  <a:pt x="2397125" y="4394962"/>
                </a:moveTo>
                <a:lnTo>
                  <a:pt x="139826" y="4394962"/>
                </a:lnTo>
                <a:lnTo>
                  <a:pt x="85470" y="4391152"/>
                </a:lnTo>
                <a:lnTo>
                  <a:pt x="41020" y="4380611"/>
                </a:lnTo>
                <a:lnTo>
                  <a:pt x="11049" y="4365117"/>
                </a:lnTo>
                <a:lnTo>
                  <a:pt x="0" y="4346194"/>
                </a:lnTo>
                <a:lnTo>
                  <a:pt x="0" y="3371088"/>
                </a:lnTo>
                <a:lnTo>
                  <a:pt x="11049" y="3352165"/>
                </a:lnTo>
                <a:lnTo>
                  <a:pt x="41020" y="3336671"/>
                </a:lnTo>
                <a:lnTo>
                  <a:pt x="85470" y="3326130"/>
                </a:lnTo>
                <a:lnTo>
                  <a:pt x="139826" y="3322320"/>
                </a:lnTo>
                <a:lnTo>
                  <a:pt x="2397125" y="3322320"/>
                </a:lnTo>
                <a:lnTo>
                  <a:pt x="2451354" y="3326130"/>
                </a:lnTo>
                <a:lnTo>
                  <a:pt x="2495930" y="3336671"/>
                </a:lnTo>
                <a:lnTo>
                  <a:pt x="2525776" y="3352165"/>
                </a:lnTo>
                <a:lnTo>
                  <a:pt x="2536952" y="3371088"/>
                </a:lnTo>
                <a:lnTo>
                  <a:pt x="2536952" y="4346194"/>
                </a:lnTo>
                <a:lnTo>
                  <a:pt x="2525776" y="4365117"/>
                </a:lnTo>
                <a:lnTo>
                  <a:pt x="2495930" y="4380611"/>
                </a:lnTo>
                <a:lnTo>
                  <a:pt x="2451354" y="4391152"/>
                </a:lnTo>
                <a:lnTo>
                  <a:pt x="2397125" y="4394962"/>
                </a:lnTo>
                <a:close/>
              </a:path>
              <a:path w="2550159" h="5494020">
                <a:moveTo>
                  <a:pt x="2397125" y="5493753"/>
                </a:moveTo>
                <a:lnTo>
                  <a:pt x="139826" y="5493753"/>
                </a:lnTo>
                <a:lnTo>
                  <a:pt x="85470" y="5489905"/>
                </a:lnTo>
                <a:lnTo>
                  <a:pt x="41020" y="5479440"/>
                </a:lnTo>
                <a:lnTo>
                  <a:pt x="11049" y="5463946"/>
                </a:lnTo>
                <a:lnTo>
                  <a:pt x="0" y="5445023"/>
                </a:lnTo>
                <a:lnTo>
                  <a:pt x="0" y="4469853"/>
                </a:lnTo>
                <a:lnTo>
                  <a:pt x="11049" y="4450930"/>
                </a:lnTo>
                <a:lnTo>
                  <a:pt x="41020" y="4435436"/>
                </a:lnTo>
                <a:lnTo>
                  <a:pt x="85470" y="4424972"/>
                </a:lnTo>
                <a:lnTo>
                  <a:pt x="139826" y="4421124"/>
                </a:lnTo>
                <a:lnTo>
                  <a:pt x="2397125" y="4421124"/>
                </a:lnTo>
                <a:lnTo>
                  <a:pt x="2451354" y="4424972"/>
                </a:lnTo>
                <a:lnTo>
                  <a:pt x="2495930" y="4435436"/>
                </a:lnTo>
                <a:lnTo>
                  <a:pt x="2525776" y="4450930"/>
                </a:lnTo>
                <a:lnTo>
                  <a:pt x="2536952" y="4469853"/>
                </a:lnTo>
                <a:lnTo>
                  <a:pt x="2536952" y="5445023"/>
                </a:lnTo>
                <a:lnTo>
                  <a:pt x="2525776" y="5463946"/>
                </a:lnTo>
                <a:lnTo>
                  <a:pt x="2495930" y="5479440"/>
                </a:lnTo>
                <a:lnTo>
                  <a:pt x="2451354" y="5489905"/>
                </a:lnTo>
                <a:lnTo>
                  <a:pt x="2397125" y="54937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6076" y="1943100"/>
            <a:ext cx="2077720" cy="5494020"/>
          </a:xfrm>
          <a:custGeom>
            <a:avLst/>
            <a:gdLst/>
            <a:ahLst/>
            <a:cxnLst/>
            <a:rect l="l" t="t" r="r" b="b"/>
            <a:pathLst>
              <a:path w="2077720" h="5494020">
                <a:moveTo>
                  <a:pt x="1953006" y="1072641"/>
                </a:moveTo>
                <a:lnTo>
                  <a:pt x="113919" y="1072641"/>
                </a:lnTo>
                <a:lnTo>
                  <a:pt x="69723" y="1068831"/>
                </a:lnTo>
                <a:lnTo>
                  <a:pt x="33400" y="1058290"/>
                </a:lnTo>
                <a:lnTo>
                  <a:pt x="9016" y="1042796"/>
                </a:lnTo>
                <a:lnTo>
                  <a:pt x="0" y="1023874"/>
                </a:lnTo>
                <a:lnTo>
                  <a:pt x="0" y="48767"/>
                </a:lnTo>
                <a:lnTo>
                  <a:pt x="9016" y="29844"/>
                </a:lnTo>
                <a:lnTo>
                  <a:pt x="33400" y="14350"/>
                </a:lnTo>
                <a:lnTo>
                  <a:pt x="69723" y="3809"/>
                </a:lnTo>
                <a:lnTo>
                  <a:pt x="113919" y="0"/>
                </a:lnTo>
                <a:lnTo>
                  <a:pt x="1953006" y="0"/>
                </a:lnTo>
                <a:lnTo>
                  <a:pt x="1997202" y="3809"/>
                </a:lnTo>
                <a:lnTo>
                  <a:pt x="2033397" y="14350"/>
                </a:lnTo>
                <a:lnTo>
                  <a:pt x="2057781" y="29844"/>
                </a:lnTo>
                <a:lnTo>
                  <a:pt x="2066925" y="48767"/>
                </a:lnTo>
                <a:lnTo>
                  <a:pt x="2066925" y="1023874"/>
                </a:lnTo>
                <a:lnTo>
                  <a:pt x="2057781" y="1042796"/>
                </a:lnTo>
                <a:lnTo>
                  <a:pt x="2033397" y="1058290"/>
                </a:lnTo>
                <a:lnTo>
                  <a:pt x="1997202" y="1068831"/>
                </a:lnTo>
                <a:lnTo>
                  <a:pt x="1953006" y="1072641"/>
                </a:lnTo>
                <a:close/>
              </a:path>
              <a:path w="2077720" h="5494020">
                <a:moveTo>
                  <a:pt x="1963293" y="2182114"/>
                </a:moveTo>
                <a:lnTo>
                  <a:pt x="126111" y="2182114"/>
                </a:lnTo>
                <a:lnTo>
                  <a:pt x="81914" y="2178304"/>
                </a:lnTo>
                <a:lnTo>
                  <a:pt x="45847" y="2167763"/>
                </a:lnTo>
                <a:lnTo>
                  <a:pt x="21336" y="2152268"/>
                </a:lnTo>
                <a:lnTo>
                  <a:pt x="12319" y="2133345"/>
                </a:lnTo>
                <a:lnTo>
                  <a:pt x="12319" y="1158239"/>
                </a:lnTo>
                <a:lnTo>
                  <a:pt x="21336" y="1139316"/>
                </a:lnTo>
                <a:lnTo>
                  <a:pt x="45847" y="1123823"/>
                </a:lnTo>
                <a:lnTo>
                  <a:pt x="81914" y="1113281"/>
                </a:lnTo>
                <a:lnTo>
                  <a:pt x="126111" y="1109471"/>
                </a:lnTo>
                <a:lnTo>
                  <a:pt x="1963293" y="1109471"/>
                </a:lnTo>
                <a:lnTo>
                  <a:pt x="2007489" y="1113281"/>
                </a:lnTo>
                <a:lnTo>
                  <a:pt x="2043684" y="1123823"/>
                </a:lnTo>
                <a:lnTo>
                  <a:pt x="2068068" y="1139316"/>
                </a:lnTo>
                <a:lnTo>
                  <a:pt x="2077212" y="1158239"/>
                </a:lnTo>
                <a:lnTo>
                  <a:pt x="2077212" y="2133345"/>
                </a:lnTo>
                <a:lnTo>
                  <a:pt x="2068068" y="2152268"/>
                </a:lnTo>
                <a:lnTo>
                  <a:pt x="2043684" y="2167763"/>
                </a:lnTo>
                <a:lnTo>
                  <a:pt x="2007489" y="2178304"/>
                </a:lnTo>
                <a:lnTo>
                  <a:pt x="1963293" y="2182114"/>
                </a:lnTo>
                <a:close/>
              </a:path>
              <a:path w="2077720" h="5494020">
                <a:moveTo>
                  <a:pt x="1953006" y="3283966"/>
                </a:moveTo>
                <a:lnTo>
                  <a:pt x="113919" y="3283966"/>
                </a:lnTo>
                <a:lnTo>
                  <a:pt x="69723" y="3280155"/>
                </a:lnTo>
                <a:lnTo>
                  <a:pt x="33400" y="3269615"/>
                </a:lnTo>
                <a:lnTo>
                  <a:pt x="9016" y="3254121"/>
                </a:lnTo>
                <a:lnTo>
                  <a:pt x="0" y="3235197"/>
                </a:lnTo>
                <a:lnTo>
                  <a:pt x="0" y="2260091"/>
                </a:lnTo>
                <a:lnTo>
                  <a:pt x="9016" y="2241168"/>
                </a:lnTo>
                <a:lnTo>
                  <a:pt x="33400" y="2225675"/>
                </a:lnTo>
                <a:lnTo>
                  <a:pt x="69723" y="2215133"/>
                </a:lnTo>
                <a:lnTo>
                  <a:pt x="113919" y="2211324"/>
                </a:lnTo>
                <a:lnTo>
                  <a:pt x="1953006" y="2211324"/>
                </a:lnTo>
                <a:lnTo>
                  <a:pt x="1997202" y="2215133"/>
                </a:lnTo>
                <a:lnTo>
                  <a:pt x="2033397" y="2225675"/>
                </a:lnTo>
                <a:lnTo>
                  <a:pt x="2057781" y="2241168"/>
                </a:lnTo>
                <a:lnTo>
                  <a:pt x="2066925" y="2260091"/>
                </a:lnTo>
                <a:lnTo>
                  <a:pt x="2066925" y="3235197"/>
                </a:lnTo>
                <a:lnTo>
                  <a:pt x="2057781" y="3254121"/>
                </a:lnTo>
                <a:lnTo>
                  <a:pt x="2033397" y="3269615"/>
                </a:lnTo>
                <a:lnTo>
                  <a:pt x="1997202" y="3280155"/>
                </a:lnTo>
                <a:lnTo>
                  <a:pt x="1953006" y="3283966"/>
                </a:lnTo>
                <a:close/>
              </a:path>
              <a:path w="2077720" h="5494020">
                <a:moveTo>
                  <a:pt x="1953006" y="4394949"/>
                </a:moveTo>
                <a:lnTo>
                  <a:pt x="113919" y="4394949"/>
                </a:lnTo>
                <a:lnTo>
                  <a:pt x="69723" y="4391101"/>
                </a:lnTo>
                <a:lnTo>
                  <a:pt x="33400" y="4380636"/>
                </a:lnTo>
                <a:lnTo>
                  <a:pt x="9016" y="4365142"/>
                </a:lnTo>
                <a:lnTo>
                  <a:pt x="0" y="4346194"/>
                </a:lnTo>
                <a:lnTo>
                  <a:pt x="0" y="3371087"/>
                </a:lnTo>
                <a:lnTo>
                  <a:pt x="9016" y="3352165"/>
                </a:lnTo>
                <a:lnTo>
                  <a:pt x="33400" y="3336671"/>
                </a:lnTo>
                <a:lnTo>
                  <a:pt x="69723" y="3326129"/>
                </a:lnTo>
                <a:lnTo>
                  <a:pt x="113919" y="3322320"/>
                </a:lnTo>
                <a:lnTo>
                  <a:pt x="1953006" y="3322320"/>
                </a:lnTo>
                <a:lnTo>
                  <a:pt x="1997202" y="3326129"/>
                </a:lnTo>
                <a:lnTo>
                  <a:pt x="2033397" y="3336671"/>
                </a:lnTo>
                <a:lnTo>
                  <a:pt x="2057781" y="3352165"/>
                </a:lnTo>
                <a:lnTo>
                  <a:pt x="2066925" y="3371087"/>
                </a:lnTo>
                <a:lnTo>
                  <a:pt x="2066925" y="4346194"/>
                </a:lnTo>
                <a:lnTo>
                  <a:pt x="2057781" y="4365142"/>
                </a:lnTo>
                <a:lnTo>
                  <a:pt x="2033397" y="4380636"/>
                </a:lnTo>
                <a:lnTo>
                  <a:pt x="1997202" y="4391101"/>
                </a:lnTo>
                <a:lnTo>
                  <a:pt x="1953006" y="4394949"/>
                </a:lnTo>
                <a:close/>
              </a:path>
              <a:path w="2077720" h="5494020">
                <a:moveTo>
                  <a:pt x="1953006" y="5493753"/>
                </a:moveTo>
                <a:lnTo>
                  <a:pt x="113919" y="5493753"/>
                </a:lnTo>
                <a:lnTo>
                  <a:pt x="69723" y="5489905"/>
                </a:lnTo>
                <a:lnTo>
                  <a:pt x="33400" y="5479440"/>
                </a:lnTo>
                <a:lnTo>
                  <a:pt x="9016" y="5463946"/>
                </a:lnTo>
                <a:lnTo>
                  <a:pt x="0" y="5445023"/>
                </a:lnTo>
                <a:lnTo>
                  <a:pt x="0" y="4469853"/>
                </a:lnTo>
                <a:lnTo>
                  <a:pt x="9016" y="4450930"/>
                </a:lnTo>
                <a:lnTo>
                  <a:pt x="33400" y="4435436"/>
                </a:lnTo>
                <a:lnTo>
                  <a:pt x="69723" y="4424972"/>
                </a:lnTo>
                <a:lnTo>
                  <a:pt x="113919" y="4421124"/>
                </a:lnTo>
                <a:lnTo>
                  <a:pt x="1953006" y="4421124"/>
                </a:lnTo>
                <a:lnTo>
                  <a:pt x="1997202" y="4424972"/>
                </a:lnTo>
                <a:lnTo>
                  <a:pt x="2033397" y="4435436"/>
                </a:lnTo>
                <a:lnTo>
                  <a:pt x="2057781" y="4450930"/>
                </a:lnTo>
                <a:lnTo>
                  <a:pt x="2066925" y="4469853"/>
                </a:lnTo>
                <a:lnTo>
                  <a:pt x="2066925" y="5445023"/>
                </a:lnTo>
                <a:lnTo>
                  <a:pt x="2057781" y="5463946"/>
                </a:lnTo>
                <a:lnTo>
                  <a:pt x="2033397" y="5479440"/>
                </a:lnTo>
                <a:lnTo>
                  <a:pt x="1997202" y="5489905"/>
                </a:lnTo>
                <a:lnTo>
                  <a:pt x="1953006" y="54937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8">
            <a:extLst>
              <a:ext uri="{FF2B5EF4-FFF2-40B4-BE49-F238E27FC236}">
                <a16:creationId xmlns:a16="http://schemas.microsoft.com/office/drawing/2014/main" id="{6DEFA354-75B6-FB81-FF48-C672798F2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41" name="object 61">
            <a:extLst>
              <a:ext uri="{FF2B5EF4-FFF2-40B4-BE49-F238E27FC236}">
                <a16:creationId xmlns:a16="http://schemas.microsoft.com/office/drawing/2014/main" id="{74396BBD-38F2-278F-4921-1E3D3334C8B7}"/>
              </a:ext>
            </a:extLst>
          </p:cNvPr>
          <p:cNvSpPr txBox="1"/>
          <p:nvPr/>
        </p:nvSpPr>
        <p:spPr>
          <a:xfrm>
            <a:off x="3380359" y="707263"/>
            <a:ext cx="5412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80213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20" dirty="0"/>
              <a:t>FISCALIZAÇÃO</a:t>
            </a:r>
            <a:r>
              <a:rPr lang="pt-BR" sz="2000" b="1" spc="-95" dirty="0"/>
              <a:t> </a:t>
            </a:r>
            <a:r>
              <a:rPr lang="pt-BR" sz="2000" b="1" spc="10" dirty="0"/>
              <a:t>DE</a:t>
            </a:r>
            <a:r>
              <a:rPr lang="pt-BR" sz="2000" b="1" spc="-40" dirty="0"/>
              <a:t> </a:t>
            </a:r>
            <a:r>
              <a:rPr lang="pt-BR" sz="2000" b="1" spc="20" dirty="0"/>
              <a:t>POSTURAS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42" name="object 59">
            <a:extLst>
              <a:ext uri="{FF2B5EF4-FFF2-40B4-BE49-F238E27FC236}">
                <a16:creationId xmlns:a16="http://schemas.microsoft.com/office/drawing/2014/main" id="{12EDE2DA-C7EB-1B89-93B7-26F8E69E29F5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4247" y="2142744"/>
            <a:ext cx="2077085" cy="3284220"/>
          </a:xfrm>
          <a:custGeom>
            <a:avLst/>
            <a:gdLst/>
            <a:ahLst/>
            <a:cxnLst/>
            <a:rect l="l" t="t" r="r" b="b"/>
            <a:pathLst>
              <a:path w="2077084" h="3284220">
                <a:moveTo>
                  <a:pt x="943101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39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39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1" y="0"/>
                </a:lnTo>
                <a:lnTo>
                  <a:pt x="963168" y="4063"/>
                </a:lnTo>
                <a:lnTo>
                  <a:pt x="979551" y="15239"/>
                </a:lnTo>
                <a:lnTo>
                  <a:pt x="990726" y="31623"/>
                </a:lnTo>
                <a:lnTo>
                  <a:pt x="994791" y="51815"/>
                </a:lnTo>
                <a:lnTo>
                  <a:pt x="994791" y="1023874"/>
                </a:lnTo>
                <a:lnTo>
                  <a:pt x="990726" y="1043939"/>
                </a:lnTo>
                <a:lnTo>
                  <a:pt x="979551" y="1060450"/>
                </a:lnTo>
                <a:lnTo>
                  <a:pt x="963168" y="1071626"/>
                </a:lnTo>
                <a:lnTo>
                  <a:pt x="943101" y="1075689"/>
                </a:lnTo>
                <a:close/>
              </a:path>
              <a:path w="2077084" h="3284220">
                <a:moveTo>
                  <a:pt x="943101" y="2179066"/>
                </a:moveTo>
                <a:lnTo>
                  <a:pt x="51688" y="2179066"/>
                </a:lnTo>
                <a:lnTo>
                  <a:pt x="31623" y="2175002"/>
                </a:lnTo>
                <a:lnTo>
                  <a:pt x="15239" y="2163826"/>
                </a:lnTo>
                <a:lnTo>
                  <a:pt x="4063" y="2147443"/>
                </a:lnTo>
                <a:lnTo>
                  <a:pt x="0" y="2127377"/>
                </a:lnTo>
                <a:lnTo>
                  <a:pt x="0" y="1156589"/>
                </a:lnTo>
                <a:lnTo>
                  <a:pt x="4063" y="1136523"/>
                </a:lnTo>
                <a:lnTo>
                  <a:pt x="15239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1" y="1104900"/>
                </a:lnTo>
                <a:lnTo>
                  <a:pt x="963168" y="1108964"/>
                </a:lnTo>
                <a:lnTo>
                  <a:pt x="979551" y="1120139"/>
                </a:lnTo>
                <a:lnTo>
                  <a:pt x="990726" y="1136523"/>
                </a:lnTo>
                <a:lnTo>
                  <a:pt x="994791" y="1156589"/>
                </a:lnTo>
                <a:lnTo>
                  <a:pt x="994791" y="2127377"/>
                </a:lnTo>
                <a:lnTo>
                  <a:pt x="990726" y="2147443"/>
                </a:lnTo>
                <a:lnTo>
                  <a:pt x="979551" y="2163826"/>
                </a:lnTo>
                <a:lnTo>
                  <a:pt x="963168" y="2175002"/>
                </a:lnTo>
                <a:lnTo>
                  <a:pt x="943101" y="2179066"/>
                </a:lnTo>
                <a:close/>
              </a:path>
              <a:path w="2077084" h="3284220">
                <a:moveTo>
                  <a:pt x="943101" y="3283966"/>
                </a:moveTo>
                <a:lnTo>
                  <a:pt x="51688" y="3283966"/>
                </a:lnTo>
                <a:lnTo>
                  <a:pt x="31623" y="3279902"/>
                </a:lnTo>
                <a:lnTo>
                  <a:pt x="15239" y="3268726"/>
                </a:lnTo>
                <a:lnTo>
                  <a:pt x="4063" y="3252343"/>
                </a:lnTo>
                <a:lnTo>
                  <a:pt x="0" y="3232150"/>
                </a:lnTo>
                <a:lnTo>
                  <a:pt x="0" y="2260092"/>
                </a:lnTo>
                <a:lnTo>
                  <a:pt x="4063" y="2240026"/>
                </a:lnTo>
                <a:lnTo>
                  <a:pt x="15239" y="2223516"/>
                </a:lnTo>
                <a:lnTo>
                  <a:pt x="31623" y="2212340"/>
                </a:lnTo>
                <a:lnTo>
                  <a:pt x="51688" y="2208276"/>
                </a:lnTo>
                <a:lnTo>
                  <a:pt x="943101" y="2208276"/>
                </a:lnTo>
                <a:lnTo>
                  <a:pt x="963168" y="2212340"/>
                </a:lnTo>
                <a:lnTo>
                  <a:pt x="979551" y="2223516"/>
                </a:lnTo>
                <a:lnTo>
                  <a:pt x="990726" y="2240026"/>
                </a:lnTo>
                <a:lnTo>
                  <a:pt x="994791" y="2260092"/>
                </a:lnTo>
                <a:lnTo>
                  <a:pt x="994791" y="3232150"/>
                </a:lnTo>
                <a:lnTo>
                  <a:pt x="990726" y="3252343"/>
                </a:lnTo>
                <a:lnTo>
                  <a:pt x="979551" y="3268726"/>
                </a:lnTo>
                <a:lnTo>
                  <a:pt x="963168" y="3279902"/>
                </a:lnTo>
                <a:lnTo>
                  <a:pt x="943101" y="3283966"/>
                </a:lnTo>
                <a:close/>
              </a:path>
              <a:path w="2077084" h="3284220">
                <a:moveTo>
                  <a:pt x="2023999" y="1075689"/>
                </a:moveTo>
                <a:lnTo>
                  <a:pt x="1089405" y="1075689"/>
                </a:lnTo>
                <a:lnTo>
                  <a:pt x="1068704" y="1071499"/>
                </a:lnTo>
                <a:lnTo>
                  <a:pt x="1051813" y="1060196"/>
                </a:lnTo>
                <a:lnTo>
                  <a:pt x="1040510" y="1043305"/>
                </a:lnTo>
                <a:lnTo>
                  <a:pt x="1036320" y="1022731"/>
                </a:lnTo>
                <a:lnTo>
                  <a:pt x="1036320" y="52959"/>
                </a:lnTo>
                <a:lnTo>
                  <a:pt x="1040510" y="32385"/>
                </a:lnTo>
                <a:lnTo>
                  <a:pt x="1051813" y="15494"/>
                </a:lnTo>
                <a:lnTo>
                  <a:pt x="1068704" y="4190"/>
                </a:lnTo>
                <a:lnTo>
                  <a:pt x="1089405" y="0"/>
                </a:lnTo>
                <a:lnTo>
                  <a:pt x="2023999" y="0"/>
                </a:lnTo>
                <a:lnTo>
                  <a:pt x="2044700" y="4190"/>
                </a:lnTo>
                <a:lnTo>
                  <a:pt x="2061591" y="15494"/>
                </a:lnTo>
                <a:lnTo>
                  <a:pt x="2072894" y="32385"/>
                </a:lnTo>
                <a:lnTo>
                  <a:pt x="2077084" y="52959"/>
                </a:lnTo>
                <a:lnTo>
                  <a:pt x="2077084" y="1022731"/>
                </a:lnTo>
                <a:lnTo>
                  <a:pt x="2072894" y="1043305"/>
                </a:lnTo>
                <a:lnTo>
                  <a:pt x="2061591" y="1060196"/>
                </a:lnTo>
                <a:lnTo>
                  <a:pt x="2044700" y="1071499"/>
                </a:lnTo>
                <a:lnTo>
                  <a:pt x="2023999" y="1075689"/>
                </a:lnTo>
                <a:close/>
              </a:path>
              <a:path w="2077084" h="3284220">
                <a:moveTo>
                  <a:pt x="2023999" y="2179066"/>
                </a:moveTo>
                <a:lnTo>
                  <a:pt x="1089405" y="2179066"/>
                </a:lnTo>
                <a:lnTo>
                  <a:pt x="1068704" y="2174875"/>
                </a:lnTo>
                <a:lnTo>
                  <a:pt x="1051813" y="2163572"/>
                </a:lnTo>
                <a:lnTo>
                  <a:pt x="1040510" y="2146681"/>
                </a:lnTo>
                <a:lnTo>
                  <a:pt x="1036320" y="2126234"/>
                </a:lnTo>
                <a:lnTo>
                  <a:pt x="1036320" y="1157732"/>
                </a:lnTo>
                <a:lnTo>
                  <a:pt x="1040510" y="1137158"/>
                </a:lnTo>
                <a:lnTo>
                  <a:pt x="1051813" y="1120394"/>
                </a:lnTo>
                <a:lnTo>
                  <a:pt x="1068704" y="1109090"/>
                </a:lnTo>
                <a:lnTo>
                  <a:pt x="1089405" y="1104900"/>
                </a:lnTo>
                <a:lnTo>
                  <a:pt x="2023999" y="1104900"/>
                </a:lnTo>
                <a:lnTo>
                  <a:pt x="2044700" y="1109090"/>
                </a:lnTo>
                <a:lnTo>
                  <a:pt x="2061591" y="1120394"/>
                </a:lnTo>
                <a:lnTo>
                  <a:pt x="2072894" y="1137158"/>
                </a:lnTo>
                <a:lnTo>
                  <a:pt x="2077084" y="1157732"/>
                </a:lnTo>
                <a:lnTo>
                  <a:pt x="2077084" y="2126234"/>
                </a:lnTo>
                <a:lnTo>
                  <a:pt x="2072894" y="2146681"/>
                </a:lnTo>
                <a:lnTo>
                  <a:pt x="2061591" y="2163572"/>
                </a:lnTo>
                <a:lnTo>
                  <a:pt x="2044700" y="2174875"/>
                </a:lnTo>
                <a:lnTo>
                  <a:pt x="2023999" y="2179066"/>
                </a:lnTo>
                <a:close/>
              </a:path>
              <a:path w="2077084" h="3284220">
                <a:moveTo>
                  <a:pt x="2023999" y="3283966"/>
                </a:moveTo>
                <a:lnTo>
                  <a:pt x="1089405" y="3283966"/>
                </a:lnTo>
                <a:lnTo>
                  <a:pt x="1068704" y="3279775"/>
                </a:lnTo>
                <a:lnTo>
                  <a:pt x="1051813" y="3268472"/>
                </a:lnTo>
                <a:lnTo>
                  <a:pt x="1040510" y="3251580"/>
                </a:lnTo>
                <a:lnTo>
                  <a:pt x="1036320" y="3231007"/>
                </a:lnTo>
                <a:lnTo>
                  <a:pt x="1036320" y="2261235"/>
                </a:lnTo>
                <a:lnTo>
                  <a:pt x="1040510" y="2240661"/>
                </a:lnTo>
                <a:lnTo>
                  <a:pt x="1051813" y="2223770"/>
                </a:lnTo>
                <a:lnTo>
                  <a:pt x="1068704" y="2212467"/>
                </a:lnTo>
                <a:lnTo>
                  <a:pt x="1089405" y="2208276"/>
                </a:lnTo>
                <a:lnTo>
                  <a:pt x="2023999" y="2208276"/>
                </a:lnTo>
                <a:lnTo>
                  <a:pt x="2044700" y="2212467"/>
                </a:lnTo>
                <a:lnTo>
                  <a:pt x="2061591" y="2223770"/>
                </a:lnTo>
                <a:lnTo>
                  <a:pt x="2072894" y="2240661"/>
                </a:lnTo>
                <a:lnTo>
                  <a:pt x="2077084" y="2261235"/>
                </a:lnTo>
                <a:lnTo>
                  <a:pt x="2077084" y="3231007"/>
                </a:lnTo>
                <a:lnTo>
                  <a:pt x="2072894" y="3251580"/>
                </a:lnTo>
                <a:lnTo>
                  <a:pt x="2061591" y="3268472"/>
                </a:lnTo>
                <a:lnTo>
                  <a:pt x="2044700" y="3279775"/>
                </a:lnTo>
                <a:lnTo>
                  <a:pt x="2023999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4" name="object 4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0" name="object 10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4" name="object 14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8" name="object 18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latin typeface="Arial"/>
                <a:cs typeface="Arial"/>
              </a:rPr>
              <a:t>HORÁRIO</a:t>
            </a:r>
            <a:r>
              <a:rPr sz="550" b="1" spc="30" dirty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DE 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65" dirty="0">
                <a:latin typeface="Arial"/>
                <a:cs typeface="Arial"/>
              </a:rPr>
              <a:t>A</a:t>
            </a:r>
            <a:r>
              <a:rPr sz="550" b="1" spc="55" dirty="0">
                <a:latin typeface="Arial"/>
                <a:cs typeface="Arial"/>
              </a:rPr>
              <a:t>T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3" name="object 23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7" name="object 27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2395855" cy="838200"/>
            <a:chOff x="0" y="242316"/>
            <a:chExt cx="2395855" cy="838200"/>
          </a:xfrm>
        </p:grpSpPr>
        <p:sp>
          <p:nvSpPr>
            <p:cNvPr id="31" name="object 31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/>
          <p:nvPr/>
        </p:nvSpPr>
        <p:spPr>
          <a:xfrm>
            <a:off x="1057655" y="2144268"/>
            <a:ext cx="2533015" cy="3284220"/>
          </a:xfrm>
          <a:custGeom>
            <a:avLst/>
            <a:gdLst/>
            <a:ahLst/>
            <a:cxnLst/>
            <a:rect l="l" t="t" r="r" b="b"/>
            <a:pathLst>
              <a:path w="2533015" h="3284220">
                <a:moveTo>
                  <a:pt x="1444370" y="1072641"/>
                </a:moveTo>
                <a:lnTo>
                  <a:pt x="84239" y="1072641"/>
                </a:lnTo>
                <a:lnTo>
                  <a:pt x="51523" y="1068832"/>
                </a:lnTo>
                <a:lnTo>
                  <a:pt x="24739" y="1058290"/>
                </a:lnTo>
                <a:lnTo>
                  <a:pt x="6642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6642" y="29845"/>
                </a:lnTo>
                <a:lnTo>
                  <a:pt x="24739" y="14350"/>
                </a:lnTo>
                <a:lnTo>
                  <a:pt x="51523" y="3810"/>
                </a:lnTo>
                <a:lnTo>
                  <a:pt x="84239" y="0"/>
                </a:lnTo>
                <a:lnTo>
                  <a:pt x="1444370" y="0"/>
                </a:lnTo>
                <a:lnTo>
                  <a:pt x="1477010" y="3810"/>
                </a:lnTo>
                <a:lnTo>
                  <a:pt x="1503807" y="14350"/>
                </a:lnTo>
                <a:lnTo>
                  <a:pt x="1521841" y="29845"/>
                </a:lnTo>
                <a:lnTo>
                  <a:pt x="1528571" y="48768"/>
                </a:lnTo>
                <a:lnTo>
                  <a:pt x="1528571" y="1023874"/>
                </a:lnTo>
                <a:lnTo>
                  <a:pt x="1521841" y="1042797"/>
                </a:lnTo>
                <a:lnTo>
                  <a:pt x="1503807" y="1058290"/>
                </a:lnTo>
                <a:lnTo>
                  <a:pt x="1477010" y="1068832"/>
                </a:lnTo>
                <a:lnTo>
                  <a:pt x="1444370" y="1072641"/>
                </a:lnTo>
                <a:close/>
              </a:path>
              <a:path w="2533015" h="3284220">
                <a:moveTo>
                  <a:pt x="1451991" y="2182114"/>
                </a:moveTo>
                <a:lnTo>
                  <a:pt x="93306" y="2182114"/>
                </a:lnTo>
                <a:lnTo>
                  <a:pt x="60617" y="2178304"/>
                </a:lnTo>
                <a:lnTo>
                  <a:pt x="33858" y="2167763"/>
                </a:lnTo>
                <a:lnTo>
                  <a:pt x="15786" y="2152269"/>
                </a:lnTo>
                <a:lnTo>
                  <a:pt x="9143" y="2133346"/>
                </a:lnTo>
                <a:lnTo>
                  <a:pt x="9143" y="1158239"/>
                </a:lnTo>
                <a:lnTo>
                  <a:pt x="15786" y="1139316"/>
                </a:lnTo>
                <a:lnTo>
                  <a:pt x="33858" y="1123823"/>
                </a:lnTo>
                <a:lnTo>
                  <a:pt x="60617" y="1113282"/>
                </a:lnTo>
                <a:lnTo>
                  <a:pt x="93306" y="1109472"/>
                </a:lnTo>
                <a:lnTo>
                  <a:pt x="1451991" y="1109472"/>
                </a:lnTo>
                <a:lnTo>
                  <a:pt x="1484630" y="1113282"/>
                </a:lnTo>
                <a:lnTo>
                  <a:pt x="1511427" y="1123823"/>
                </a:lnTo>
                <a:lnTo>
                  <a:pt x="1529461" y="1139316"/>
                </a:lnTo>
                <a:lnTo>
                  <a:pt x="1536192" y="1158239"/>
                </a:lnTo>
                <a:lnTo>
                  <a:pt x="1536192" y="2133346"/>
                </a:lnTo>
                <a:lnTo>
                  <a:pt x="1529461" y="2152269"/>
                </a:lnTo>
                <a:lnTo>
                  <a:pt x="1511427" y="2167763"/>
                </a:lnTo>
                <a:lnTo>
                  <a:pt x="1484630" y="2178304"/>
                </a:lnTo>
                <a:lnTo>
                  <a:pt x="1451991" y="2182114"/>
                </a:lnTo>
                <a:close/>
              </a:path>
              <a:path w="2533015" h="3284220">
                <a:moveTo>
                  <a:pt x="1444370" y="3283966"/>
                </a:moveTo>
                <a:lnTo>
                  <a:pt x="84239" y="3283966"/>
                </a:lnTo>
                <a:lnTo>
                  <a:pt x="51523" y="3280155"/>
                </a:lnTo>
                <a:lnTo>
                  <a:pt x="24739" y="3269615"/>
                </a:lnTo>
                <a:lnTo>
                  <a:pt x="6642" y="3254121"/>
                </a:lnTo>
                <a:lnTo>
                  <a:pt x="0" y="3235198"/>
                </a:lnTo>
                <a:lnTo>
                  <a:pt x="0" y="2260092"/>
                </a:lnTo>
                <a:lnTo>
                  <a:pt x="6642" y="2241169"/>
                </a:lnTo>
                <a:lnTo>
                  <a:pt x="24739" y="2225675"/>
                </a:lnTo>
                <a:lnTo>
                  <a:pt x="51523" y="2215134"/>
                </a:lnTo>
                <a:lnTo>
                  <a:pt x="84239" y="2211324"/>
                </a:lnTo>
                <a:lnTo>
                  <a:pt x="1444370" y="2211324"/>
                </a:lnTo>
                <a:lnTo>
                  <a:pt x="1477010" y="2215134"/>
                </a:lnTo>
                <a:lnTo>
                  <a:pt x="1503807" y="2225675"/>
                </a:lnTo>
                <a:lnTo>
                  <a:pt x="1521841" y="2241169"/>
                </a:lnTo>
                <a:lnTo>
                  <a:pt x="1528571" y="2260092"/>
                </a:lnTo>
                <a:lnTo>
                  <a:pt x="1528571" y="3235198"/>
                </a:lnTo>
                <a:lnTo>
                  <a:pt x="1521841" y="3254121"/>
                </a:lnTo>
                <a:lnTo>
                  <a:pt x="1503807" y="3269615"/>
                </a:lnTo>
                <a:lnTo>
                  <a:pt x="1477010" y="3280155"/>
                </a:lnTo>
                <a:lnTo>
                  <a:pt x="1444370" y="3283966"/>
                </a:lnTo>
                <a:close/>
              </a:path>
              <a:path w="2533015" h="3284220">
                <a:moveTo>
                  <a:pt x="2475610" y="1072641"/>
                </a:moveTo>
                <a:lnTo>
                  <a:pt x="1626870" y="1072641"/>
                </a:lnTo>
                <a:lnTo>
                  <a:pt x="1606423" y="1068832"/>
                </a:lnTo>
                <a:lnTo>
                  <a:pt x="1589786" y="1058290"/>
                </a:lnTo>
                <a:lnTo>
                  <a:pt x="1578483" y="1042797"/>
                </a:lnTo>
                <a:lnTo>
                  <a:pt x="1574292" y="1023874"/>
                </a:lnTo>
                <a:lnTo>
                  <a:pt x="1574292" y="48768"/>
                </a:lnTo>
                <a:lnTo>
                  <a:pt x="1578483" y="29845"/>
                </a:lnTo>
                <a:lnTo>
                  <a:pt x="1589786" y="14350"/>
                </a:lnTo>
                <a:lnTo>
                  <a:pt x="1606423" y="3810"/>
                </a:lnTo>
                <a:lnTo>
                  <a:pt x="1626870" y="0"/>
                </a:lnTo>
                <a:lnTo>
                  <a:pt x="2475610" y="0"/>
                </a:lnTo>
                <a:lnTo>
                  <a:pt x="2495931" y="3810"/>
                </a:lnTo>
                <a:lnTo>
                  <a:pt x="2512695" y="14350"/>
                </a:lnTo>
                <a:lnTo>
                  <a:pt x="2523871" y="29845"/>
                </a:lnTo>
                <a:lnTo>
                  <a:pt x="2528189" y="48768"/>
                </a:lnTo>
                <a:lnTo>
                  <a:pt x="2528189" y="1023874"/>
                </a:lnTo>
                <a:lnTo>
                  <a:pt x="2523871" y="1042797"/>
                </a:lnTo>
                <a:lnTo>
                  <a:pt x="2512695" y="1058290"/>
                </a:lnTo>
                <a:lnTo>
                  <a:pt x="2495931" y="1068832"/>
                </a:lnTo>
                <a:lnTo>
                  <a:pt x="2475610" y="1072641"/>
                </a:lnTo>
                <a:close/>
              </a:path>
              <a:path w="2533015" h="3284220">
                <a:moveTo>
                  <a:pt x="2480310" y="2182114"/>
                </a:moveTo>
                <a:lnTo>
                  <a:pt x="1632458" y="2182114"/>
                </a:lnTo>
                <a:lnTo>
                  <a:pt x="1612138" y="2178304"/>
                </a:lnTo>
                <a:lnTo>
                  <a:pt x="1595374" y="2167763"/>
                </a:lnTo>
                <a:lnTo>
                  <a:pt x="1584198" y="2152269"/>
                </a:lnTo>
                <a:lnTo>
                  <a:pt x="1580007" y="2133346"/>
                </a:lnTo>
                <a:lnTo>
                  <a:pt x="1580007" y="1158239"/>
                </a:lnTo>
                <a:lnTo>
                  <a:pt x="1584198" y="1139316"/>
                </a:lnTo>
                <a:lnTo>
                  <a:pt x="1595374" y="1123823"/>
                </a:lnTo>
                <a:lnTo>
                  <a:pt x="1612138" y="1113282"/>
                </a:lnTo>
                <a:lnTo>
                  <a:pt x="1632458" y="1109472"/>
                </a:lnTo>
                <a:lnTo>
                  <a:pt x="2480310" y="1109472"/>
                </a:lnTo>
                <a:lnTo>
                  <a:pt x="2500757" y="1113282"/>
                </a:lnTo>
                <a:lnTo>
                  <a:pt x="2517394" y="1123823"/>
                </a:lnTo>
                <a:lnTo>
                  <a:pt x="2528697" y="1139316"/>
                </a:lnTo>
                <a:lnTo>
                  <a:pt x="2532888" y="1158239"/>
                </a:lnTo>
                <a:lnTo>
                  <a:pt x="2532888" y="2133346"/>
                </a:lnTo>
                <a:lnTo>
                  <a:pt x="2528697" y="2152269"/>
                </a:lnTo>
                <a:lnTo>
                  <a:pt x="2517394" y="2167763"/>
                </a:lnTo>
                <a:lnTo>
                  <a:pt x="2500757" y="2178304"/>
                </a:lnTo>
                <a:lnTo>
                  <a:pt x="2480310" y="2182114"/>
                </a:lnTo>
                <a:close/>
              </a:path>
              <a:path w="2533015" h="3284220">
                <a:moveTo>
                  <a:pt x="2475610" y="3283966"/>
                </a:moveTo>
                <a:lnTo>
                  <a:pt x="1626870" y="3283966"/>
                </a:lnTo>
                <a:lnTo>
                  <a:pt x="1606423" y="3280155"/>
                </a:lnTo>
                <a:lnTo>
                  <a:pt x="1589786" y="3269615"/>
                </a:lnTo>
                <a:lnTo>
                  <a:pt x="1578483" y="3254121"/>
                </a:lnTo>
                <a:lnTo>
                  <a:pt x="1574292" y="3235198"/>
                </a:lnTo>
                <a:lnTo>
                  <a:pt x="1574292" y="2260092"/>
                </a:lnTo>
                <a:lnTo>
                  <a:pt x="1578483" y="2241169"/>
                </a:lnTo>
                <a:lnTo>
                  <a:pt x="1589786" y="2225675"/>
                </a:lnTo>
                <a:lnTo>
                  <a:pt x="1606423" y="2215134"/>
                </a:lnTo>
                <a:lnTo>
                  <a:pt x="1626870" y="2211324"/>
                </a:lnTo>
                <a:lnTo>
                  <a:pt x="2475610" y="2211324"/>
                </a:lnTo>
                <a:lnTo>
                  <a:pt x="2495931" y="2215134"/>
                </a:lnTo>
                <a:lnTo>
                  <a:pt x="2512695" y="2225675"/>
                </a:lnTo>
                <a:lnTo>
                  <a:pt x="2523871" y="2241169"/>
                </a:lnTo>
                <a:lnTo>
                  <a:pt x="2528189" y="2260092"/>
                </a:lnTo>
                <a:lnTo>
                  <a:pt x="2528189" y="3235198"/>
                </a:lnTo>
                <a:lnTo>
                  <a:pt x="2523871" y="3254121"/>
                </a:lnTo>
                <a:lnTo>
                  <a:pt x="2512695" y="3269615"/>
                </a:lnTo>
                <a:lnTo>
                  <a:pt x="2495931" y="3280155"/>
                </a:lnTo>
                <a:lnTo>
                  <a:pt x="2475610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3028" y="2144268"/>
            <a:ext cx="2098675" cy="3284220"/>
          </a:xfrm>
          <a:custGeom>
            <a:avLst/>
            <a:gdLst/>
            <a:ahLst/>
            <a:cxnLst/>
            <a:rect l="l" t="t" r="r" b="b"/>
            <a:pathLst>
              <a:path w="2098675" h="3284220">
                <a:moveTo>
                  <a:pt x="1973072" y="1072641"/>
                </a:moveTo>
                <a:lnTo>
                  <a:pt x="115062" y="1072641"/>
                </a:lnTo>
                <a:lnTo>
                  <a:pt x="70358" y="1068832"/>
                </a:lnTo>
                <a:lnTo>
                  <a:pt x="33782" y="1058290"/>
                </a:lnTo>
                <a:lnTo>
                  <a:pt x="9017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9017" y="29845"/>
                </a:lnTo>
                <a:lnTo>
                  <a:pt x="33782" y="14350"/>
                </a:lnTo>
                <a:lnTo>
                  <a:pt x="70358" y="3810"/>
                </a:lnTo>
                <a:lnTo>
                  <a:pt x="115062" y="0"/>
                </a:lnTo>
                <a:lnTo>
                  <a:pt x="1973072" y="0"/>
                </a:lnTo>
                <a:lnTo>
                  <a:pt x="2017649" y="3810"/>
                </a:lnTo>
                <a:lnTo>
                  <a:pt x="2054225" y="14350"/>
                </a:lnTo>
                <a:lnTo>
                  <a:pt x="2078989" y="29845"/>
                </a:lnTo>
                <a:lnTo>
                  <a:pt x="2088134" y="48768"/>
                </a:lnTo>
                <a:lnTo>
                  <a:pt x="2088134" y="1023874"/>
                </a:lnTo>
                <a:lnTo>
                  <a:pt x="2078989" y="1042797"/>
                </a:lnTo>
                <a:lnTo>
                  <a:pt x="2054225" y="1058290"/>
                </a:lnTo>
                <a:lnTo>
                  <a:pt x="2017649" y="1068832"/>
                </a:lnTo>
                <a:lnTo>
                  <a:pt x="1973072" y="1072641"/>
                </a:lnTo>
                <a:close/>
              </a:path>
              <a:path w="2098675" h="3284220">
                <a:moveTo>
                  <a:pt x="1983486" y="2182114"/>
                </a:moveTo>
                <a:lnTo>
                  <a:pt x="127508" y="2182114"/>
                </a:lnTo>
                <a:lnTo>
                  <a:pt x="82804" y="2178304"/>
                </a:lnTo>
                <a:lnTo>
                  <a:pt x="46227" y="2167763"/>
                </a:lnTo>
                <a:lnTo>
                  <a:pt x="21589" y="2152269"/>
                </a:lnTo>
                <a:lnTo>
                  <a:pt x="12446" y="2133346"/>
                </a:lnTo>
                <a:lnTo>
                  <a:pt x="12446" y="1158239"/>
                </a:lnTo>
                <a:lnTo>
                  <a:pt x="21589" y="1139316"/>
                </a:lnTo>
                <a:lnTo>
                  <a:pt x="46227" y="1123823"/>
                </a:lnTo>
                <a:lnTo>
                  <a:pt x="82804" y="1113282"/>
                </a:lnTo>
                <a:lnTo>
                  <a:pt x="127508" y="1109472"/>
                </a:lnTo>
                <a:lnTo>
                  <a:pt x="1983486" y="1109472"/>
                </a:lnTo>
                <a:lnTo>
                  <a:pt x="2028063" y="1113282"/>
                </a:lnTo>
                <a:lnTo>
                  <a:pt x="2064639" y="1123823"/>
                </a:lnTo>
                <a:lnTo>
                  <a:pt x="2089404" y="1139316"/>
                </a:lnTo>
                <a:lnTo>
                  <a:pt x="2098548" y="1158239"/>
                </a:lnTo>
                <a:lnTo>
                  <a:pt x="2098548" y="2133346"/>
                </a:lnTo>
                <a:lnTo>
                  <a:pt x="2089404" y="2152269"/>
                </a:lnTo>
                <a:lnTo>
                  <a:pt x="2064639" y="2167763"/>
                </a:lnTo>
                <a:lnTo>
                  <a:pt x="2028063" y="2178304"/>
                </a:lnTo>
                <a:lnTo>
                  <a:pt x="1983486" y="2182114"/>
                </a:lnTo>
                <a:close/>
              </a:path>
              <a:path w="2098675" h="3284220">
                <a:moveTo>
                  <a:pt x="1973072" y="3283966"/>
                </a:moveTo>
                <a:lnTo>
                  <a:pt x="115062" y="3283966"/>
                </a:lnTo>
                <a:lnTo>
                  <a:pt x="70358" y="3280155"/>
                </a:lnTo>
                <a:lnTo>
                  <a:pt x="33782" y="3269615"/>
                </a:lnTo>
                <a:lnTo>
                  <a:pt x="9017" y="3254121"/>
                </a:lnTo>
                <a:lnTo>
                  <a:pt x="0" y="3235198"/>
                </a:lnTo>
                <a:lnTo>
                  <a:pt x="0" y="2260092"/>
                </a:lnTo>
                <a:lnTo>
                  <a:pt x="9017" y="2241169"/>
                </a:lnTo>
                <a:lnTo>
                  <a:pt x="33782" y="2225675"/>
                </a:lnTo>
                <a:lnTo>
                  <a:pt x="70358" y="2215134"/>
                </a:lnTo>
                <a:lnTo>
                  <a:pt x="115062" y="2211324"/>
                </a:lnTo>
                <a:lnTo>
                  <a:pt x="1973072" y="2211324"/>
                </a:lnTo>
                <a:lnTo>
                  <a:pt x="2017649" y="2215134"/>
                </a:lnTo>
                <a:lnTo>
                  <a:pt x="2054225" y="2225675"/>
                </a:lnTo>
                <a:lnTo>
                  <a:pt x="2078989" y="2241169"/>
                </a:lnTo>
                <a:lnTo>
                  <a:pt x="2088134" y="2260092"/>
                </a:lnTo>
                <a:lnTo>
                  <a:pt x="2088134" y="3235198"/>
                </a:lnTo>
                <a:lnTo>
                  <a:pt x="2078989" y="3254121"/>
                </a:lnTo>
                <a:lnTo>
                  <a:pt x="2054225" y="3269615"/>
                </a:lnTo>
                <a:lnTo>
                  <a:pt x="2017649" y="3280155"/>
                </a:lnTo>
                <a:lnTo>
                  <a:pt x="1973072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50707" y="2142744"/>
            <a:ext cx="2615565" cy="3284220"/>
          </a:xfrm>
          <a:custGeom>
            <a:avLst/>
            <a:gdLst/>
            <a:ahLst/>
            <a:cxnLst/>
            <a:rect l="l" t="t" r="r" b="b"/>
            <a:pathLst>
              <a:path w="2615565" h="3284220">
                <a:moveTo>
                  <a:pt x="2458847" y="1072642"/>
                </a:moveTo>
                <a:lnTo>
                  <a:pt x="143383" y="1072642"/>
                </a:lnTo>
                <a:lnTo>
                  <a:pt x="87757" y="1068832"/>
                </a:lnTo>
                <a:lnTo>
                  <a:pt x="42164" y="1058290"/>
                </a:lnTo>
                <a:lnTo>
                  <a:pt x="11302" y="1042797"/>
                </a:lnTo>
                <a:lnTo>
                  <a:pt x="0" y="1023874"/>
                </a:lnTo>
                <a:lnTo>
                  <a:pt x="0" y="48768"/>
                </a:lnTo>
                <a:lnTo>
                  <a:pt x="11302" y="29845"/>
                </a:lnTo>
                <a:lnTo>
                  <a:pt x="42164" y="14350"/>
                </a:lnTo>
                <a:lnTo>
                  <a:pt x="87757" y="3810"/>
                </a:lnTo>
                <a:lnTo>
                  <a:pt x="143383" y="0"/>
                </a:lnTo>
                <a:lnTo>
                  <a:pt x="2458847" y="0"/>
                </a:lnTo>
                <a:lnTo>
                  <a:pt x="2514346" y="3810"/>
                </a:lnTo>
                <a:lnTo>
                  <a:pt x="2560066" y="14350"/>
                </a:lnTo>
                <a:lnTo>
                  <a:pt x="2590800" y="29845"/>
                </a:lnTo>
                <a:lnTo>
                  <a:pt x="2602230" y="48768"/>
                </a:lnTo>
                <a:lnTo>
                  <a:pt x="2602230" y="1023874"/>
                </a:lnTo>
                <a:lnTo>
                  <a:pt x="2590800" y="1042797"/>
                </a:lnTo>
                <a:lnTo>
                  <a:pt x="2560066" y="1058290"/>
                </a:lnTo>
                <a:lnTo>
                  <a:pt x="2514346" y="1068832"/>
                </a:lnTo>
                <a:lnTo>
                  <a:pt x="2458847" y="1072642"/>
                </a:lnTo>
                <a:close/>
              </a:path>
              <a:path w="2615565" h="3284220">
                <a:moveTo>
                  <a:pt x="2471801" y="2182114"/>
                </a:moveTo>
                <a:lnTo>
                  <a:pt x="158876" y="2182114"/>
                </a:lnTo>
                <a:lnTo>
                  <a:pt x="103250" y="2178304"/>
                </a:lnTo>
                <a:lnTo>
                  <a:pt x="57658" y="2167763"/>
                </a:lnTo>
                <a:lnTo>
                  <a:pt x="26924" y="2152269"/>
                </a:lnTo>
                <a:lnTo>
                  <a:pt x="15621" y="2133346"/>
                </a:lnTo>
                <a:lnTo>
                  <a:pt x="15621" y="1158239"/>
                </a:lnTo>
                <a:lnTo>
                  <a:pt x="26924" y="1139317"/>
                </a:lnTo>
                <a:lnTo>
                  <a:pt x="57658" y="1123823"/>
                </a:lnTo>
                <a:lnTo>
                  <a:pt x="103250" y="1113282"/>
                </a:lnTo>
                <a:lnTo>
                  <a:pt x="158876" y="1109472"/>
                </a:lnTo>
                <a:lnTo>
                  <a:pt x="2471801" y="1109472"/>
                </a:lnTo>
                <a:lnTo>
                  <a:pt x="2527300" y="1113282"/>
                </a:lnTo>
                <a:lnTo>
                  <a:pt x="2573020" y="1123823"/>
                </a:lnTo>
                <a:lnTo>
                  <a:pt x="2603754" y="1139317"/>
                </a:lnTo>
                <a:lnTo>
                  <a:pt x="2615184" y="1158239"/>
                </a:lnTo>
                <a:lnTo>
                  <a:pt x="2615184" y="2133346"/>
                </a:lnTo>
                <a:lnTo>
                  <a:pt x="2603754" y="2152269"/>
                </a:lnTo>
                <a:lnTo>
                  <a:pt x="2573020" y="2167763"/>
                </a:lnTo>
                <a:lnTo>
                  <a:pt x="2527300" y="2178304"/>
                </a:lnTo>
                <a:lnTo>
                  <a:pt x="2471801" y="2182114"/>
                </a:lnTo>
                <a:close/>
              </a:path>
              <a:path w="2615565" h="3284220">
                <a:moveTo>
                  <a:pt x="2458847" y="3283966"/>
                </a:moveTo>
                <a:lnTo>
                  <a:pt x="143383" y="3283966"/>
                </a:lnTo>
                <a:lnTo>
                  <a:pt x="87757" y="3280155"/>
                </a:lnTo>
                <a:lnTo>
                  <a:pt x="42164" y="3269615"/>
                </a:lnTo>
                <a:lnTo>
                  <a:pt x="11302" y="3254121"/>
                </a:lnTo>
                <a:lnTo>
                  <a:pt x="0" y="3235198"/>
                </a:lnTo>
                <a:lnTo>
                  <a:pt x="0" y="2260092"/>
                </a:lnTo>
                <a:lnTo>
                  <a:pt x="11302" y="2241169"/>
                </a:lnTo>
                <a:lnTo>
                  <a:pt x="42164" y="2225675"/>
                </a:lnTo>
                <a:lnTo>
                  <a:pt x="87757" y="2215134"/>
                </a:lnTo>
                <a:lnTo>
                  <a:pt x="143383" y="2211324"/>
                </a:lnTo>
                <a:lnTo>
                  <a:pt x="2458847" y="2211324"/>
                </a:lnTo>
                <a:lnTo>
                  <a:pt x="2514346" y="2215134"/>
                </a:lnTo>
                <a:lnTo>
                  <a:pt x="2560066" y="2225675"/>
                </a:lnTo>
                <a:lnTo>
                  <a:pt x="2590800" y="2241169"/>
                </a:lnTo>
                <a:lnTo>
                  <a:pt x="2602230" y="2260092"/>
                </a:lnTo>
                <a:lnTo>
                  <a:pt x="2602230" y="3235198"/>
                </a:lnTo>
                <a:lnTo>
                  <a:pt x="2590800" y="3254121"/>
                </a:lnTo>
                <a:lnTo>
                  <a:pt x="2560066" y="3269615"/>
                </a:lnTo>
                <a:lnTo>
                  <a:pt x="2514346" y="3280155"/>
                </a:lnTo>
                <a:lnTo>
                  <a:pt x="2458847" y="32839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33542"/>
              </p:ext>
            </p:extLst>
          </p:nvPr>
        </p:nvGraphicFramePr>
        <p:xfrm>
          <a:off x="125418" y="2142408"/>
          <a:ext cx="9781538" cy="328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1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RESPOSTAS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OUVIDORIA/MP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Encaminhamento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ofício,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e-mail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Ofício,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e-mail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189480" marR="12700" indent="27305" algn="r">
                        <a:lnSpc>
                          <a:spcPct val="107100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Az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urit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a)</a:t>
                      </a:r>
                    </a:p>
                    <a:p>
                      <a:pPr marL="323850" marR="12065">
                        <a:lnSpc>
                          <a:spcPts val="7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Funcionários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setor ou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da Sema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ts val="83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Tel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201545" indent="55880" algn="just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9 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R="1527175" indent="7620">
                        <a:lnSpc>
                          <a:spcPct val="1071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tiga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957580" algn="l"/>
                        </a:tabLst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	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900" spc="-3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aseline="4629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900" spc="-3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7" baseline="4629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900" spc="-30" baseline="46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aseline="4629" dirty="0">
                          <a:latin typeface="Calibri"/>
                          <a:cs typeface="Calibri"/>
                        </a:rPr>
                        <a:t>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tabLst>
                          <a:tab pos="1041400" algn="l"/>
                        </a:tabLst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efone: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7178-2796</a:t>
                      </a:r>
                      <a:endParaRPr lang="pt-BR" sz="700" dirty="0">
                        <a:latin typeface="Calibri"/>
                        <a:cs typeface="Calibri"/>
                      </a:endParaRPr>
                    </a:p>
                    <a:p>
                      <a:pPr marR="1513205" indent="13335">
                        <a:lnSpc>
                          <a:spcPct val="107100"/>
                        </a:lnSpc>
                      </a:pPr>
                      <a:r>
                        <a:rPr lang="pt-BR" sz="700" dirty="0" err="1">
                          <a:latin typeface="Calibri"/>
                          <a:cs typeface="Calibri"/>
                        </a:rPr>
                        <a:t>s.s</a:t>
                      </a:r>
                      <a:r>
                        <a:rPr lang="pt-BR" sz="700" spc="-5" dirty="0" err="1">
                          <a:latin typeface="Calibri"/>
                          <a:cs typeface="Calibri"/>
                        </a:rPr>
                        <a:t>m</a:t>
                      </a:r>
                      <a:r>
                        <a:rPr lang="pt-BR" sz="700" spc="-10" dirty="0" err="1">
                          <a:latin typeface="Calibri"/>
                          <a:cs typeface="Calibri"/>
                        </a:rPr>
                        <a:t>p</a:t>
                      </a:r>
                      <a:r>
                        <a:rPr lang="pt-BR" sz="700" dirty="0" err="1">
                          <a:latin typeface="Calibri"/>
                          <a:cs typeface="Calibri"/>
                        </a:rPr>
                        <a:t>@</a:t>
                      </a:r>
                      <a:r>
                        <a:rPr lang="pt-BR" sz="700" spc="-5" dirty="0" err="1">
                          <a:latin typeface="Calibri"/>
                          <a:cs typeface="Calibri"/>
                        </a:rPr>
                        <a:t>br</a:t>
                      </a:r>
                      <a:r>
                        <a:rPr lang="pt-BR" sz="700" dirty="0" err="1">
                          <a:latin typeface="Calibri"/>
                          <a:cs typeface="Calibri"/>
                        </a:rPr>
                        <a:t>u</a:t>
                      </a:r>
                      <a:r>
                        <a:rPr lang="pt-BR" sz="700" dirty="0">
                          <a:latin typeface="Calibri"/>
                          <a:cs typeface="Calibri"/>
                        </a:rPr>
                        <a:t>  o.</a:t>
                      </a:r>
                      <a:r>
                        <a:rPr lang="pt-BR"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lang="pt-BR"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pt-BR"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lang="pt-BR"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pt-BR"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lang="pt-BR"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pt-BR"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lang="pt-BR" sz="700" dirty="0"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demanda/agendamento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latin typeface="Calibri"/>
                          <a:cs typeface="Calibri"/>
                        </a:rPr>
                        <a:t>INFORMAÇÕE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DIVERSAS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 interessado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31470" marR="356235" indent="-116205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Presencial, telefone, </a:t>
                      </a:r>
                      <a:r>
                        <a:rPr sz="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e-mail,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ofício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186940" marR="13970" indent="27305" algn="r">
                        <a:lnSpc>
                          <a:spcPct val="107100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Az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urit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a)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323850" marR="12065">
                        <a:lnSpc>
                          <a:spcPts val="555"/>
                        </a:lnSpc>
                        <a:spcBef>
                          <a:spcPts val="30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Funcionários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setor ou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da Sema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ts val="675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Tel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199005" indent="55880" algn="just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9 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1530350" indent="7620">
                        <a:lnSpc>
                          <a:spcPct val="1071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 </a:t>
                      </a:r>
                      <a:r>
                        <a:rPr sz="7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tiga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957580" algn="l"/>
                        </a:tabLst>
                      </a:pPr>
                      <a:r>
                        <a:rPr sz="1050" spc="-7" baseline="1984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spc="44" baseline="198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7" baseline="19841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1050" spc="7" baseline="198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baseline="19841" dirty="0">
                          <a:latin typeface="Calibri"/>
                          <a:cs typeface="Calibri"/>
                        </a:rPr>
                        <a:t>Centro.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  <a:endParaRPr lang="pt-BR" sz="600" dirty="0">
                        <a:latin typeface="Calibri"/>
                        <a:cs typeface="Calibri"/>
                      </a:endParaRPr>
                    </a:p>
                    <a:p>
                      <a:pPr marL="13970">
                        <a:lnSpc>
                          <a:spcPts val="725"/>
                        </a:lnSpc>
                        <a:spcBef>
                          <a:spcPts val="710"/>
                        </a:spcBef>
                        <a:tabLst>
                          <a:tab pos="1041400" algn="l"/>
                        </a:tabLst>
                      </a:pPr>
                      <a:r>
                        <a:rPr lang="pt-BR" sz="1050" spc="-7" baseline="23809" dirty="0" err="1">
                          <a:latin typeface="Calibri"/>
                          <a:cs typeface="Calibri"/>
                        </a:rPr>
                        <a:t>efone</a:t>
                      </a:r>
                      <a:r>
                        <a:rPr lang="pt-BR" sz="1050" spc="-7" baseline="23809" dirty="0">
                          <a:latin typeface="Calibri"/>
                          <a:cs typeface="Calibri"/>
                        </a:rPr>
                        <a:t>:	</a:t>
                      </a:r>
                      <a:r>
                        <a:rPr lang="pt-BR"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lang="pt-BR"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spc="-5" dirty="0">
                          <a:latin typeface="Calibri"/>
                          <a:cs typeface="Calibri"/>
                        </a:rPr>
                        <a:t>úteis</a:t>
                      </a:r>
                      <a:endParaRPr lang="pt-BR" sz="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72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7178-2796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R="1515745" indent="13335">
                        <a:lnSpc>
                          <a:spcPct val="1071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s.s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@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br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  o.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demanda/agendamento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89560" marR="4445" indent="-210820">
                        <a:lnSpc>
                          <a:spcPct val="106700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GO 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POSTURAS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  <a:lnR w="9525">
                      <a:solidFill>
                        <a:srgbClr val="1B1F2C"/>
                      </a:solidFill>
                      <a:prstDash val="solid"/>
                    </a:lnR>
                    <a:lnT w="6350">
                      <a:solidFill>
                        <a:srgbClr val="1B1F2C"/>
                      </a:solidFill>
                      <a:prstDash val="solid"/>
                    </a:lnT>
                    <a:lnB w="6350">
                      <a:solidFill>
                        <a:srgbClr val="1B1F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Denúncia,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constatação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irregularidade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1B1F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61950" marR="316230" indent="-187960">
                        <a:lnSpc>
                          <a:spcPct val="1067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Presencial, telefone,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e-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mail,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ofício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6940" marR="13970" indent="27305" algn="r">
                        <a:lnSpc>
                          <a:spcPct val="107300"/>
                        </a:lnSpc>
                        <a:spcBef>
                          <a:spcPts val="5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Az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urit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a)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836294">
                        <a:lnSpc>
                          <a:spcPct val="100000"/>
                        </a:lnSpc>
                        <a:spcBef>
                          <a:spcPts val="445"/>
                        </a:spcBef>
                        <a:tabLst>
                          <a:tab pos="2379980" algn="l"/>
                        </a:tabLst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al	</a:t>
                      </a:r>
                      <a:r>
                        <a:rPr sz="1050" spc="-7" baseline="-1984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aseline="-19841" dirty="0">
                          <a:latin typeface="Calibri"/>
                          <a:cs typeface="Calibri"/>
                        </a:rPr>
                        <a:t>el</a:t>
                      </a:r>
                      <a:endParaRPr sz="1050" baseline="-19841">
                        <a:latin typeface="Calibri"/>
                        <a:cs typeface="Calibri"/>
                      </a:endParaRPr>
                    </a:p>
                    <a:p>
                      <a:pPr marL="2199005" indent="55880" algn="just">
                        <a:lnSpc>
                          <a:spcPct val="107100"/>
                        </a:lnSpc>
                        <a:spcBef>
                          <a:spcPts val="25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) 9 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7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madinh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Augusta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tiga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Rua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730"/>
                        </a:lnSpc>
                        <a:spcBef>
                          <a:spcPts val="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Centro.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957580">
                        <a:lnSpc>
                          <a:spcPts val="61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8:00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17:00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h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3970">
                        <a:lnSpc>
                          <a:spcPts val="685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efone: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85"/>
                        </a:lnSpc>
                        <a:tabLst>
                          <a:tab pos="1041400" algn="l"/>
                        </a:tabLst>
                      </a:pPr>
                      <a:r>
                        <a:rPr sz="1050" spc="-15" baseline="-27777" dirty="0">
                          <a:latin typeface="Calibri"/>
                          <a:cs typeface="Calibri"/>
                        </a:rPr>
                        <a:t>7178-2796	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úteis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R="1515745" indent="13335">
                        <a:lnSpc>
                          <a:spcPct val="107100"/>
                        </a:lnSpc>
                        <a:spcBef>
                          <a:spcPts val="37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s.s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@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br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  o.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demanda/agendamento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object 68">
            <a:extLst>
              <a:ext uri="{FF2B5EF4-FFF2-40B4-BE49-F238E27FC236}">
                <a16:creationId xmlns:a16="http://schemas.microsoft.com/office/drawing/2014/main" id="{5DFC11B3-2ED9-1C90-BA5A-87BE4D6488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43" name="object 61">
            <a:extLst>
              <a:ext uri="{FF2B5EF4-FFF2-40B4-BE49-F238E27FC236}">
                <a16:creationId xmlns:a16="http://schemas.microsoft.com/office/drawing/2014/main" id="{D3C7A186-7309-DAA4-740D-7115DDB3794A}"/>
              </a:ext>
            </a:extLst>
          </p:cNvPr>
          <p:cNvSpPr txBox="1"/>
          <p:nvPr/>
        </p:nvSpPr>
        <p:spPr>
          <a:xfrm>
            <a:off x="3380359" y="707263"/>
            <a:ext cx="5412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80213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20" dirty="0"/>
              <a:t>FISCALIZAÇÃO</a:t>
            </a:r>
            <a:r>
              <a:rPr lang="pt-BR" sz="2000" b="1" spc="-95" dirty="0"/>
              <a:t> </a:t>
            </a:r>
            <a:r>
              <a:rPr lang="pt-BR" sz="2000" b="1" spc="10" dirty="0"/>
              <a:t>DE</a:t>
            </a:r>
            <a:r>
              <a:rPr lang="pt-BR" sz="2000" b="1" spc="-40" dirty="0"/>
              <a:t> </a:t>
            </a:r>
            <a:r>
              <a:rPr lang="pt-BR" sz="2000" b="1" spc="20" dirty="0"/>
              <a:t>POSTURAS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44" name="object 59">
            <a:extLst>
              <a:ext uri="{FF2B5EF4-FFF2-40B4-BE49-F238E27FC236}">
                <a16:creationId xmlns:a16="http://schemas.microsoft.com/office/drawing/2014/main" id="{8417E4A0-765D-8C01-7EB3-EBEAD3D6FE3A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8102" y="2486914"/>
            <a:ext cx="7524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5" dirty="0">
                <a:latin typeface="Verdana"/>
                <a:cs typeface="Verdana"/>
              </a:rPr>
              <a:t>Secretaria</a:t>
            </a:r>
            <a:r>
              <a:rPr sz="2000" b="1" u="sng" spc="-105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Municipal</a:t>
            </a:r>
            <a:r>
              <a:rPr sz="2000" b="1" u="sng" spc="-65" dirty="0">
                <a:latin typeface="Verdana"/>
                <a:cs typeface="Verdana"/>
              </a:rPr>
              <a:t> </a:t>
            </a:r>
            <a:r>
              <a:rPr sz="2000" b="1" u="sng" spc="5" dirty="0">
                <a:latin typeface="Verdana"/>
                <a:cs typeface="Verdana"/>
              </a:rPr>
              <a:t>de</a:t>
            </a:r>
            <a:r>
              <a:rPr sz="2000" b="1" u="sng" spc="-50" dirty="0">
                <a:latin typeface="Verdana"/>
                <a:cs typeface="Verdana"/>
              </a:rPr>
              <a:t> </a:t>
            </a:r>
            <a:r>
              <a:rPr sz="2000" b="1" u="sng" spc="-15" dirty="0">
                <a:latin typeface="Verdana"/>
                <a:cs typeface="Verdana"/>
              </a:rPr>
              <a:t>Planejamento</a:t>
            </a:r>
            <a:r>
              <a:rPr sz="2000" b="1" u="sng" spc="-105" dirty="0">
                <a:latin typeface="Verdana"/>
                <a:cs typeface="Verdana"/>
              </a:rPr>
              <a:t> </a:t>
            </a:r>
            <a:r>
              <a:rPr sz="2000" b="1" u="sng" dirty="0">
                <a:latin typeface="Verdana"/>
                <a:cs typeface="Verdana"/>
              </a:rPr>
              <a:t>e</a:t>
            </a:r>
            <a:r>
              <a:rPr sz="2000" b="1" u="sng" spc="-15" dirty="0">
                <a:latin typeface="Verdana"/>
                <a:cs typeface="Verdana"/>
              </a:rPr>
              <a:t> Coordenação</a:t>
            </a:r>
            <a:endParaRPr sz="2000" b="1" u="sng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0685" y="2944495"/>
            <a:ext cx="5789295" cy="16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Verdana"/>
                <a:cs typeface="Verdana"/>
              </a:rPr>
              <a:t>Rua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Hematita,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80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Centro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-Brumadinho/MG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spc="-55" dirty="0">
                <a:latin typeface="Verdana"/>
                <a:cs typeface="Verdana"/>
              </a:rPr>
              <a:t>E-mail: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u="heavy" spc="-4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planejamento@brumadinho.mg.gov.br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Verdana"/>
              <a:cs typeface="Verdana"/>
            </a:endParaRPr>
          </a:p>
          <a:p>
            <a:pPr marL="4445" algn="ctr">
              <a:lnSpc>
                <a:spcPct val="100000"/>
              </a:lnSpc>
            </a:pPr>
            <a:r>
              <a:rPr sz="1800" spc="-215" dirty="0" err="1">
                <a:latin typeface="Verdana"/>
                <a:cs typeface="Verdana"/>
              </a:rPr>
              <a:t>T</a:t>
            </a:r>
            <a:r>
              <a:rPr sz="1800" spc="-20" dirty="0" err="1">
                <a:latin typeface="Verdana"/>
                <a:cs typeface="Verdana"/>
              </a:rPr>
              <a:t>e</a:t>
            </a:r>
            <a:r>
              <a:rPr sz="1800" spc="-5" dirty="0" err="1">
                <a:latin typeface="Verdana"/>
                <a:cs typeface="Verdana"/>
              </a:rPr>
              <a:t>l</a:t>
            </a:r>
            <a:r>
              <a:rPr sz="1800" spc="-25" dirty="0" err="1">
                <a:latin typeface="Verdana"/>
                <a:cs typeface="Verdana"/>
              </a:rPr>
              <a:t>e</a:t>
            </a:r>
            <a:r>
              <a:rPr sz="1800" spc="-10" dirty="0" err="1">
                <a:latin typeface="Verdana"/>
                <a:cs typeface="Verdana"/>
              </a:rPr>
              <a:t>f</a:t>
            </a:r>
            <a:r>
              <a:rPr sz="1800" spc="-15" dirty="0" err="1">
                <a:latin typeface="Verdana"/>
                <a:cs typeface="Verdana"/>
              </a:rPr>
              <a:t>on</a:t>
            </a:r>
            <a:r>
              <a:rPr sz="1800" spc="-20" dirty="0" err="1">
                <a:latin typeface="Verdana"/>
                <a:cs typeface="Verdana"/>
              </a:rPr>
              <a:t>e</a:t>
            </a:r>
            <a:r>
              <a:rPr lang="pt-BR" sz="1800" spc="-2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(</a:t>
            </a:r>
            <a:r>
              <a:rPr sz="1800" spc="-35" dirty="0">
                <a:latin typeface="Verdana"/>
                <a:cs typeface="Verdana"/>
              </a:rPr>
              <a:t>31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995</a:t>
            </a:r>
            <a:r>
              <a:rPr sz="1800" spc="-35" dirty="0">
                <a:latin typeface="Verdana"/>
                <a:cs typeface="Verdana"/>
              </a:rPr>
              <a:t>69</a:t>
            </a:r>
            <a:r>
              <a:rPr sz="1800" spc="-30" dirty="0">
                <a:latin typeface="Verdana"/>
                <a:cs typeface="Verdana"/>
              </a:rPr>
              <a:t>-</a:t>
            </a:r>
            <a:r>
              <a:rPr sz="1800" spc="-35" dirty="0">
                <a:latin typeface="Verdana"/>
                <a:cs typeface="Verdana"/>
              </a:rPr>
              <a:t>18</a:t>
            </a:r>
            <a:r>
              <a:rPr sz="1800" spc="-20" dirty="0">
                <a:latin typeface="Verdana"/>
                <a:cs typeface="Verdana"/>
              </a:rPr>
              <a:t>8</a:t>
            </a:r>
            <a:r>
              <a:rPr sz="1800" dirty="0">
                <a:latin typeface="Verdana"/>
                <a:cs typeface="Verdana"/>
              </a:rPr>
              <a:t>6</a:t>
            </a:r>
            <a:r>
              <a:rPr lang="pt-BR" sz="1800" dirty="0">
                <a:latin typeface="Verdana"/>
                <a:cs typeface="Verdana"/>
              </a:rPr>
              <a:t> /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(31) 3987-0284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32CA6116-D072-8FA5-4463-40BB67E9BE30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0F35A7C3-7599-4A67-2C9F-9570CD91F5F5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4FB02766-9F7B-5FBF-EFE5-E2C07715ADD2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6C66BA53-E9F7-25AD-FA79-7E354250D14F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E3342C0-F8A2-CD7B-2B40-C22CBD3932C2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5EB5058D-51B0-D955-B7C9-EE0EDA8B7C00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40B0514-6DBE-35D7-BDFF-C869CD6D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6276" y="5876544"/>
            <a:ext cx="5413375" cy="1684020"/>
            <a:chOff x="5256276" y="5876544"/>
            <a:chExt cx="5413375" cy="1684020"/>
          </a:xfrm>
        </p:grpSpPr>
        <p:sp>
          <p:nvSpPr>
            <p:cNvPr id="3" name="object 3"/>
            <p:cNvSpPr/>
            <p:nvPr/>
          </p:nvSpPr>
          <p:spPr>
            <a:xfrm>
              <a:off x="7610855" y="5876544"/>
              <a:ext cx="3058795" cy="1684020"/>
            </a:xfrm>
            <a:custGeom>
              <a:avLst/>
              <a:gdLst/>
              <a:ahLst/>
              <a:cxnLst/>
              <a:rect l="l" t="t" r="r" b="b"/>
              <a:pathLst>
                <a:path w="3058795" h="1684020">
                  <a:moveTo>
                    <a:pt x="2918714" y="0"/>
                  </a:moveTo>
                  <a:lnTo>
                    <a:pt x="2123313" y="0"/>
                  </a:lnTo>
                  <a:lnTo>
                    <a:pt x="2095880" y="2032"/>
                  </a:lnTo>
                  <a:lnTo>
                    <a:pt x="2045716" y="17653"/>
                  </a:lnTo>
                  <a:lnTo>
                    <a:pt x="40767" y="1524596"/>
                  </a:lnTo>
                  <a:lnTo>
                    <a:pt x="11938" y="1555457"/>
                  </a:lnTo>
                  <a:lnTo>
                    <a:pt x="0" y="1589278"/>
                  </a:lnTo>
                  <a:lnTo>
                    <a:pt x="3428" y="1623255"/>
                  </a:lnTo>
                  <a:lnTo>
                    <a:pt x="20574" y="1654575"/>
                  </a:lnTo>
                  <a:lnTo>
                    <a:pt x="50165" y="1680425"/>
                  </a:lnTo>
                  <a:lnTo>
                    <a:pt x="58039" y="1683873"/>
                  </a:lnTo>
                  <a:lnTo>
                    <a:pt x="1017397" y="1683873"/>
                  </a:lnTo>
                  <a:lnTo>
                    <a:pt x="1033907" y="1673640"/>
                  </a:lnTo>
                  <a:lnTo>
                    <a:pt x="3017520" y="179832"/>
                  </a:lnTo>
                  <a:lnTo>
                    <a:pt x="3046349" y="148971"/>
                  </a:lnTo>
                  <a:lnTo>
                    <a:pt x="3058287" y="115189"/>
                  </a:lnTo>
                  <a:lnTo>
                    <a:pt x="3054858" y="81153"/>
                  </a:lnTo>
                  <a:lnTo>
                    <a:pt x="3037713" y="49911"/>
                  </a:lnTo>
                  <a:lnTo>
                    <a:pt x="3008249" y="24003"/>
                  </a:lnTo>
                  <a:lnTo>
                    <a:pt x="2967990" y="6477"/>
                  </a:lnTo>
                  <a:lnTo>
                    <a:pt x="29187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6276" y="5876544"/>
              <a:ext cx="3869054" cy="1684020"/>
            </a:xfrm>
            <a:custGeom>
              <a:avLst/>
              <a:gdLst/>
              <a:ahLst/>
              <a:cxnLst/>
              <a:rect l="l" t="t" r="r" b="b"/>
              <a:pathLst>
                <a:path w="3869054" h="1684020">
                  <a:moveTo>
                    <a:pt x="3734689" y="0"/>
                  </a:moveTo>
                  <a:lnTo>
                    <a:pt x="2300097" y="0"/>
                  </a:lnTo>
                  <a:lnTo>
                    <a:pt x="2245741" y="2032"/>
                  </a:lnTo>
                  <a:lnTo>
                    <a:pt x="2192274" y="8001"/>
                  </a:lnTo>
                  <a:lnTo>
                    <a:pt x="2140204" y="17907"/>
                  </a:lnTo>
                  <a:lnTo>
                    <a:pt x="2089657" y="31496"/>
                  </a:lnTo>
                  <a:lnTo>
                    <a:pt x="2041144" y="48768"/>
                  </a:lnTo>
                  <a:lnTo>
                    <a:pt x="1995043" y="69596"/>
                  </a:lnTo>
                  <a:lnTo>
                    <a:pt x="1951608" y="93853"/>
                  </a:lnTo>
                  <a:lnTo>
                    <a:pt x="1911223" y="121285"/>
                  </a:lnTo>
                  <a:lnTo>
                    <a:pt x="39243" y="1531366"/>
                  </a:lnTo>
                  <a:lnTo>
                    <a:pt x="11429" y="1561071"/>
                  </a:lnTo>
                  <a:lnTo>
                    <a:pt x="0" y="1593615"/>
                  </a:lnTo>
                  <a:lnTo>
                    <a:pt x="3301" y="1626315"/>
                  </a:lnTo>
                  <a:lnTo>
                    <a:pt x="19812" y="1656455"/>
                  </a:lnTo>
                  <a:lnTo>
                    <a:pt x="48133" y="1681332"/>
                  </a:lnTo>
                  <a:lnTo>
                    <a:pt x="53975" y="1683873"/>
                  </a:lnTo>
                  <a:lnTo>
                    <a:pt x="1738883" y="1683873"/>
                  </a:lnTo>
                  <a:lnTo>
                    <a:pt x="1779270" y="1672948"/>
                  </a:lnTo>
                  <a:lnTo>
                    <a:pt x="1827783" y="1655683"/>
                  </a:lnTo>
                  <a:lnTo>
                    <a:pt x="1874012" y="1634890"/>
                  </a:lnTo>
                  <a:lnTo>
                    <a:pt x="1917446" y="1610674"/>
                  </a:lnTo>
                  <a:lnTo>
                    <a:pt x="1957831" y="1583160"/>
                  </a:lnTo>
                  <a:lnTo>
                    <a:pt x="3829812" y="173101"/>
                  </a:lnTo>
                  <a:lnTo>
                    <a:pt x="3857498" y="143383"/>
                  </a:lnTo>
                  <a:lnTo>
                    <a:pt x="3869054" y="110871"/>
                  </a:lnTo>
                  <a:lnTo>
                    <a:pt x="3865753" y="78105"/>
                  </a:lnTo>
                  <a:lnTo>
                    <a:pt x="3849243" y="48006"/>
                  </a:lnTo>
                  <a:lnTo>
                    <a:pt x="3820795" y="23114"/>
                  </a:lnTo>
                  <a:lnTo>
                    <a:pt x="3782187" y="6223"/>
                  </a:lnTo>
                  <a:lnTo>
                    <a:pt x="37346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6888" y="3760397"/>
            <a:ext cx="644601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4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chemeClr val="tx1"/>
                </a:solidFill>
                <a:latin typeface="Verdana"/>
                <a:cs typeface="Verdana"/>
              </a:rPr>
              <a:t>SAÚDE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7" name="object 7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2401442-0257-AE67-0AE7-0E00A5EF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" name="object 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9" name="object 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3" name="object 13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7" name="object 17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3658" y="1347267"/>
            <a:ext cx="730776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2" name="object 2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1289304"/>
            <a:ext cx="2562861" cy="400685"/>
            <a:chOff x="8014716" y="1289304"/>
            <a:chExt cx="2551430" cy="400685"/>
          </a:xfrm>
        </p:grpSpPr>
        <p:sp>
          <p:nvSpPr>
            <p:cNvPr id="26" name="object 26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75168" y="1444498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928" y="-14815"/>
            <a:ext cx="2395220" cy="838200"/>
            <a:chOff x="0" y="242316"/>
            <a:chExt cx="2395220" cy="838200"/>
          </a:xfrm>
        </p:grpSpPr>
        <p:sp>
          <p:nvSpPr>
            <p:cNvPr id="31" name="object 31"/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911" y="2803906"/>
            <a:ext cx="82232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09220" algn="l"/>
              </a:tabLst>
            </a:pPr>
            <a:r>
              <a:rPr sz="800" spc="-5" dirty="0">
                <a:latin typeface="Calibri"/>
                <a:cs typeface="Calibri"/>
              </a:rPr>
              <a:t>Atendimento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éd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1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923" y="3047746"/>
            <a:ext cx="8147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em   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Unidade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Pronto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923" y="3291967"/>
            <a:ext cx="74549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24h  </a:t>
            </a:r>
            <a:r>
              <a:rPr sz="800" spc="-5" dirty="0">
                <a:latin typeface="Calibri"/>
                <a:cs typeface="Calibri"/>
              </a:rPr>
              <a:t>de média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5" dirty="0">
                <a:latin typeface="Calibri"/>
                <a:cs typeface="Calibri"/>
              </a:rPr>
              <a:t>alta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complexidade,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2923" y="3658361"/>
            <a:ext cx="81470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com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demanda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espontânea</a:t>
            </a:r>
            <a:r>
              <a:rPr sz="800" spc="-5" dirty="0">
                <a:latin typeface="Calibri"/>
                <a:cs typeface="Calibri"/>
              </a:rPr>
              <a:t> de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pacientes.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911" y="4146042"/>
            <a:ext cx="906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09220" algn="l"/>
                <a:tab pos="625475" algn="l"/>
              </a:tabLst>
            </a:pPr>
            <a:r>
              <a:rPr sz="800" spc="-5" dirty="0">
                <a:latin typeface="Calibri"/>
                <a:cs typeface="Calibri"/>
              </a:rPr>
              <a:t>Especialidades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éd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:	C</a:t>
            </a:r>
            <a:r>
              <a:rPr sz="800" spc="-5" dirty="0">
                <a:latin typeface="Calibri"/>
                <a:cs typeface="Calibri"/>
              </a:rPr>
              <a:t>lín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  </a:t>
            </a:r>
            <a:r>
              <a:rPr sz="800" spc="-5" dirty="0">
                <a:latin typeface="Calibri"/>
                <a:cs typeface="Calibri"/>
              </a:rPr>
              <a:t>geral, </a:t>
            </a:r>
            <a:r>
              <a:rPr sz="800" spc="-15" dirty="0">
                <a:latin typeface="Calibri"/>
                <a:cs typeface="Calibri"/>
              </a:rPr>
              <a:t>pediatria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ortopedia.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911" y="4755007"/>
            <a:ext cx="9112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9220" algn="l"/>
                <a:tab pos="763905" algn="l"/>
              </a:tabLst>
            </a:pP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15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	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  <a:tabLst>
                <a:tab pos="757555" algn="l"/>
              </a:tabLst>
            </a:pP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1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bu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5" dirty="0">
                <a:latin typeface="Calibri"/>
                <a:cs typeface="Calibri"/>
              </a:rPr>
              <a:t>â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30" dirty="0">
                <a:latin typeface="Calibri"/>
                <a:cs typeface="Calibri"/>
              </a:rPr>
              <a:t>c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	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I</a:t>
            </a:r>
            <a:endParaRPr sz="80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tabLst>
                <a:tab pos="753110" algn="l"/>
              </a:tabLst>
            </a:pP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-15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lici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po</a:t>
            </a:r>
            <a:r>
              <a:rPr sz="800" dirty="0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  <a:p>
            <a:pPr marL="108585" marR="8890">
              <a:lnSpc>
                <a:spcPct val="100000"/>
              </a:lnSpc>
              <a:tabLst>
                <a:tab pos="713740" algn="l"/>
              </a:tabLst>
            </a:pP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uário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o  </a:t>
            </a:r>
            <a:r>
              <a:rPr sz="800" spc="-5" dirty="0">
                <a:latin typeface="Calibri"/>
                <a:cs typeface="Calibri"/>
              </a:rPr>
              <a:t>telefone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(31)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2923" y="5364861"/>
            <a:ext cx="643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99869</a:t>
            </a:r>
            <a:r>
              <a:rPr sz="800" spc="-10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4</a:t>
            </a:r>
            <a:r>
              <a:rPr sz="800" spc="-15" dirty="0">
                <a:latin typeface="Calibri"/>
                <a:cs typeface="Calibri"/>
              </a:rPr>
              <a:t>74</a:t>
            </a:r>
            <a:r>
              <a:rPr sz="800" dirty="0">
                <a:latin typeface="Calibri"/>
                <a:cs typeface="Calibri"/>
              </a:rPr>
              <a:t>5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u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15" dirty="0">
                <a:latin typeface="Calibri"/>
                <a:cs typeface="Calibri"/>
              </a:rPr>
              <a:t>3571-3060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3231" y="2988691"/>
            <a:ext cx="1449070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  <a:tabLst>
                <a:tab pos="271145" algn="l"/>
                <a:tab pos="556260" algn="l"/>
                <a:tab pos="806450" algn="l"/>
                <a:tab pos="857885" algn="l"/>
                <a:tab pos="979805" algn="l"/>
                <a:tab pos="1000125" algn="l"/>
              </a:tabLst>
            </a:pPr>
            <a:r>
              <a:rPr sz="900" spc="-10" dirty="0">
                <a:latin typeface="Calibri"/>
                <a:cs typeface="Calibri"/>
              </a:rPr>
              <a:t>Para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identificação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cadastro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	</a:t>
            </a:r>
            <a:r>
              <a:rPr sz="900" spc="-20" dirty="0">
                <a:latin typeface="Calibri"/>
                <a:cs typeface="Calibri"/>
              </a:rPr>
              <a:t>p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ien</a:t>
            </a:r>
            <a:r>
              <a:rPr sz="900" dirty="0">
                <a:latin typeface="Calibri"/>
                <a:cs typeface="Calibri"/>
              </a:rPr>
              <a:t>te	é		</a:t>
            </a:r>
            <a:r>
              <a:rPr sz="900" spc="-20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-1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-15" dirty="0">
                <a:latin typeface="Calibri"/>
                <a:cs typeface="Calibri"/>
              </a:rPr>
              <a:t>ita</a:t>
            </a:r>
            <a:r>
              <a:rPr sz="900" spc="-2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  </a:t>
            </a:r>
            <a:r>
              <a:rPr sz="900" spc="-5" dirty="0">
                <a:latin typeface="Calibri"/>
                <a:cs typeface="Calibri"/>
              </a:rPr>
              <a:t>documento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foto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Cartão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Nacional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Saúde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(CNS),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caso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não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possua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documento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foto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é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necessário apresentar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registro	</a:t>
            </a:r>
            <a:r>
              <a:rPr sz="900" spc="-5" dirty="0">
                <a:latin typeface="Calibri"/>
                <a:cs typeface="Calibri"/>
              </a:rPr>
              <a:t>de		</a:t>
            </a:r>
            <a:r>
              <a:rPr sz="900" spc="-10" dirty="0">
                <a:latin typeface="Calibri"/>
                <a:cs typeface="Calibri"/>
              </a:rPr>
              <a:t>nascimento.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Menores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18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anos </a:t>
            </a:r>
            <a:r>
              <a:rPr sz="900" spc="-15" dirty="0">
                <a:latin typeface="Calibri"/>
                <a:cs typeface="Calibri"/>
              </a:rPr>
              <a:t>precisam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estar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acompanhados por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responsável			portando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documento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identificação.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90570" y="3316300"/>
            <a:ext cx="63817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Calibri"/>
                <a:cs typeface="Calibri"/>
              </a:rPr>
              <a:t>Atendimento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sen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 R</a:t>
            </a:r>
            <a:r>
              <a:rPr sz="900" spc="-5" dirty="0">
                <a:latin typeface="Calibri"/>
                <a:cs typeface="Calibri"/>
              </a:rPr>
              <a:t>esg</a:t>
            </a:r>
            <a:r>
              <a:rPr sz="900" dirty="0">
                <a:latin typeface="Calibri"/>
                <a:cs typeface="Calibri"/>
              </a:rPr>
              <a:t>ate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 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ac</a:t>
            </a:r>
            <a:r>
              <a:rPr sz="900" spc="-5" dirty="0">
                <a:latin typeface="Calibri"/>
                <a:cs typeface="Calibri"/>
              </a:rPr>
              <a:t>ient</a:t>
            </a:r>
            <a:r>
              <a:rPr sz="900" spc="-3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m  </a:t>
            </a:r>
            <a:r>
              <a:rPr sz="900" spc="-5" dirty="0">
                <a:latin typeface="Calibri"/>
                <a:cs typeface="Calibri"/>
              </a:rPr>
              <a:t>Ambulância </a:t>
            </a:r>
            <a:r>
              <a:rPr sz="900" dirty="0">
                <a:latin typeface="Calibri"/>
                <a:cs typeface="Calibri"/>
              </a:rPr>
              <a:t> UTI.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25621" y="2991358"/>
            <a:ext cx="151765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714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Atendimento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por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equipe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édi</a:t>
            </a:r>
            <a:r>
              <a:rPr sz="900" dirty="0">
                <a:latin typeface="Calibri"/>
                <a:cs typeface="Calibri"/>
              </a:rPr>
              <a:t>cos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espe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za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;</a:t>
            </a:r>
            <a:endParaRPr sz="900">
              <a:latin typeface="Calibri"/>
              <a:cs typeface="Calibri"/>
            </a:endParaRPr>
          </a:p>
          <a:p>
            <a:pPr marL="184785" marR="16573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Resgate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pacientes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por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equipe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treinada;</a:t>
            </a:r>
            <a:endParaRPr sz="900">
              <a:latin typeface="Calibri"/>
              <a:cs typeface="Calibri"/>
            </a:endParaRPr>
          </a:p>
          <a:p>
            <a:pPr marL="184785" marR="571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Registro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atendimento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arcia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ent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dirty="0">
                <a:latin typeface="Calibri"/>
                <a:cs typeface="Calibri"/>
              </a:rPr>
              <a:t>f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rma</a:t>
            </a:r>
            <a:r>
              <a:rPr sz="900" spc="-5" dirty="0">
                <a:latin typeface="Calibri"/>
                <a:cs typeface="Calibri"/>
              </a:rPr>
              <a:t>ti</a:t>
            </a:r>
            <a:r>
              <a:rPr sz="900" spc="-10" dirty="0">
                <a:latin typeface="Calibri"/>
                <a:cs typeface="Calibri"/>
              </a:rPr>
              <a:t>z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;</a:t>
            </a:r>
            <a:endParaRPr sz="900">
              <a:latin typeface="Calibri"/>
              <a:cs typeface="Calibri"/>
            </a:endParaRPr>
          </a:p>
          <a:p>
            <a:pPr marL="184785" marR="14604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15" dirty="0">
                <a:latin typeface="Calibri"/>
                <a:cs typeface="Calibri"/>
              </a:rPr>
              <a:t>Restrição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-20" dirty="0">
                <a:latin typeface="Calibri"/>
                <a:cs typeface="Calibri"/>
              </a:rPr>
              <a:t>acesso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 </a:t>
            </a:r>
            <a:r>
              <a:rPr sz="900" spc="-15" dirty="0">
                <a:latin typeface="Calibri"/>
                <a:cs typeface="Calibri"/>
              </a:rPr>
              <a:t>dados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pess</a:t>
            </a:r>
            <a:r>
              <a:rPr sz="900" dirty="0">
                <a:latin typeface="Calibri"/>
                <a:cs typeface="Calibri"/>
              </a:rPr>
              <a:t>oais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líni</a:t>
            </a:r>
            <a:r>
              <a:rPr sz="900" dirty="0">
                <a:latin typeface="Calibri"/>
                <a:cs typeface="Calibri"/>
              </a:rPr>
              <a:t>co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;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Atendimento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execução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05934" y="4226179"/>
            <a:ext cx="539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em</a:t>
            </a:r>
            <a:r>
              <a:rPr sz="900" spc="5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locais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3428" y="4226179"/>
            <a:ext cx="9086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edi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-1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os  </a:t>
            </a:r>
            <a:r>
              <a:rPr sz="900" spc="-5" dirty="0">
                <a:latin typeface="Calibri"/>
                <a:cs typeface="Calibri"/>
              </a:rPr>
              <a:t>apropriados;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10" dirty="0">
                <a:latin typeface="Calibri"/>
                <a:cs typeface="Calibri"/>
              </a:rPr>
              <a:t>Atendimento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18379" y="4500753"/>
            <a:ext cx="436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Calibri"/>
                <a:cs typeface="Calibri"/>
              </a:rPr>
              <a:t>r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15" dirty="0">
                <a:latin typeface="Calibri"/>
                <a:cs typeface="Calibri"/>
              </a:rPr>
              <a:t>ali</a:t>
            </a:r>
            <a:r>
              <a:rPr sz="900" spc="-10" dirty="0">
                <a:latin typeface="Calibri"/>
                <a:cs typeface="Calibri"/>
              </a:rPr>
              <a:t>z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97833" y="4637913"/>
            <a:ext cx="1256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  <a:tabLst>
                <a:tab pos="677545" algn="l"/>
              </a:tabLst>
            </a:pPr>
            <a:r>
              <a:rPr sz="900" spc="-10" dirty="0">
                <a:latin typeface="Calibri"/>
                <a:cs typeface="Calibri"/>
              </a:rPr>
              <a:t>co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spc="-15" dirty="0">
                <a:latin typeface="Calibri"/>
                <a:cs typeface="Calibri"/>
              </a:rPr>
              <a:t>f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spc="-15" dirty="0">
                <a:latin typeface="Calibri"/>
                <a:cs typeface="Calibri"/>
              </a:rPr>
              <a:t>rm</a:t>
            </a:r>
            <a:r>
              <a:rPr sz="900" dirty="0">
                <a:latin typeface="Calibri"/>
                <a:cs typeface="Calibri"/>
              </a:rPr>
              <a:t>e	</a:t>
            </a:r>
            <a:r>
              <a:rPr sz="900" spc="-15" dirty="0">
                <a:latin typeface="Calibri"/>
                <a:cs typeface="Calibri"/>
              </a:rPr>
              <a:t>Cla</a:t>
            </a:r>
            <a:r>
              <a:rPr sz="900" spc="-20" dirty="0">
                <a:latin typeface="Calibri"/>
                <a:cs typeface="Calibri"/>
              </a:rPr>
              <a:t>ss</a:t>
            </a:r>
            <a:r>
              <a:rPr sz="900" spc="-15" dirty="0">
                <a:latin typeface="Calibri"/>
                <a:cs typeface="Calibri"/>
              </a:rPr>
              <a:t>ifi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ç</a:t>
            </a:r>
            <a:r>
              <a:rPr sz="900" spc="-15" dirty="0">
                <a:latin typeface="Calibri"/>
                <a:cs typeface="Calibri"/>
              </a:rPr>
              <a:t>ã</a:t>
            </a:r>
            <a:r>
              <a:rPr sz="900" dirty="0">
                <a:latin typeface="Calibri"/>
                <a:cs typeface="Calibri"/>
              </a:rPr>
              <a:t>o  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he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(f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-20" dirty="0">
                <a:latin typeface="Calibri"/>
                <a:cs typeface="Calibri"/>
              </a:rPr>
              <a:t>ux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20" dirty="0">
                <a:latin typeface="Calibri"/>
                <a:cs typeface="Calibri"/>
              </a:rPr>
              <a:t>x</a:t>
            </a:r>
            <a:r>
              <a:rPr sz="900" spc="5" dirty="0">
                <a:latin typeface="Calibri"/>
                <a:cs typeface="Calibri"/>
              </a:rPr>
              <a:t>o)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3803904"/>
            <a:ext cx="2342387" cy="249174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879719" y="3302000"/>
            <a:ext cx="94932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MG</a:t>
            </a:r>
            <a:r>
              <a:rPr sz="900" spc="229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040,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km</a:t>
            </a:r>
            <a:r>
              <a:rPr sz="900" spc="4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48</a:t>
            </a:r>
            <a:endParaRPr sz="9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s/nº</a:t>
            </a:r>
            <a:r>
              <a:rPr sz="900" spc="-10" dirty="0">
                <a:latin typeface="Calibri"/>
                <a:cs typeface="Calibri"/>
              </a:rPr>
              <a:t> Bairro: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Santa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Cruz. </a:t>
            </a:r>
            <a:r>
              <a:rPr sz="900" spc="-5" dirty="0">
                <a:latin typeface="Calibri"/>
                <a:cs typeface="Calibri"/>
              </a:rPr>
              <a:t>Brumadinho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Minas </a:t>
            </a:r>
            <a:r>
              <a:rPr sz="900" spc="-5" dirty="0">
                <a:latin typeface="Calibri"/>
                <a:cs typeface="Calibri"/>
              </a:rPr>
              <a:t>Gerais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10" dirty="0">
                <a:latin typeface="Calibri"/>
                <a:cs typeface="Calibri"/>
              </a:rPr>
              <a:t>CEP 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35.460-000</a:t>
            </a:r>
            <a:endParaRPr sz="9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Tel.:</a:t>
            </a:r>
            <a:endParaRPr sz="9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(</a:t>
            </a:r>
            <a:r>
              <a:rPr sz="900" spc="-15" dirty="0">
                <a:latin typeface="Calibri"/>
                <a:cs typeface="Calibri"/>
              </a:rPr>
              <a:t>31</a:t>
            </a:r>
            <a:r>
              <a:rPr sz="900" dirty="0">
                <a:latin typeface="Calibri"/>
                <a:cs typeface="Calibri"/>
              </a:rPr>
              <a:t>)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3</a:t>
            </a:r>
            <a:r>
              <a:rPr lang="pt-BR" sz="900" spc="-15" dirty="0">
                <a:latin typeface="Calibri"/>
                <a:cs typeface="Calibri"/>
              </a:rPr>
              <a:t>987-0254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</a:p>
          <a:p>
            <a:pPr marL="2540" algn="ctr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(31)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9986</a:t>
            </a:r>
            <a:r>
              <a:rPr sz="900" spc="-5" dirty="0">
                <a:latin typeface="Calibri"/>
                <a:cs typeface="Calibri"/>
              </a:rPr>
              <a:t>9</a:t>
            </a:r>
            <a:r>
              <a:rPr sz="900" dirty="0">
                <a:latin typeface="Calibri"/>
                <a:cs typeface="Calibri"/>
              </a:rPr>
              <a:t>-47</a:t>
            </a:r>
            <a:r>
              <a:rPr sz="900" spc="-15" dirty="0">
                <a:latin typeface="Calibri"/>
                <a:cs typeface="Calibri"/>
              </a:rPr>
              <a:t>4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</a:p>
          <a:p>
            <a:pPr marL="3175"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19</a:t>
            </a:r>
            <a:r>
              <a:rPr lang="pt-BR" sz="900" spc="-5" dirty="0"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59243" y="3359912"/>
            <a:ext cx="58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ni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3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rr</a:t>
            </a:r>
            <a:r>
              <a:rPr sz="900" spc="-20" dirty="0">
                <a:latin typeface="Calibri"/>
                <a:cs typeface="Calibri"/>
              </a:rPr>
              <a:t>up</a:t>
            </a:r>
            <a:r>
              <a:rPr sz="900" dirty="0">
                <a:latin typeface="Calibri"/>
                <a:cs typeface="Calibri"/>
              </a:rPr>
              <a:t>to  </a:t>
            </a:r>
            <a:r>
              <a:rPr sz="900" spc="-5" dirty="0">
                <a:latin typeface="Calibri"/>
                <a:cs typeface="Calibri"/>
              </a:rPr>
              <a:t>24h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141589" y="3006979"/>
            <a:ext cx="2216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47561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2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ndi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ent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sen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seguindo  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ssifi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çã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hest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r;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esg</a:t>
            </a:r>
            <a:r>
              <a:rPr sz="900" dirty="0">
                <a:latin typeface="Calibri"/>
                <a:cs typeface="Calibri"/>
              </a:rPr>
              <a:t>ate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am</a:t>
            </a:r>
            <a:r>
              <a:rPr sz="900" spc="-5" dirty="0">
                <a:latin typeface="Calibri"/>
                <a:cs typeface="Calibri"/>
              </a:rPr>
              <a:t>bul</a:t>
            </a:r>
            <a:r>
              <a:rPr sz="900" dirty="0">
                <a:latin typeface="Calibri"/>
                <a:cs typeface="Calibri"/>
              </a:rPr>
              <a:t>â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edi</a:t>
            </a:r>
            <a:r>
              <a:rPr sz="900" dirty="0">
                <a:latin typeface="Calibri"/>
                <a:cs typeface="Calibri"/>
              </a:rPr>
              <a:t>ato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ar</a:t>
            </a:r>
            <a:r>
              <a:rPr sz="900" spc="-5" dirty="0">
                <a:latin typeface="Calibri"/>
                <a:cs typeface="Calibri"/>
              </a:rPr>
              <a:t>ti</a:t>
            </a:r>
            <a:r>
              <a:rPr sz="900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li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ita</a:t>
            </a:r>
            <a:r>
              <a:rPr sz="900" spc="-10" dirty="0">
                <a:latin typeface="Calibri"/>
                <a:cs typeface="Calibri"/>
              </a:rPr>
              <a:t>ç</a:t>
            </a:r>
            <a:r>
              <a:rPr sz="900" spc="-15" dirty="0">
                <a:latin typeface="Calibri"/>
                <a:cs typeface="Calibri"/>
              </a:rPr>
              <a:t>ã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 us</a:t>
            </a:r>
            <a:r>
              <a:rPr sz="900" spc="-5" dirty="0">
                <a:latin typeface="Calibri"/>
                <a:cs typeface="Calibri"/>
              </a:rPr>
              <a:t>uári</a:t>
            </a:r>
            <a:r>
              <a:rPr sz="900" dirty="0">
                <a:latin typeface="Calibri"/>
                <a:cs typeface="Calibri"/>
              </a:rPr>
              <a:t>o;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003" y="1885188"/>
            <a:ext cx="3578225" cy="5585460"/>
          </a:xfrm>
          <a:custGeom>
            <a:avLst/>
            <a:gdLst/>
            <a:ahLst/>
            <a:cxnLst/>
            <a:rect l="l" t="t" r="r" b="b"/>
            <a:pathLst>
              <a:path w="3578225" h="5585459">
                <a:moveTo>
                  <a:pt x="0" y="483362"/>
                </a:moveTo>
                <a:lnTo>
                  <a:pt x="8218" y="334390"/>
                </a:lnTo>
                <a:lnTo>
                  <a:pt x="31104" y="205104"/>
                </a:lnTo>
                <a:lnTo>
                  <a:pt x="66005" y="103124"/>
                </a:lnTo>
                <a:lnTo>
                  <a:pt x="110261" y="36194"/>
                </a:lnTo>
                <a:lnTo>
                  <a:pt x="161226" y="12191"/>
                </a:lnTo>
                <a:lnTo>
                  <a:pt x="806157" y="12191"/>
                </a:lnTo>
                <a:lnTo>
                  <a:pt x="857110" y="36194"/>
                </a:lnTo>
                <a:lnTo>
                  <a:pt x="901369" y="103124"/>
                </a:lnTo>
                <a:lnTo>
                  <a:pt x="936282" y="205104"/>
                </a:lnTo>
                <a:lnTo>
                  <a:pt x="959167" y="334390"/>
                </a:lnTo>
                <a:lnTo>
                  <a:pt x="967384" y="483362"/>
                </a:lnTo>
                <a:lnTo>
                  <a:pt x="967384" y="5114086"/>
                </a:lnTo>
                <a:lnTo>
                  <a:pt x="959167" y="5263045"/>
                </a:lnTo>
                <a:lnTo>
                  <a:pt x="936282" y="5392407"/>
                </a:lnTo>
                <a:lnTo>
                  <a:pt x="901369" y="5494413"/>
                </a:lnTo>
                <a:lnTo>
                  <a:pt x="857110" y="5561317"/>
                </a:lnTo>
                <a:lnTo>
                  <a:pt x="806157" y="5585336"/>
                </a:lnTo>
                <a:lnTo>
                  <a:pt x="161226" y="5585336"/>
                </a:lnTo>
                <a:lnTo>
                  <a:pt x="110261" y="5561317"/>
                </a:lnTo>
                <a:lnTo>
                  <a:pt x="66005" y="5494413"/>
                </a:lnTo>
                <a:lnTo>
                  <a:pt x="31104" y="5392407"/>
                </a:lnTo>
                <a:lnTo>
                  <a:pt x="8218" y="5263045"/>
                </a:lnTo>
                <a:lnTo>
                  <a:pt x="0" y="5114086"/>
                </a:lnTo>
                <a:lnTo>
                  <a:pt x="0" y="483362"/>
                </a:lnTo>
                <a:close/>
              </a:path>
              <a:path w="3578225" h="5585459">
                <a:moveTo>
                  <a:pt x="999782" y="474344"/>
                </a:moveTo>
                <a:lnTo>
                  <a:pt x="1013371" y="325374"/>
                </a:lnTo>
                <a:lnTo>
                  <a:pt x="1051217" y="195961"/>
                </a:lnTo>
                <a:lnTo>
                  <a:pt x="1108925" y="93979"/>
                </a:lnTo>
                <a:lnTo>
                  <a:pt x="1182103" y="27050"/>
                </a:lnTo>
                <a:lnTo>
                  <a:pt x="1266317" y="3048"/>
                </a:lnTo>
                <a:lnTo>
                  <a:pt x="2332863" y="3048"/>
                </a:lnTo>
                <a:lnTo>
                  <a:pt x="2417064" y="27050"/>
                </a:lnTo>
                <a:lnTo>
                  <a:pt x="2490343" y="93979"/>
                </a:lnTo>
                <a:lnTo>
                  <a:pt x="2548001" y="195961"/>
                </a:lnTo>
                <a:lnTo>
                  <a:pt x="2585847" y="325374"/>
                </a:lnTo>
                <a:lnTo>
                  <a:pt x="2599435" y="474344"/>
                </a:lnTo>
                <a:lnTo>
                  <a:pt x="2599435" y="5106339"/>
                </a:lnTo>
                <a:lnTo>
                  <a:pt x="2585847" y="5255336"/>
                </a:lnTo>
                <a:lnTo>
                  <a:pt x="2548001" y="5384736"/>
                </a:lnTo>
                <a:lnTo>
                  <a:pt x="2490343" y="5486768"/>
                </a:lnTo>
                <a:lnTo>
                  <a:pt x="2417064" y="5553684"/>
                </a:lnTo>
                <a:lnTo>
                  <a:pt x="2332863" y="5577718"/>
                </a:lnTo>
                <a:lnTo>
                  <a:pt x="1266317" y="5577718"/>
                </a:lnTo>
                <a:lnTo>
                  <a:pt x="1182103" y="5553684"/>
                </a:lnTo>
                <a:lnTo>
                  <a:pt x="1108925" y="5486768"/>
                </a:lnTo>
                <a:lnTo>
                  <a:pt x="1051217" y="5384736"/>
                </a:lnTo>
                <a:lnTo>
                  <a:pt x="1013371" y="5255336"/>
                </a:lnTo>
                <a:lnTo>
                  <a:pt x="999782" y="5106339"/>
                </a:lnTo>
                <a:lnTo>
                  <a:pt x="999782" y="474344"/>
                </a:lnTo>
                <a:close/>
              </a:path>
              <a:path w="3578225" h="5585459">
                <a:moveTo>
                  <a:pt x="2632075" y="471296"/>
                </a:moveTo>
                <a:lnTo>
                  <a:pt x="2640076" y="322325"/>
                </a:lnTo>
                <a:lnTo>
                  <a:pt x="2662554" y="192912"/>
                </a:lnTo>
                <a:lnTo>
                  <a:pt x="2696591" y="90931"/>
                </a:lnTo>
                <a:lnTo>
                  <a:pt x="2739897" y="24002"/>
                </a:lnTo>
                <a:lnTo>
                  <a:pt x="2789682" y="0"/>
                </a:lnTo>
                <a:lnTo>
                  <a:pt x="3420491" y="0"/>
                </a:lnTo>
                <a:lnTo>
                  <a:pt x="3470275" y="24002"/>
                </a:lnTo>
                <a:lnTo>
                  <a:pt x="3513582" y="90931"/>
                </a:lnTo>
                <a:lnTo>
                  <a:pt x="3547618" y="192912"/>
                </a:lnTo>
                <a:lnTo>
                  <a:pt x="3570097" y="322325"/>
                </a:lnTo>
                <a:lnTo>
                  <a:pt x="3578098" y="471296"/>
                </a:lnTo>
                <a:lnTo>
                  <a:pt x="3578098" y="5103291"/>
                </a:lnTo>
                <a:lnTo>
                  <a:pt x="3570097" y="5252288"/>
                </a:lnTo>
                <a:lnTo>
                  <a:pt x="3547618" y="5381688"/>
                </a:lnTo>
                <a:lnTo>
                  <a:pt x="3513582" y="5483720"/>
                </a:lnTo>
                <a:lnTo>
                  <a:pt x="3470275" y="5550649"/>
                </a:lnTo>
                <a:lnTo>
                  <a:pt x="3420491" y="5574668"/>
                </a:lnTo>
                <a:lnTo>
                  <a:pt x="2789682" y="5574668"/>
                </a:lnTo>
                <a:lnTo>
                  <a:pt x="2739897" y="5550649"/>
                </a:lnTo>
                <a:lnTo>
                  <a:pt x="2696591" y="5483720"/>
                </a:lnTo>
                <a:lnTo>
                  <a:pt x="2662554" y="5381688"/>
                </a:lnTo>
                <a:lnTo>
                  <a:pt x="2640076" y="5252288"/>
                </a:lnTo>
                <a:lnTo>
                  <a:pt x="2632075" y="5103291"/>
                </a:lnTo>
                <a:lnTo>
                  <a:pt x="2632075" y="47129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3696" y="1883664"/>
            <a:ext cx="3191510" cy="5568315"/>
          </a:xfrm>
          <a:custGeom>
            <a:avLst/>
            <a:gdLst/>
            <a:ahLst/>
            <a:cxnLst/>
            <a:rect l="l" t="t" r="r" b="b"/>
            <a:pathLst>
              <a:path w="3191509" h="5568315">
                <a:moveTo>
                  <a:pt x="0" y="469900"/>
                </a:moveTo>
                <a:lnTo>
                  <a:pt x="17525" y="321437"/>
                </a:lnTo>
                <a:lnTo>
                  <a:pt x="66420" y="192404"/>
                </a:lnTo>
                <a:lnTo>
                  <a:pt x="140969" y="90677"/>
                </a:lnTo>
                <a:lnTo>
                  <a:pt x="235457" y="24002"/>
                </a:lnTo>
                <a:lnTo>
                  <a:pt x="344296" y="0"/>
                </a:lnTo>
                <a:lnTo>
                  <a:pt x="1721739" y="0"/>
                </a:lnTo>
                <a:lnTo>
                  <a:pt x="1830451" y="24002"/>
                </a:lnTo>
                <a:lnTo>
                  <a:pt x="1925065" y="90677"/>
                </a:lnTo>
                <a:lnTo>
                  <a:pt x="1999488" y="192404"/>
                </a:lnTo>
                <a:lnTo>
                  <a:pt x="2048382" y="321437"/>
                </a:lnTo>
                <a:lnTo>
                  <a:pt x="2065908" y="469900"/>
                </a:lnTo>
                <a:lnTo>
                  <a:pt x="2065908" y="5087696"/>
                </a:lnTo>
                <a:lnTo>
                  <a:pt x="2048382" y="5236248"/>
                </a:lnTo>
                <a:lnTo>
                  <a:pt x="1999488" y="5365267"/>
                </a:lnTo>
                <a:lnTo>
                  <a:pt x="1925065" y="5466981"/>
                </a:lnTo>
                <a:lnTo>
                  <a:pt x="1830451" y="5533694"/>
                </a:lnTo>
                <a:lnTo>
                  <a:pt x="1721739" y="5557659"/>
                </a:lnTo>
                <a:lnTo>
                  <a:pt x="344296" y="5557659"/>
                </a:lnTo>
                <a:lnTo>
                  <a:pt x="235457" y="5533694"/>
                </a:lnTo>
                <a:lnTo>
                  <a:pt x="140969" y="5466981"/>
                </a:lnTo>
                <a:lnTo>
                  <a:pt x="66420" y="5365267"/>
                </a:lnTo>
                <a:lnTo>
                  <a:pt x="17525" y="5236248"/>
                </a:lnTo>
                <a:lnTo>
                  <a:pt x="0" y="5087696"/>
                </a:lnTo>
                <a:lnTo>
                  <a:pt x="0" y="469900"/>
                </a:lnTo>
                <a:close/>
              </a:path>
              <a:path w="3191509" h="5568315">
                <a:moveTo>
                  <a:pt x="2112517" y="479170"/>
                </a:moveTo>
                <a:lnTo>
                  <a:pt x="2121662" y="330580"/>
                </a:lnTo>
                <a:lnTo>
                  <a:pt x="2147189" y="201549"/>
                </a:lnTo>
                <a:lnTo>
                  <a:pt x="2186051" y="99822"/>
                </a:lnTo>
                <a:lnTo>
                  <a:pt x="2235454" y="33147"/>
                </a:lnTo>
                <a:lnTo>
                  <a:pt x="2292223" y="9143"/>
                </a:lnTo>
                <a:lnTo>
                  <a:pt x="3011424" y="9143"/>
                </a:lnTo>
                <a:lnTo>
                  <a:pt x="3068320" y="33147"/>
                </a:lnTo>
                <a:lnTo>
                  <a:pt x="3117596" y="99822"/>
                </a:lnTo>
                <a:lnTo>
                  <a:pt x="3156584" y="201549"/>
                </a:lnTo>
                <a:lnTo>
                  <a:pt x="3181984" y="330580"/>
                </a:lnTo>
                <a:lnTo>
                  <a:pt x="3191255" y="479170"/>
                </a:lnTo>
                <a:lnTo>
                  <a:pt x="3191255" y="5098237"/>
                </a:lnTo>
                <a:lnTo>
                  <a:pt x="3181984" y="5246827"/>
                </a:lnTo>
                <a:lnTo>
                  <a:pt x="3156584" y="5375871"/>
                </a:lnTo>
                <a:lnTo>
                  <a:pt x="3117596" y="5477624"/>
                </a:lnTo>
                <a:lnTo>
                  <a:pt x="3068320" y="5544362"/>
                </a:lnTo>
                <a:lnTo>
                  <a:pt x="3011424" y="5568321"/>
                </a:lnTo>
                <a:lnTo>
                  <a:pt x="2292223" y="5568321"/>
                </a:lnTo>
                <a:lnTo>
                  <a:pt x="2235454" y="5544362"/>
                </a:lnTo>
                <a:lnTo>
                  <a:pt x="2186051" y="5477624"/>
                </a:lnTo>
                <a:lnTo>
                  <a:pt x="2147189" y="5375871"/>
                </a:lnTo>
                <a:lnTo>
                  <a:pt x="2121662" y="5246827"/>
                </a:lnTo>
                <a:lnTo>
                  <a:pt x="2112517" y="5098237"/>
                </a:lnTo>
                <a:lnTo>
                  <a:pt x="2112517" y="47917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22007" y="1885188"/>
            <a:ext cx="3642360" cy="5571490"/>
          </a:xfrm>
          <a:custGeom>
            <a:avLst/>
            <a:gdLst/>
            <a:ahLst/>
            <a:cxnLst/>
            <a:rect l="l" t="t" r="r" b="b"/>
            <a:pathLst>
              <a:path w="3642359" h="5571490">
                <a:moveTo>
                  <a:pt x="0" y="469773"/>
                </a:moveTo>
                <a:lnTo>
                  <a:pt x="8636" y="321310"/>
                </a:lnTo>
                <a:lnTo>
                  <a:pt x="32639" y="192277"/>
                </a:lnTo>
                <a:lnTo>
                  <a:pt x="69342" y="90677"/>
                </a:lnTo>
                <a:lnTo>
                  <a:pt x="115824" y="24002"/>
                </a:lnTo>
                <a:lnTo>
                  <a:pt x="169291" y="0"/>
                </a:lnTo>
                <a:lnTo>
                  <a:pt x="846582" y="0"/>
                </a:lnTo>
                <a:lnTo>
                  <a:pt x="900176" y="24002"/>
                </a:lnTo>
                <a:lnTo>
                  <a:pt x="946658" y="90677"/>
                </a:lnTo>
                <a:lnTo>
                  <a:pt x="983361" y="192277"/>
                </a:lnTo>
                <a:lnTo>
                  <a:pt x="1007364" y="321310"/>
                </a:lnTo>
                <a:lnTo>
                  <a:pt x="1016000" y="469773"/>
                </a:lnTo>
                <a:lnTo>
                  <a:pt x="1016000" y="5086197"/>
                </a:lnTo>
                <a:lnTo>
                  <a:pt x="1007364" y="5234698"/>
                </a:lnTo>
                <a:lnTo>
                  <a:pt x="983361" y="5363667"/>
                </a:lnTo>
                <a:lnTo>
                  <a:pt x="946658" y="5465356"/>
                </a:lnTo>
                <a:lnTo>
                  <a:pt x="900176" y="5532056"/>
                </a:lnTo>
                <a:lnTo>
                  <a:pt x="846582" y="5556008"/>
                </a:lnTo>
                <a:lnTo>
                  <a:pt x="169291" y="5556008"/>
                </a:lnTo>
                <a:lnTo>
                  <a:pt x="115824" y="5532056"/>
                </a:lnTo>
                <a:lnTo>
                  <a:pt x="69342" y="5465356"/>
                </a:lnTo>
                <a:lnTo>
                  <a:pt x="32639" y="5363667"/>
                </a:lnTo>
                <a:lnTo>
                  <a:pt x="8636" y="5234698"/>
                </a:lnTo>
                <a:lnTo>
                  <a:pt x="0" y="5086197"/>
                </a:lnTo>
                <a:lnTo>
                  <a:pt x="0" y="469773"/>
                </a:lnTo>
                <a:close/>
              </a:path>
              <a:path w="3642359" h="5571490">
                <a:moveTo>
                  <a:pt x="1062101" y="485013"/>
                </a:moveTo>
                <a:lnTo>
                  <a:pt x="1084072" y="336550"/>
                </a:lnTo>
                <a:lnTo>
                  <a:pt x="1144905" y="207517"/>
                </a:lnTo>
                <a:lnTo>
                  <a:pt x="1237996" y="105917"/>
                </a:lnTo>
                <a:lnTo>
                  <a:pt x="1356106" y="39242"/>
                </a:lnTo>
                <a:lnTo>
                  <a:pt x="1492123" y="15239"/>
                </a:lnTo>
                <a:lnTo>
                  <a:pt x="3212211" y="15239"/>
                </a:lnTo>
                <a:lnTo>
                  <a:pt x="3348101" y="39242"/>
                </a:lnTo>
                <a:lnTo>
                  <a:pt x="3466084" y="105917"/>
                </a:lnTo>
                <a:lnTo>
                  <a:pt x="3559175" y="207517"/>
                </a:lnTo>
                <a:lnTo>
                  <a:pt x="3620262" y="336550"/>
                </a:lnTo>
                <a:lnTo>
                  <a:pt x="3642233" y="485013"/>
                </a:lnTo>
                <a:lnTo>
                  <a:pt x="3642233" y="5101437"/>
                </a:lnTo>
                <a:lnTo>
                  <a:pt x="3620262" y="5249938"/>
                </a:lnTo>
                <a:lnTo>
                  <a:pt x="3559175" y="5378907"/>
                </a:lnTo>
                <a:lnTo>
                  <a:pt x="3466084" y="5480608"/>
                </a:lnTo>
                <a:lnTo>
                  <a:pt x="3348101" y="5547296"/>
                </a:lnTo>
                <a:lnTo>
                  <a:pt x="3212211" y="5571243"/>
                </a:lnTo>
                <a:lnTo>
                  <a:pt x="1492123" y="5571243"/>
                </a:lnTo>
                <a:lnTo>
                  <a:pt x="1356106" y="5547296"/>
                </a:lnTo>
                <a:lnTo>
                  <a:pt x="1237996" y="5480608"/>
                </a:lnTo>
                <a:lnTo>
                  <a:pt x="1144905" y="5378907"/>
                </a:lnTo>
                <a:lnTo>
                  <a:pt x="1084072" y="5249938"/>
                </a:lnTo>
                <a:lnTo>
                  <a:pt x="1062101" y="5101437"/>
                </a:lnTo>
                <a:lnTo>
                  <a:pt x="1062101" y="485013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8">
            <a:extLst>
              <a:ext uri="{FF2B5EF4-FFF2-40B4-BE49-F238E27FC236}">
                <a16:creationId xmlns:a16="http://schemas.microsoft.com/office/drawing/2014/main" id="{AC97F71D-E61D-0E82-DC63-57A3C6E9292C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55" name="object 61">
            <a:extLst>
              <a:ext uri="{FF2B5EF4-FFF2-40B4-BE49-F238E27FC236}">
                <a16:creationId xmlns:a16="http://schemas.microsoft.com/office/drawing/2014/main" id="{ED532214-814C-407C-E0BB-E9F68CD8E081}"/>
              </a:ext>
            </a:extLst>
          </p:cNvPr>
          <p:cNvSpPr txBox="1"/>
          <p:nvPr/>
        </p:nvSpPr>
        <p:spPr>
          <a:xfrm>
            <a:off x="3380359" y="707263"/>
            <a:ext cx="5412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80213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u="heavy" spc="-5" dirty="0">
                <a:uFill>
                  <a:solidFill>
                    <a:srgbClr val="3B6145"/>
                  </a:solidFill>
                </a:uFill>
              </a:rPr>
              <a:t>SETOR </a:t>
            </a:r>
            <a:r>
              <a:rPr lang="pt-BR" sz="2000" b="1" spc="-680" dirty="0"/>
              <a:t> </a:t>
            </a:r>
            <a:r>
              <a:rPr lang="pt-BR" sz="2000" b="1" u="heavy" spc="-15" dirty="0">
                <a:uFill>
                  <a:solidFill>
                    <a:srgbClr val="3B6145"/>
                  </a:solidFill>
                </a:uFill>
              </a:rPr>
              <a:t>DE</a:t>
            </a:r>
            <a:r>
              <a:rPr lang="pt-BR" sz="2000" b="1" u="heavy" spc="5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lang="pt-BR" sz="2000" b="1" u="heavy" spc="-5" dirty="0">
                <a:uFill>
                  <a:solidFill>
                    <a:srgbClr val="3B6145"/>
                  </a:solidFill>
                </a:uFill>
              </a:rPr>
              <a:t>URGÊNCIA E</a:t>
            </a:r>
            <a:r>
              <a:rPr lang="pt-BR" sz="2000" b="1" u="heavy" spc="10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lang="pt-BR" sz="2000" b="1" u="heavy" spc="-5" dirty="0">
                <a:uFill>
                  <a:solidFill>
                    <a:srgbClr val="3B6145"/>
                  </a:solidFill>
                </a:uFill>
              </a:rPr>
              <a:t>EMERGÊNCIA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56" name="object 59">
            <a:extLst>
              <a:ext uri="{FF2B5EF4-FFF2-40B4-BE49-F238E27FC236}">
                <a16:creationId xmlns:a16="http://schemas.microsoft.com/office/drawing/2014/main" id="{43E73DA0-ED0F-8FE1-692B-AD12AB011FE0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1937004"/>
            <a:ext cx="943610" cy="5428615"/>
          </a:xfrm>
          <a:custGeom>
            <a:avLst/>
            <a:gdLst/>
            <a:ahLst/>
            <a:cxnLst/>
            <a:rect l="l" t="t" r="r" b="b"/>
            <a:pathLst>
              <a:path w="943610" h="5428615">
                <a:moveTo>
                  <a:pt x="0" y="153162"/>
                </a:moveTo>
                <a:lnTo>
                  <a:pt x="8013" y="104775"/>
                </a:lnTo>
                <a:lnTo>
                  <a:pt x="30327" y="62737"/>
                </a:lnTo>
                <a:lnTo>
                  <a:pt x="64363" y="29590"/>
                </a:lnTo>
                <a:lnTo>
                  <a:pt x="107505" y="7747"/>
                </a:lnTo>
                <a:lnTo>
                  <a:pt x="157200" y="0"/>
                </a:lnTo>
                <a:lnTo>
                  <a:pt x="786015" y="0"/>
                </a:lnTo>
                <a:lnTo>
                  <a:pt x="835698" y="7747"/>
                </a:lnTo>
                <a:lnTo>
                  <a:pt x="878852" y="29590"/>
                </a:lnTo>
                <a:lnTo>
                  <a:pt x="912876" y="62737"/>
                </a:lnTo>
                <a:lnTo>
                  <a:pt x="935202" y="104775"/>
                </a:lnTo>
                <a:lnTo>
                  <a:pt x="943216" y="153162"/>
                </a:lnTo>
                <a:lnTo>
                  <a:pt x="943216" y="5275072"/>
                </a:lnTo>
                <a:lnTo>
                  <a:pt x="935202" y="5323484"/>
                </a:lnTo>
                <a:lnTo>
                  <a:pt x="912876" y="5365521"/>
                </a:lnTo>
                <a:lnTo>
                  <a:pt x="878852" y="5398681"/>
                </a:lnTo>
                <a:lnTo>
                  <a:pt x="835698" y="5420423"/>
                </a:lnTo>
                <a:lnTo>
                  <a:pt x="786015" y="5428234"/>
                </a:lnTo>
                <a:lnTo>
                  <a:pt x="157200" y="5428234"/>
                </a:lnTo>
                <a:lnTo>
                  <a:pt x="107505" y="5420423"/>
                </a:lnTo>
                <a:lnTo>
                  <a:pt x="64363" y="5398681"/>
                </a:lnTo>
                <a:lnTo>
                  <a:pt x="30327" y="5365521"/>
                </a:lnTo>
                <a:lnTo>
                  <a:pt x="8013" y="5323484"/>
                </a:lnTo>
                <a:lnTo>
                  <a:pt x="0" y="5275072"/>
                </a:lnTo>
                <a:lnTo>
                  <a:pt x="0" y="15316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8395" y="3159252"/>
            <a:ext cx="946785" cy="1864995"/>
          </a:xfrm>
          <a:custGeom>
            <a:avLst/>
            <a:gdLst/>
            <a:ahLst/>
            <a:cxnLst/>
            <a:rect l="l" t="t" r="r" b="b"/>
            <a:pathLst>
              <a:path w="946784" h="1864995">
                <a:moveTo>
                  <a:pt x="0" y="157734"/>
                </a:moveTo>
                <a:lnTo>
                  <a:pt x="8000" y="107823"/>
                </a:lnTo>
                <a:lnTo>
                  <a:pt x="30479" y="64515"/>
                </a:lnTo>
                <a:lnTo>
                  <a:pt x="64515" y="30479"/>
                </a:lnTo>
                <a:lnTo>
                  <a:pt x="107823" y="8000"/>
                </a:lnTo>
                <a:lnTo>
                  <a:pt x="157606" y="0"/>
                </a:lnTo>
                <a:lnTo>
                  <a:pt x="788670" y="0"/>
                </a:lnTo>
                <a:lnTo>
                  <a:pt x="838453" y="8000"/>
                </a:lnTo>
                <a:lnTo>
                  <a:pt x="881760" y="30479"/>
                </a:lnTo>
                <a:lnTo>
                  <a:pt x="915797" y="64515"/>
                </a:lnTo>
                <a:lnTo>
                  <a:pt x="938276" y="107823"/>
                </a:lnTo>
                <a:lnTo>
                  <a:pt x="946276" y="157734"/>
                </a:lnTo>
                <a:lnTo>
                  <a:pt x="946276" y="1707133"/>
                </a:lnTo>
                <a:lnTo>
                  <a:pt x="938276" y="1757045"/>
                </a:lnTo>
                <a:lnTo>
                  <a:pt x="915797" y="1800352"/>
                </a:lnTo>
                <a:lnTo>
                  <a:pt x="881760" y="1834388"/>
                </a:lnTo>
                <a:lnTo>
                  <a:pt x="838453" y="1856866"/>
                </a:lnTo>
                <a:lnTo>
                  <a:pt x="788670" y="1864868"/>
                </a:lnTo>
                <a:lnTo>
                  <a:pt x="157606" y="1864868"/>
                </a:lnTo>
                <a:lnTo>
                  <a:pt x="107823" y="1856866"/>
                </a:lnTo>
                <a:lnTo>
                  <a:pt x="64515" y="1834388"/>
                </a:lnTo>
                <a:lnTo>
                  <a:pt x="30479" y="1800352"/>
                </a:lnTo>
                <a:lnTo>
                  <a:pt x="8000" y="1757045"/>
                </a:lnTo>
                <a:lnTo>
                  <a:pt x="0" y="1707133"/>
                </a:lnTo>
                <a:lnTo>
                  <a:pt x="0" y="15773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7776" y="3157728"/>
            <a:ext cx="946785" cy="1866900"/>
          </a:xfrm>
          <a:custGeom>
            <a:avLst/>
            <a:gdLst/>
            <a:ahLst/>
            <a:cxnLst/>
            <a:rect l="l" t="t" r="r" b="b"/>
            <a:pathLst>
              <a:path w="946784" h="1866900">
                <a:moveTo>
                  <a:pt x="0" y="157734"/>
                </a:moveTo>
                <a:lnTo>
                  <a:pt x="8000" y="107823"/>
                </a:lnTo>
                <a:lnTo>
                  <a:pt x="30479" y="64515"/>
                </a:lnTo>
                <a:lnTo>
                  <a:pt x="64515" y="30479"/>
                </a:lnTo>
                <a:lnTo>
                  <a:pt x="107823" y="8000"/>
                </a:lnTo>
                <a:lnTo>
                  <a:pt x="157607" y="0"/>
                </a:lnTo>
                <a:lnTo>
                  <a:pt x="788670" y="0"/>
                </a:lnTo>
                <a:lnTo>
                  <a:pt x="838453" y="8000"/>
                </a:lnTo>
                <a:lnTo>
                  <a:pt x="881760" y="30479"/>
                </a:lnTo>
                <a:lnTo>
                  <a:pt x="915797" y="64515"/>
                </a:lnTo>
                <a:lnTo>
                  <a:pt x="938276" y="107823"/>
                </a:lnTo>
                <a:lnTo>
                  <a:pt x="946276" y="157734"/>
                </a:lnTo>
                <a:lnTo>
                  <a:pt x="946276" y="1709165"/>
                </a:lnTo>
                <a:lnTo>
                  <a:pt x="938276" y="1759077"/>
                </a:lnTo>
                <a:lnTo>
                  <a:pt x="915797" y="1802383"/>
                </a:lnTo>
                <a:lnTo>
                  <a:pt x="881760" y="1836420"/>
                </a:lnTo>
                <a:lnTo>
                  <a:pt x="838453" y="1858899"/>
                </a:lnTo>
                <a:lnTo>
                  <a:pt x="788670" y="1866900"/>
                </a:lnTo>
                <a:lnTo>
                  <a:pt x="157607" y="1866900"/>
                </a:lnTo>
                <a:lnTo>
                  <a:pt x="107823" y="1858899"/>
                </a:lnTo>
                <a:lnTo>
                  <a:pt x="64515" y="1836420"/>
                </a:lnTo>
                <a:lnTo>
                  <a:pt x="30479" y="1802383"/>
                </a:lnTo>
                <a:lnTo>
                  <a:pt x="8000" y="1759077"/>
                </a:lnTo>
                <a:lnTo>
                  <a:pt x="0" y="1709165"/>
                </a:lnTo>
                <a:lnTo>
                  <a:pt x="0" y="15773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4552" y="1933956"/>
            <a:ext cx="2072639" cy="1411605"/>
          </a:xfrm>
          <a:custGeom>
            <a:avLst/>
            <a:gdLst/>
            <a:ahLst/>
            <a:cxnLst/>
            <a:rect l="l" t="t" r="r" b="b"/>
            <a:pathLst>
              <a:path w="2072639" h="1411604">
                <a:moveTo>
                  <a:pt x="0" y="235076"/>
                </a:moveTo>
                <a:lnTo>
                  <a:pt x="4825" y="187706"/>
                </a:lnTo>
                <a:lnTo>
                  <a:pt x="18542" y="143637"/>
                </a:lnTo>
                <a:lnTo>
                  <a:pt x="40132" y="103632"/>
                </a:lnTo>
                <a:lnTo>
                  <a:pt x="68834" y="68834"/>
                </a:lnTo>
                <a:lnTo>
                  <a:pt x="103632" y="40132"/>
                </a:lnTo>
                <a:lnTo>
                  <a:pt x="143637" y="18414"/>
                </a:lnTo>
                <a:lnTo>
                  <a:pt x="187833" y="4825"/>
                </a:lnTo>
                <a:lnTo>
                  <a:pt x="235203" y="0"/>
                </a:lnTo>
                <a:lnTo>
                  <a:pt x="1837436" y="0"/>
                </a:lnTo>
                <a:lnTo>
                  <a:pt x="1884807" y="4825"/>
                </a:lnTo>
                <a:lnTo>
                  <a:pt x="1929002" y="18414"/>
                </a:lnTo>
                <a:lnTo>
                  <a:pt x="1969008" y="40132"/>
                </a:lnTo>
                <a:lnTo>
                  <a:pt x="2003806" y="68834"/>
                </a:lnTo>
                <a:lnTo>
                  <a:pt x="2032508" y="103632"/>
                </a:lnTo>
                <a:lnTo>
                  <a:pt x="2054098" y="143637"/>
                </a:lnTo>
                <a:lnTo>
                  <a:pt x="2067814" y="187706"/>
                </a:lnTo>
                <a:lnTo>
                  <a:pt x="2072639" y="235076"/>
                </a:lnTo>
                <a:lnTo>
                  <a:pt x="2072639" y="1175893"/>
                </a:lnTo>
                <a:lnTo>
                  <a:pt x="2067814" y="1223390"/>
                </a:lnTo>
                <a:lnTo>
                  <a:pt x="2054098" y="1267460"/>
                </a:lnTo>
                <a:lnTo>
                  <a:pt x="2032508" y="1307464"/>
                </a:lnTo>
                <a:lnTo>
                  <a:pt x="2003806" y="1342263"/>
                </a:lnTo>
                <a:lnTo>
                  <a:pt x="1969008" y="1370964"/>
                </a:lnTo>
                <a:lnTo>
                  <a:pt x="1929002" y="1392682"/>
                </a:lnTo>
                <a:lnTo>
                  <a:pt x="1884807" y="1406271"/>
                </a:lnTo>
                <a:lnTo>
                  <a:pt x="1837436" y="1411097"/>
                </a:lnTo>
                <a:lnTo>
                  <a:pt x="235203" y="1411097"/>
                </a:lnTo>
                <a:lnTo>
                  <a:pt x="187833" y="1406271"/>
                </a:lnTo>
                <a:lnTo>
                  <a:pt x="143637" y="1392682"/>
                </a:lnTo>
                <a:lnTo>
                  <a:pt x="103632" y="1370964"/>
                </a:lnTo>
                <a:lnTo>
                  <a:pt x="68834" y="1342263"/>
                </a:lnTo>
                <a:lnTo>
                  <a:pt x="40132" y="1307464"/>
                </a:lnTo>
                <a:lnTo>
                  <a:pt x="18542" y="1267460"/>
                </a:lnTo>
                <a:lnTo>
                  <a:pt x="4825" y="1223390"/>
                </a:lnTo>
                <a:lnTo>
                  <a:pt x="0" y="1175893"/>
                </a:lnTo>
                <a:lnTo>
                  <a:pt x="0" y="23507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9483" y="3154680"/>
            <a:ext cx="859155" cy="1864995"/>
          </a:xfrm>
          <a:custGeom>
            <a:avLst/>
            <a:gdLst/>
            <a:ahLst/>
            <a:cxnLst/>
            <a:rect l="l" t="t" r="r" b="b"/>
            <a:pathLst>
              <a:path w="859154" h="1864995">
                <a:moveTo>
                  <a:pt x="0" y="134365"/>
                </a:moveTo>
                <a:lnTo>
                  <a:pt x="7366" y="91948"/>
                </a:lnTo>
                <a:lnTo>
                  <a:pt x="27686" y="54990"/>
                </a:lnTo>
                <a:lnTo>
                  <a:pt x="58674" y="25908"/>
                </a:lnTo>
                <a:lnTo>
                  <a:pt x="97917" y="6858"/>
                </a:lnTo>
                <a:lnTo>
                  <a:pt x="143256" y="0"/>
                </a:lnTo>
                <a:lnTo>
                  <a:pt x="715771" y="0"/>
                </a:lnTo>
                <a:lnTo>
                  <a:pt x="761111" y="6858"/>
                </a:lnTo>
                <a:lnTo>
                  <a:pt x="800354" y="25908"/>
                </a:lnTo>
                <a:lnTo>
                  <a:pt x="831342" y="54990"/>
                </a:lnTo>
                <a:lnTo>
                  <a:pt x="851662" y="91948"/>
                </a:lnTo>
                <a:lnTo>
                  <a:pt x="859028" y="134365"/>
                </a:lnTo>
                <a:lnTo>
                  <a:pt x="859028" y="1730502"/>
                </a:lnTo>
                <a:lnTo>
                  <a:pt x="851662" y="1772920"/>
                </a:lnTo>
                <a:lnTo>
                  <a:pt x="831342" y="1809877"/>
                </a:lnTo>
                <a:lnTo>
                  <a:pt x="800354" y="1838960"/>
                </a:lnTo>
                <a:lnTo>
                  <a:pt x="761111" y="1858010"/>
                </a:lnTo>
                <a:lnTo>
                  <a:pt x="715771" y="1864868"/>
                </a:lnTo>
                <a:lnTo>
                  <a:pt x="143256" y="1864868"/>
                </a:lnTo>
                <a:lnTo>
                  <a:pt x="97917" y="1858010"/>
                </a:lnTo>
                <a:lnTo>
                  <a:pt x="58674" y="1838960"/>
                </a:lnTo>
                <a:lnTo>
                  <a:pt x="27686" y="1809877"/>
                </a:lnTo>
                <a:lnTo>
                  <a:pt x="7366" y="1772920"/>
                </a:lnTo>
                <a:lnTo>
                  <a:pt x="0" y="1730502"/>
                </a:lnTo>
                <a:lnTo>
                  <a:pt x="0" y="134365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188" y="4475988"/>
            <a:ext cx="1540510" cy="2214245"/>
          </a:xfrm>
          <a:custGeom>
            <a:avLst/>
            <a:gdLst/>
            <a:ahLst/>
            <a:cxnLst/>
            <a:rect l="l" t="t" r="r" b="b"/>
            <a:pathLst>
              <a:path w="1540510" h="2214245">
                <a:moveTo>
                  <a:pt x="0" y="233680"/>
                </a:moveTo>
                <a:lnTo>
                  <a:pt x="5219" y="186563"/>
                </a:lnTo>
                <a:lnTo>
                  <a:pt x="20180" y="142748"/>
                </a:lnTo>
                <a:lnTo>
                  <a:pt x="43840" y="102997"/>
                </a:lnTo>
                <a:lnTo>
                  <a:pt x="75196" y="68453"/>
                </a:lnTo>
                <a:lnTo>
                  <a:pt x="113195" y="39878"/>
                </a:lnTo>
                <a:lnTo>
                  <a:pt x="156845" y="18415"/>
                </a:lnTo>
                <a:lnTo>
                  <a:pt x="204978" y="4699"/>
                </a:lnTo>
                <a:lnTo>
                  <a:pt x="256667" y="0"/>
                </a:lnTo>
                <a:lnTo>
                  <a:pt x="1283716" y="0"/>
                </a:lnTo>
                <a:lnTo>
                  <a:pt x="1335278" y="4699"/>
                </a:lnTo>
                <a:lnTo>
                  <a:pt x="1383538" y="18415"/>
                </a:lnTo>
                <a:lnTo>
                  <a:pt x="1427099" y="39878"/>
                </a:lnTo>
                <a:lnTo>
                  <a:pt x="1465199" y="68453"/>
                </a:lnTo>
                <a:lnTo>
                  <a:pt x="1496568" y="102997"/>
                </a:lnTo>
                <a:lnTo>
                  <a:pt x="1520189" y="142748"/>
                </a:lnTo>
                <a:lnTo>
                  <a:pt x="1535176" y="186563"/>
                </a:lnTo>
                <a:lnTo>
                  <a:pt x="1540383" y="233680"/>
                </a:lnTo>
                <a:lnTo>
                  <a:pt x="1540383" y="1980349"/>
                </a:lnTo>
                <a:lnTo>
                  <a:pt x="1535176" y="2027440"/>
                </a:lnTo>
                <a:lnTo>
                  <a:pt x="1520189" y="2071293"/>
                </a:lnTo>
                <a:lnTo>
                  <a:pt x="1496568" y="2110968"/>
                </a:lnTo>
                <a:lnTo>
                  <a:pt x="1465199" y="2145563"/>
                </a:lnTo>
                <a:lnTo>
                  <a:pt x="1427099" y="2174087"/>
                </a:lnTo>
                <a:lnTo>
                  <a:pt x="1383538" y="2195626"/>
                </a:lnTo>
                <a:lnTo>
                  <a:pt x="1335278" y="2209241"/>
                </a:lnTo>
                <a:lnTo>
                  <a:pt x="1283716" y="2213991"/>
                </a:lnTo>
                <a:lnTo>
                  <a:pt x="256667" y="2213991"/>
                </a:lnTo>
                <a:lnTo>
                  <a:pt x="204978" y="2209241"/>
                </a:lnTo>
                <a:lnTo>
                  <a:pt x="156845" y="2195626"/>
                </a:lnTo>
                <a:lnTo>
                  <a:pt x="113195" y="2174087"/>
                </a:lnTo>
                <a:lnTo>
                  <a:pt x="75196" y="2145563"/>
                </a:lnTo>
                <a:lnTo>
                  <a:pt x="43840" y="2110968"/>
                </a:lnTo>
                <a:lnTo>
                  <a:pt x="20180" y="2071293"/>
                </a:lnTo>
                <a:lnTo>
                  <a:pt x="5219" y="2027440"/>
                </a:lnTo>
                <a:lnTo>
                  <a:pt x="0" y="1980349"/>
                </a:lnTo>
                <a:lnTo>
                  <a:pt x="0" y="2336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658" y="1347267"/>
            <a:ext cx="730776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lang="pt-BR" sz="600" b="1" spc="50" dirty="0">
                <a:latin typeface="Arial"/>
                <a:cs typeface="Arial"/>
              </a:rPr>
              <a:t> 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65592" y="1252728"/>
            <a:ext cx="2310130" cy="415925"/>
            <a:chOff x="8165592" y="1252728"/>
            <a:chExt cx="2310130" cy="415925"/>
          </a:xfrm>
        </p:grpSpPr>
        <p:sp>
          <p:nvSpPr>
            <p:cNvPr id="32" name="object 32"/>
            <p:cNvSpPr/>
            <p:nvPr/>
          </p:nvSpPr>
          <p:spPr>
            <a:xfrm>
              <a:off x="8165592" y="1264920"/>
              <a:ext cx="2108835" cy="400685"/>
            </a:xfrm>
            <a:custGeom>
              <a:avLst/>
              <a:gdLst/>
              <a:ahLst/>
              <a:cxnLst/>
              <a:rect l="l" t="t" r="r" b="b"/>
              <a:pathLst>
                <a:path w="2108834" h="400685">
                  <a:moveTo>
                    <a:pt x="2089150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706879" y="400685"/>
                  </a:lnTo>
                  <a:lnTo>
                    <a:pt x="1737613" y="397383"/>
                  </a:lnTo>
                  <a:lnTo>
                    <a:pt x="1793748" y="371856"/>
                  </a:lnTo>
                  <a:lnTo>
                    <a:pt x="2103119" y="37211"/>
                  </a:lnTo>
                  <a:lnTo>
                    <a:pt x="2108707" y="25526"/>
                  </a:lnTo>
                  <a:lnTo>
                    <a:pt x="2107437" y="13462"/>
                  </a:lnTo>
                  <a:lnTo>
                    <a:pt x="2100579" y="3937"/>
                  </a:lnTo>
                  <a:lnTo>
                    <a:pt x="20891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94392" y="1252728"/>
              <a:ext cx="481330" cy="415925"/>
            </a:xfrm>
            <a:custGeom>
              <a:avLst/>
              <a:gdLst/>
              <a:ahLst/>
              <a:cxnLst/>
              <a:rect l="l" t="t" r="r" b="b"/>
              <a:pathLst>
                <a:path w="481329" h="415925">
                  <a:moveTo>
                    <a:pt x="457961" y="0"/>
                  </a:moveTo>
                  <a:lnTo>
                    <a:pt x="401700" y="0"/>
                  </a:lnTo>
                  <a:lnTo>
                    <a:pt x="383031" y="1904"/>
                  </a:lnTo>
                  <a:lnTo>
                    <a:pt x="333755" y="29590"/>
                  </a:lnTo>
                  <a:lnTo>
                    <a:pt x="6603" y="373761"/>
                  </a:lnTo>
                  <a:lnTo>
                    <a:pt x="0" y="386841"/>
                  </a:lnTo>
                  <a:lnTo>
                    <a:pt x="1524" y="400685"/>
                  </a:lnTo>
                  <a:lnTo>
                    <a:pt x="9651" y="411479"/>
                  </a:lnTo>
                  <a:lnTo>
                    <a:pt x="23240" y="415925"/>
                  </a:lnTo>
                  <a:lnTo>
                    <a:pt x="79375" y="415925"/>
                  </a:lnTo>
                  <a:lnTo>
                    <a:pt x="132841" y="398906"/>
                  </a:lnTo>
                  <a:lnTo>
                    <a:pt x="474599" y="42163"/>
                  </a:lnTo>
                  <a:lnTo>
                    <a:pt x="481202" y="29083"/>
                  </a:lnTo>
                  <a:lnTo>
                    <a:pt x="479678" y="15239"/>
                  </a:lnTo>
                  <a:lnTo>
                    <a:pt x="471424" y="4445"/>
                  </a:lnTo>
                  <a:lnTo>
                    <a:pt x="45796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92516" y="1411986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37" name="object 37"/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6405" y="1976120"/>
            <a:ext cx="89471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sz="700" b="1" spc="-20" dirty="0">
                <a:latin typeface="Calibri"/>
                <a:cs typeface="Calibri"/>
              </a:rPr>
              <a:t>A</a:t>
            </a:r>
            <a:r>
              <a:rPr sz="700" b="1" spc="-35" dirty="0">
                <a:latin typeface="Calibri"/>
                <a:cs typeface="Calibri"/>
              </a:rPr>
              <a:t>t</a:t>
            </a:r>
            <a:r>
              <a:rPr sz="700" b="1" spc="-30" dirty="0">
                <a:latin typeface="Calibri"/>
                <a:cs typeface="Calibri"/>
              </a:rPr>
              <a:t>e</a:t>
            </a:r>
            <a:r>
              <a:rPr sz="700" b="1" spc="-20" dirty="0">
                <a:latin typeface="Calibri"/>
                <a:cs typeface="Calibri"/>
              </a:rPr>
              <a:t>n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20" dirty="0">
                <a:latin typeface="Calibri"/>
                <a:cs typeface="Calibri"/>
              </a:rPr>
              <a:t>im</a:t>
            </a:r>
            <a:r>
              <a:rPr sz="700" b="1" spc="-35" dirty="0">
                <a:latin typeface="Calibri"/>
                <a:cs typeface="Calibri"/>
              </a:rPr>
              <a:t>e</a:t>
            </a:r>
            <a:r>
              <a:rPr sz="700" b="1" spc="-20" dirty="0">
                <a:latin typeface="Calibri"/>
                <a:cs typeface="Calibri"/>
              </a:rPr>
              <a:t>n</a:t>
            </a:r>
            <a:r>
              <a:rPr sz="700" b="1" spc="-35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o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ao  </a:t>
            </a:r>
            <a:r>
              <a:rPr sz="700" b="1" spc="-10" dirty="0">
                <a:latin typeface="Calibri"/>
                <a:cs typeface="Calibri"/>
              </a:rPr>
              <a:t>p</a:t>
            </a:r>
            <a:r>
              <a:rPr sz="700" b="1" spc="-20" dirty="0">
                <a:latin typeface="Calibri"/>
                <a:cs typeface="Calibri"/>
              </a:rPr>
              <a:t>ú</a:t>
            </a:r>
            <a:r>
              <a:rPr sz="700" b="1" spc="-5" dirty="0">
                <a:latin typeface="Calibri"/>
                <a:cs typeface="Calibri"/>
              </a:rPr>
              <a:t>b</a:t>
            </a:r>
            <a:r>
              <a:rPr sz="700" b="1" spc="-20" dirty="0">
                <a:latin typeface="Calibri"/>
                <a:cs typeface="Calibri"/>
              </a:rPr>
              <a:t>li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o </a:t>
            </a:r>
            <a:r>
              <a:rPr sz="700" b="1" spc="-2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p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5" dirty="0">
                <a:latin typeface="Calibri"/>
                <a:cs typeface="Calibri"/>
              </a:rPr>
              <a:t>ci</a:t>
            </a:r>
            <a:r>
              <a:rPr sz="700" b="1" spc="-20" dirty="0">
                <a:latin typeface="Calibri"/>
                <a:cs typeface="Calibri"/>
              </a:rPr>
              <a:t>e</a:t>
            </a:r>
            <a:r>
              <a:rPr sz="700" b="1" spc="-10" dirty="0">
                <a:latin typeface="Calibri"/>
                <a:cs typeface="Calibri"/>
              </a:rPr>
              <a:t>n</a:t>
            </a:r>
            <a:r>
              <a:rPr sz="700" b="1" spc="-20" dirty="0">
                <a:latin typeface="Calibri"/>
                <a:cs typeface="Calibri"/>
              </a:rPr>
              <a:t>te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tabLst>
                <a:tab pos="256540" algn="l"/>
                <a:tab pos="668020" algn="l"/>
                <a:tab pos="786765" algn="l"/>
              </a:tabLst>
            </a:pPr>
            <a:r>
              <a:rPr sz="700" b="1" spc="-5" dirty="0">
                <a:latin typeface="Calibri"/>
                <a:cs typeface="Calibri"/>
              </a:rPr>
              <a:t>0</a:t>
            </a:r>
            <a:r>
              <a:rPr sz="700" b="1" spc="220" dirty="0">
                <a:latin typeface="Calibri"/>
                <a:cs typeface="Calibri"/>
              </a:rPr>
              <a:t> 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220" dirty="0">
                <a:latin typeface="Calibri"/>
                <a:cs typeface="Calibri"/>
              </a:rPr>
              <a:t> </a:t>
            </a:r>
            <a:r>
              <a:rPr sz="700" b="1" spc="2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15 anos </a:t>
            </a:r>
            <a:r>
              <a:rPr sz="700" b="1" spc="-15" dirty="0">
                <a:latin typeface="Calibri"/>
                <a:cs typeface="Calibri"/>
              </a:rPr>
              <a:t>com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Tran</a:t>
            </a:r>
            <a:r>
              <a:rPr sz="700" b="1" spc="-35" dirty="0">
                <a:latin typeface="Calibri"/>
                <a:cs typeface="Calibri"/>
              </a:rPr>
              <a:t>s</a:t>
            </a:r>
            <a:r>
              <a:rPr sz="700" b="1" spc="-20" dirty="0">
                <a:latin typeface="Calibri"/>
                <a:cs typeface="Calibri"/>
              </a:rPr>
              <a:t>t</a:t>
            </a:r>
            <a:r>
              <a:rPr sz="700" b="1" spc="-35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20" dirty="0">
                <a:latin typeface="Calibri"/>
                <a:cs typeface="Calibri"/>
              </a:rPr>
              <a:t>n</a:t>
            </a:r>
            <a:r>
              <a:rPr sz="700" b="1" spc="-35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		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o  </a:t>
            </a:r>
            <a:r>
              <a:rPr sz="700" b="1" spc="-20" dirty="0">
                <a:latin typeface="Calibri"/>
                <a:cs typeface="Calibri"/>
              </a:rPr>
              <a:t>Neurodesenvolvimento 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-30" dirty="0">
                <a:latin typeface="Calibri"/>
                <a:cs typeface="Calibri"/>
              </a:rPr>
              <a:t>(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rdo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m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o </a:t>
            </a:r>
            <a:r>
              <a:rPr sz="700" b="1" dirty="0">
                <a:latin typeface="Calibri"/>
                <a:cs typeface="Calibri"/>
              </a:rPr>
              <a:t>D</a:t>
            </a:r>
            <a:r>
              <a:rPr sz="700" b="1" spc="-25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M-  </a:t>
            </a:r>
            <a:r>
              <a:rPr sz="700" b="1" spc="-35" dirty="0">
                <a:latin typeface="Calibri"/>
                <a:cs typeface="Calibri"/>
              </a:rPr>
              <a:t>V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20" dirty="0">
                <a:latin typeface="Calibri"/>
                <a:cs typeface="Calibri"/>
              </a:rPr>
              <a:t>den</a:t>
            </a:r>
            <a:r>
              <a:rPr sz="700" b="1" spc="-35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re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35" dirty="0">
                <a:latin typeface="Calibri"/>
                <a:cs typeface="Calibri"/>
              </a:rPr>
              <a:t>est</a:t>
            </a:r>
            <a:r>
              <a:rPr sz="700" b="1" spc="-3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s:  Disfunção 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Neuromotora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(Paralisia 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Cerebral),</a:t>
            </a:r>
            <a:r>
              <a:rPr sz="700" b="1" spc="125" dirty="0">
                <a:latin typeface="Calibri"/>
                <a:cs typeface="Calibri"/>
              </a:rPr>
              <a:t>   </a:t>
            </a:r>
            <a:r>
              <a:rPr sz="700" b="1" spc="-10" dirty="0">
                <a:latin typeface="Calibri"/>
                <a:cs typeface="Calibri"/>
              </a:rPr>
              <a:t>Transtorno </a:t>
            </a:r>
            <a:r>
              <a:rPr sz="700" b="1" spc="-1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do</a:t>
            </a:r>
            <a:r>
              <a:rPr sz="700" b="1" spc="210" dirty="0">
                <a:latin typeface="Calibri"/>
                <a:cs typeface="Calibri"/>
              </a:rPr>
              <a:t>  </a:t>
            </a:r>
            <a:r>
              <a:rPr sz="700" b="1" spc="-15" dirty="0">
                <a:latin typeface="Calibri"/>
                <a:cs typeface="Calibri"/>
              </a:rPr>
              <a:t>Espectro</a:t>
            </a:r>
            <a:r>
              <a:rPr sz="700" b="1" spc="125" dirty="0">
                <a:latin typeface="Calibri"/>
                <a:cs typeface="Calibri"/>
              </a:rPr>
              <a:t>  </a:t>
            </a:r>
            <a:r>
              <a:rPr sz="700" b="1" spc="130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Autista </a:t>
            </a:r>
            <a:r>
              <a:rPr sz="700" b="1" spc="-14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(T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)</a:t>
            </a:r>
            <a:r>
              <a:rPr sz="700" b="1" spc="-5" dirty="0">
                <a:latin typeface="Calibri"/>
                <a:cs typeface="Calibri"/>
              </a:rPr>
              <a:t>,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Tran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rno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de  </a:t>
            </a:r>
            <a:r>
              <a:rPr sz="700" b="1" spc="-15" dirty="0">
                <a:latin typeface="Calibri"/>
                <a:cs typeface="Calibri"/>
              </a:rPr>
              <a:t>D</a:t>
            </a:r>
            <a:r>
              <a:rPr sz="700" b="1" spc="-20" dirty="0">
                <a:latin typeface="Calibri"/>
                <a:cs typeface="Calibri"/>
              </a:rPr>
              <a:t>é</a:t>
            </a:r>
            <a:r>
              <a:rPr sz="700" b="1" spc="-25" dirty="0">
                <a:latin typeface="Calibri"/>
                <a:cs typeface="Calibri"/>
              </a:rPr>
              <a:t>f</a:t>
            </a:r>
            <a:r>
              <a:rPr sz="700" b="1" spc="-20" dirty="0">
                <a:latin typeface="Calibri"/>
                <a:cs typeface="Calibri"/>
              </a:rPr>
              <a:t>ici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 </a:t>
            </a:r>
            <a:r>
              <a:rPr sz="700" b="1" spc="-10" dirty="0">
                <a:latin typeface="Calibri"/>
                <a:cs typeface="Calibri"/>
              </a:rPr>
              <a:t>Atenç</a:t>
            </a:r>
            <a:r>
              <a:rPr sz="700" b="1" spc="-5" dirty="0">
                <a:latin typeface="Calibri"/>
                <a:cs typeface="Calibri"/>
              </a:rPr>
              <a:t>ão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e  Hiperatividade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(TDAH),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Deficiências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6405" y="3577209"/>
            <a:ext cx="4254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latin typeface="Calibri"/>
                <a:cs typeface="Calibri"/>
              </a:rPr>
              <a:t>Intelectuais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b="1" spc="-20" dirty="0">
                <a:latin typeface="Calibri"/>
                <a:cs typeface="Calibri"/>
              </a:rPr>
              <a:t>Síndromes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1459" y="3577209"/>
            <a:ext cx="3822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z="700" b="1" spc="-30" dirty="0">
                <a:latin typeface="Calibri"/>
                <a:cs typeface="Calibri"/>
              </a:rPr>
              <a:t>(</a:t>
            </a:r>
            <a:r>
              <a:rPr sz="700" b="1" dirty="0">
                <a:latin typeface="Calibri"/>
                <a:cs typeface="Calibri"/>
              </a:rPr>
              <a:t>D</a:t>
            </a:r>
            <a:r>
              <a:rPr sz="700" b="1" spc="-25" dirty="0">
                <a:latin typeface="Calibri"/>
                <a:cs typeface="Calibri"/>
              </a:rPr>
              <a:t>.</a:t>
            </a:r>
            <a:r>
              <a:rPr sz="700" b="1" spc="-35" dirty="0">
                <a:latin typeface="Calibri"/>
                <a:cs typeface="Calibri"/>
              </a:rPr>
              <a:t>I</a:t>
            </a:r>
            <a:r>
              <a:rPr sz="700" b="1" spc="-10" dirty="0">
                <a:latin typeface="Calibri"/>
                <a:cs typeface="Calibri"/>
              </a:rPr>
              <a:t>),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b="1" spc="-20" dirty="0">
                <a:latin typeface="Calibri"/>
                <a:cs typeface="Calibri"/>
              </a:rPr>
              <a:t>Genéticas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405" y="3790950"/>
            <a:ext cx="8845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35" dirty="0">
                <a:latin typeface="Calibri"/>
                <a:cs typeface="Calibri"/>
              </a:rPr>
              <a:t>co</a:t>
            </a:r>
            <a:r>
              <a:rPr sz="700" b="1" spc="-30" dirty="0">
                <a:latin typeface="Calibri"/>
                <a:cs typeface="Calibri"/>
              </a:rPr>
              <a:t>m</a:t>
            </a:r>
            <a:r>
              <a:rPr sz="700" b="1" spc="-5" dirty="0">
                <a:latin typeface="Calibri"/>
                <a:cs typeface="Calibri"/>
              </a:rPr>
              <a:t>o</a:t>
            </a:r>
            <a:r>
              <a:rPr sz="700" b="1" dirty="0">
                <a:latin typeface="Calibri"/>
                <a:cs typeface="Calibri"/>
              </a:rPr>
              <a:t>     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S</a:t>
            </a:r>
            <a:r>
              <a:rPr sz="700" b="1" spc="-20" dirty="0">
                <a:latin typeface="Calibri"/>
                <a:cs typeface="Calibri"/>
              </a:rPr>
              <a:t>ín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35" dirty="0">
                <a:latin typeface="Calibri"/>
                <a:cs typeface="Calibri"/>
              </a:rPr>
              <a:t>m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dirty="0">
                <a:latin typeface="Calibri"/>
                <a:cs typeface="Calibri"/>
              </a:rPr>
              <a:t>     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  Down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outras.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619" y="4004818"/>
            <a:ext cx="271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latin typeface="Calibri"/>
                <a:cs typeface="Calibri"/>
              </a:rPr>
              <a:t>E</a:t>
            </a:r>
            <a:r>
              <a:rPr sz="700" b="1" spc="-10" dirty="0">
                <a:latin typeface="Calibri"/>
                <a:cs typeface="Calibri"/>
              </a:rPr>
              <a:t>q</a:t>
            </a:r>
            <a:r>
              <a:rPr sz="700" b="1" spc="-20" dirty="0">
                <a:latin typeface="Calibri"/>
                <a:cs typeface="Calibri"/>
              </a:rPr>
              <a:t>ui</a:t>
            </a:r>
            <a:r>
              <a:rPr sz="700" b="1" spc="-10" dirty="0">
                <a:latin typeface="Calibri"/>
                <a:cs typeface="Calibri"/>
              </a:rPr>
              <a:t>pe</a:t>
            </a:r>
            <a:endParaRPr sz="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700" b="1" spc="-5" dirty="0">
                <a:latin typeface="Calibri"/>
                <a:cs typeface="Calibri"/>
              </a:rPr>
              <a:t>é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405" y="4004818"/>
            <a:ext cx="5676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700" b="1" spc="-35" dirty="0">
                <a:latin typeface="Calibri"/>
                <a:cs typeface="Calibri"/>
              </a:rPr>
              <a:t>m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spc="-35" dirty="0">
                <a:latin typeface="Calibri"/>
                <a:cs typeface="Calibri"/>
              </a:rPr>
              <a:t>l</a:t>
            </a:r>
            <a:r>
              <a:rPr sz="700" b="1" spc="-20" dirty="0">
                <a:latin typeface="Calibri"/>
                <a:cs typeface="Calibri"/>
              </a:rPr>
              <a:t>t</a:t>
            </a:r>
            <a:r>
              <a:rPr sz="700" b="1" spc="-35" dirty="0">
                <a:latin typeface="Calibri"/>
                <a:cs typeface="Calibri"/>
              </a:rPr>
              <a:t>i</a:t>
            </a:r>
            <a:r>
              <a:rPr sz="700" b="1" spc="-20" dirty="0">
                <a:latin typeface="Calibri"/>
                <a:cs typeface="Calibri"/>
              </a:rPr>
              <a:t>d</a:t>
            </a:r>
            <a:r>
              <a:rPr sz="700" b="1" spc="-35" dirty="0">
                <a:latin typeface="Calibri"/>
                <a:cs typeface="Calibri"/>
              </a:rPr>
              <a:t>i</a:t>
            </a:r>
            <a:r>
              <a:rPr sz="700" b="1" spc="-20" dirty="0">
                <a:latin typeface="Calibri"/>
                <a:cs typeface="Calibri"/>
              </a:rPr>
              <a:t>s</a:t>
            </a:r>
            <a:r>
              <a:rPr sz="700" b="1" spc="-35" dirty="0">
                <a:latin typeface="Calibri"/>
                <a:cs typeface="Calibri"/>
              </a:rPr>
              <a:t>c</a:t>
            </a:r>
            <a:r>
              <a:rPr sz="700" b="1" spc="-2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p</a:t>
            </a:r>
            <a:r>
              <a:rPr sz="700" b="1" spc="-10" dirty="0">
                <a:latin typeface="Calibri"/>
                <a:cs typeface="Calibri"/>
              </a:rPr>
              <a:t>l</a:t>
            </a:r>
            <a:r>
              <a:rPr sz="700" b="1" spc="-35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nar  dividida </a:t>
            </a:r>
            <a:r>
              <a:rPr sz="700" b="1" spc="-35" dirty="0">
                <a:latin typeface="Calibri"/>
                <a:cs typeface="Calibri"/>
              </a:rPr>
              <a:t>em: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6405" y="4324858"/>
            <a:ext cx="894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</a:tabLst>
            </a:pPr>
            <a:r>
              <a:rPr sz="700" b="1" spc="-10" dirty="0">
                <a:latin typeface="Calibri"/>
                <a:cs typeface="Calibri"/>
              </a:rPr>
              <a:t>A</a:t>
            </a:r>
            <a:r>
              <a:rPr sz="700" b="1" spc="-20" dirty="0">
                <a:latin typeface="Calibri"/>
                <a:cs typeface="Calibri"/>
              </a:rPr>
              <a:t>poi</a:t>
            </a:r>
            <a:r>
              <a:rPr sz="700" b="1" spc="-5" dirty="0">
                <a:latin typeface="Calibri"/>
                <a:cs typeface="Calibri"/>
              </a:rPr>
              <a:t>o</a:t>
            </a:r>
            <a:r>
              <a:rPr sz="700" b="1" dirty="0">
                <a:latin typeface="Calibri"/>
                <a:cs typeface="Calibri"/>
              </a:rPr>
              <a:t>	D</a:t>
            </a:r>
            <a:r>
              <a:rPr sz="700" b="1" spc="-2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dirty="0">
                <a:latin typeface="Calibri"/>
                <a:cs typeface="Calibri"/>
              </a:rPr>
              <a:t>g</a:t>
            </a:r>
            <a:r>
              <a:rPr sz="700" b="1" spc="-10" dirty="0">
                <a:latin typeface="Calibri"/>
                <a:cs typeface="Calibri"/>
              </a:rPr>
              <a:t>n</a:t>
            </a:r>
            <a:r>
              <a:rPr sz="700" b="1" spc="-20" dirty="0">
                <a:latin typeface="Calibri"/>
                <a:cs typeface="Calibri"/>
              </a:rPr>
              <a:t>ó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20" dirty="0">
                <a:latin typeface="Calibri"/>
                <a:cs typeface="Calibri"/>
              </a:rPr>
              <a:t>tico</a:t>
            </a:r>
            <a:r>
              <a:rPr sz="700" b="1" spc="-5" dirty="0">
                <a:latin typeface="Calibri"/>
                <a:cs typeface="Calibri"/>
              </a:rPr>
              <a:t>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6405" y="4431538"/>
            <a:ext cx="59055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latin typeface="Calibri"/>
                <a:cs typeface="Calibri"/>
              </a:rPr>
              <a:t>composta </a:t>
            </a:r>
            <a:r>
              <a:rPr sz="700" b="1" spc="-20" dirty="0">
                <a:latin typeface="Calibri"/>
                <a:cs typeface="Calibri"/>
              </a:rPr>
              <a:t> Neuropediatria 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Ne</a:t>
            </a:r>
            <a:r>
              <a:rPr sz="700" b="1" spc="-20" dirty="0">
                <a:latin typeface="Calibri"/>
                <a:cs typeface="Calibri"/>
              </a:rPr>
              <a:t>u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35" dirty="0">
                <a:latin typeface="Calibri"/>
                <a:cs typeface="Calibri"/>
              </a:rPr>
              <a:t>o</a:t>
            </a:r>
            <a:r>
              <a:rPr sz="700" b="1" spc="-20" dirty="0">
                <a:latin typeface="Calibri"/>
                <a:cs typeface="Calibri"/>
              </a:rPr>
              <a:t>ps</a:t>
            </a:r>
            <a:r>
              <a:rPr sz="700" b="1" spc="-35" dirty="0">
                <a:latin typeface="Calibri"/>
                <a:cs typeface="Calibri"/>
              </a:rPr>
              <a:t>ic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35" dirty="0">
                <a:latin typeface="Calibri"/>
                <a:cs typeface="Calibri"/>
              </a:rPr>
              <a:t>lo</a:t>
            </a:r>
            <a:r>
              <a:rPr sz="700" b="1" spc="25" dirty="0">
                <a:latin typeface="Calibri"/>
                <a:cs typeface="Calibri"/>
              </a:rPr>
              <a:t>g</a:t>
            </a:r>
            <a:r>
              <a:rPr sz="700" b="1" spc="-35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5182" y="4431538"/>
            <a:ext cx="16827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0" algn="r">
              <a:lnSpc>
                <a:spcPct val="100000"/>
              </a:lnSpc>
              <a:spcBef>
                <a:spcPts val="95"/>
              </a:spcBef>
            </a:pPr>
            <a:r>
              <a:rPr sz="700" b="1" spc="-35" dirty="0">
                <a:latin typeface="Calibri"/>
                <a:cs typeface="Calibri"/>
              </a:rPr>
              <a:t>por  </a:t>
            </a:r>
            <a:r>
              <a:rPr sz="700" b="1" spc="-5" dirty="0">
                <a:latin typeface="Calibri"/>
                <a:cs typeface="Calibri"/>
              </a:rPr>
              <a:t>e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que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6405" y="4751959"/>
            <a:ext cx="90995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libri"/>
                <a:cs typeface="Calibri"/>
              </a:rPr>
              <a:t>realizam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avaliações</a:t>
            </a:r>
            <a:r>
              <a:rPr sz="700" b="1" spc="-10" dirty="0">
                <a:latin typeface="Calibri"/>
                <a:cs typeface="Calibri"/>
              </a:rPr>
              <a:t> em </a:t>
            </a:r>
            <a:r>
              <a:rPr sz="700" b="1" spc="-145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pacientes</a:t>
            </a:r>
            <a:r>
              <a:rPr sz="700" b="1" spc="-10" dirty="0">
                <a:latin typeface="Calibri"/>
                <a:cs typeface="Calibri"/>
              </a:rPr>
              <a:t> com</a:t>
            </a:r>
            <a:r>
              <a:rPr sz="700" b="1" spc="-5" dirty="0">
                <a:latin typeface="Calibri"/>
                <a:cs typeface="Calibri"/>
              </a:rPr>
              <a:t> faixa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tár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0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5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an</a:t>
            </a:r>
            <a:r>
              <a:rPr sz="700" b="1" spc="-10" dirty="0">
                <a:latin typeface="Calibri"/>
                <a:cs typeface="Calibri"/>
              </a:rPr>
              <a:t>os</a:t>
            </a:r>
            <a:r>
              <a:rPr sz="700" b="1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6405" y="5178679"/>
            <a:ext cx="4787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latin typeface="Calibri"/>
                <a:cs typeface="Calibri"/>
              </a:rPr>
              <a:t>Intervenção/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b="1" spc="-15" dirty="0">
                <a:latin typeface="Calibri"/>
                <a:cs typeface="Calibri"/>
              </a:rPr>
              <a:t>reabilitação: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7763" y="5285359"/>
            <a:ext cx="2324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-35" dirty="0">
                <a:latin typeface="Calibri"/>
                <a:cs typeface="Calibri"/>
              </a:rPr>
              <a:t>on</a:t>
            </a:r>
            <a:r>
              <a:rPr sz="700" b="1" spc="-30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6405" y="5392674"/>
            <a:ext cx="8966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35" dirty="0">
                <a:latin typeface="Calibri"/>
                <a:cs typeface="Calibri"/>
              </a:rPr>
              <a:t>co</a:t>
            </a:r>
            <a:r>
              <a:rPr sz="700" b="1" spc="-5" dirty="0">
                <a:latin typeface="Calibri"/>
                <a:cs typeface="Calibri"/>
              </a:rPr>
              <a:t>m</a:t>
            </a:r>
            <a:r>
              <a:rPr sz="700" b="1" dirty="0">
                <a:latin typeface="Calibri"/>
                <a:cs typeface="Calibri"/>
              </a:rPr>
              <a:t>     </a:t>
            </a:r>
            <a:r>
              <a:rPr sz="700" b="1" spc="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as</a:t>
            </a:r>
            <a:r>
              <a:rPr sz="700" b="1" dirty="0">
                <a:latin typeface="Calibri"/>
                <a:cs typeface="Calibri"/>
              </a:rPr>
              <a:t>     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ár</a:t>
            </a:r>
            <a:r>
              <a:rPr sz="700" b="1" spc="-35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as</a:t>
            </a:r>
            <a:r>
              <a:rPr sz="700" b="1" dirty="0">
                <a:latin typeface="Calibri"/>
                <a:cs typeface="Calibri"/>
              </a:rPr>
              <a:t>     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  Fonoaudiologia,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Fisioterapia,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Neuropsicologia,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6405" y="5819394"/>
            <a:ext cx="46037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libri"/>
                <a:cs typeface="Calibri"/>
              </a:rPr>
              <a:t>Nutrição,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35" dirty="0">
                <a:latin typeface="Calibri"/>
                <a:cs typeface="Calibri"/>
              </a:rPr>
              <a:t>Oc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spc="-35" dirty="0">
                <a:latin typeface="Calibri"/>
                <a:cs typeface="Calibri"/>
              </a:rPr>
              <a:t>p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35" dirty="0">
                <a:latin typeface="Calibri"/>
                <a:cs typeface="Calibri"/>
              </a:rPr>
              <a:t>io</a:t>
            </a:r>
            <a:r>
              <a:rPr sz="700" b="1" spc="-20" dirty="0">
                <a:latin typeface="Calibri"/>
                <a:cs typeface="Calibri"/>
              </a:rPr>
              <a:t>n</a:t>
            </a:r>
            <a:r>
              <a:rPr sz="700" b="1" spc="-5" dirty="0">
                <a:latin typeface="Calibri"/>
                <a:cs typeface="Calibri"/>
              </a:rPr>
              <a:t>al  trabalham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8035" y="5819394"/>
            <a:ext cx="36893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libri"/>
                <a:cs typeface="Calibri"/>
              </a:rPr>
              <a:t>Terapia</a:t>
            </a:r>
            <a:endParaRPr sz="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700" b="1" spc="-20" dirty="0">
                <a:latin typeface="Calibri"/>
                <a:cs typeface="Calibri"/>
              </a:rPr>
              <a:t>que</a:t>
            </a:r>
            <a:endParaRPr sz="7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tabLst>
                <a:tab pos="298450" algn="l"/>
              </a:tabLst>
            </a:pPr>
            <a:r>
              <a:rPr sz="700" b="1" spc="-35" dirty="0">
                <a:latin typeface="Calibri"/>
                <a:cs typeface="Calibri"/>
              </a:rPr>
              <a:t>c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m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405" y="6139434"/>
            <a:ext cx="8718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2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ab</a:t>
            </a:r>
            <a:r>
              <a:rPr sz="700" b="1" spc="-20" dirty="0">
                <a:latin typeface="Calibri"/>
                <a:cs typeface="Calibri"/>
              </a:rPr>
              <a:t>ili</a:t>
            </a:r>
            <a:r>
              <a:rPr sz="700" b="1" spc="-10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5" dirty="0">
                <a:latin typeface="Calibri"/>
                <a:cs typeface="Calibri"/>
              </a:rPr>
              <a:t>ç</a:t>
            </a:r>
            <a:r>
              <a:rPr sz="700" b="1" spc="-5" dirty="0">
                <a:latin typeface="Calibri"/>
                <a:cs typeface="Calibri"/>
              </a:rPr>
              <a:t>ão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2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n</a:t>
            </a:r>
            <a:r>
              <a:rPr sz="700" b="1" spc="-25" dirty="0">
                <a:latin typeface="Calibri"/>
                <a:cs typeface="Calibri"/>
              </a:rPr>
              <a:t>ç</a:t>
            </a:r>
            <a:r>
              <a:rPr sz="700" b="1" spc="-5" dirty="0">
                <a:latin typeface="Calibri"/>
                <a:cs typeface="Calibri"/>
              </a:rPr>
              <a:t>as  de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0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 </a:t>
            </a:r>
            <a:r>
              <a:rPr sz="700" b="1" spc="-15" dirty="0">
                <a:latin typeface="Calibri"/>
                <a:cs typeface="Calibri"/>
              </a:rPr>
              <a:t>12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anos.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405" y="6459423"/>
            <a:ext cx="914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588645" algn="l"/>
              </a:tabLst>
            </a:pPr>
            <a:r>
              <a:rPr sz="700" b="1" spc="-15" dirty="0">
                <a:latin typeface="Calibri"/>
                <a:cs typeface="Calibri"/>
              </a:rPr>
              <a:t>Atenção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à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Família: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intervenção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junto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às </a:t>
            </a:r>
            <a:r>
              <a:rPr sz="700" b="1" spc="-10" dirty="0">
                <a:latin typeface="Calibri"/>
                <a:cs typeface="Calibri"/>
              </a:rPr>
              <a:t> famílias</a:t>
            </a:r>
            <a:r>
              <a:rPr sz="700" b="1" spc="140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dos</a:t>
            </a:r>
            <a:r>
              <a:rPr sz="700" b="1" spc="-10" dirty="0">
                <a:latin typeface="Calibri"/>
                <a:cs typeface="Calibri"/>
              </a:rPr>
              <a:t> pacientes 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atendidos</a:t>
            </a:r>
            <a:r>
              <a:rPr sz="700" b="1" spc="1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no</a:t>
            </a:r>
            <a:r>
              <a:rPr sz="700" b="1" spc="305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NUNI 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com</a:t>
            </a:r>
            <a:r>
              <a:rPr sz="700" b="1" spc="1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profissionais</a:t>
            </a:r>
            <a:r>
              <a:rPr sz="700" b="1" spc="140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das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áreas</a:t>
            </a:r>
            <a:r>
              <a:rPr sz="700" b="1" spc="15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da</a:t>
            </a:r>
            <a:r>
              <a:rPr sz="700" b="1" spc="150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Psicologia</a:t>
            </a:r>
            <a:r>
              <a:rPr sz="700" b="1" spc="27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e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de	</a:t>
            </a:r>
            <a:r>
              <a:rPr sz="700" b="1" spc="-15" dirty="0">
                <a:latin typeface="Calibri"/>
                <a:cs typeface="Calibri"/>
              </a:rPr>
              <a:t>Práticas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b="1" spc="-5" dirty="0">
                <a:latin typeface="Calibri"/>
                <a:cs typeface="Calibri"/>
              </a:rPr>
              <a:t>Integrativas.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80922" y="4759579"/>
            <a:ext cx="1170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Có</a:t>
            </a:r>
            <a:r>
              <a:rPr sz="1000" spc="-5" dirty="0">
                <a:latin typeface="Calibri"/>
                <a:cs typeface="Calibri"/>
              </a:rPr>
              <a:t>pias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rti</a:t>
            </a:r>
            <a:r>
              <a:rPr sz="100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ão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  na</a:t>
            </a:r>
            <a:r>
              <a:rPr sz="1000" spc="-25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20" dirty="0">
                <a:latin typeface="Calibri"/>
                <a:cs typeface="Calibri"/>
              </a:rPr>
              <a:t>i</a:t>
            </a:r>
            <a:r>
              <a:rPr sz="1000" spc="-2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nto,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cartão  </a:t>
            </a:r>
            <a:r>
              <a:rPr sz="1000" spc="-35" dirty="0">
                <a:latin typeface="Calibri"/>
                <a:cs typeface="Calibri"/>
              </a:rPr>
              <a:t>SU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compro</a:t>
            </a:r>
            <a:r>
              <a:rPr sz="1000" spc="-2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  endereço.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65300" y="5522214"/>
            <a:ext cx="11982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* A entrega das cópias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dos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doc</a:t>
            </a:r>
            <a:r>
              <a:rPr sz="1000" dirty="0">
                <a:latin typeface="Calibri"/>
                <a:cs typeface="Calibri"/>
              </a:rPr>
              <a:t>u</a:t>
            </a:r>
            <a:r>
              <a:rPr sz="1000" spc="-2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ntos</a:t>
            </a:r>
            <a:r>
              <a:rPr sz="1000" spc="-8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rão  aceitas </a:t>
            </a:r>
            <a:r>
              <a:rPr sz="1000" spc="-15" dirty="0">
                <a:latin typeface="Calibri"/>
                <a:cs typeface="Calibri"/>
              </a:rPr>
              <a:t>se </a:t>
            </a:r>
            <a:r>
              <a:rPr sz="1000" spc="-5" dirty="0">
                <a:latin typeface="Calibri"/>
                <a:cs typeface="Calibri"/>
              </a:rPr>
              <a:t>entregues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</a:t>
            </a:r>
            <a:r>
              <a:rPr sz="1000" spc="-25" dirty="0">
                <a:latin typeface="Calibri"/>
                <a:cs typeface="Calibri"/>
              </a:rPr>
              <a:t>ese</a:t>
            </a:r>
            <a:r>
              <a:rPr sz="1000" spc="-5" dirty="0">
                <a:latin typeface="Calibri"/>
                <a:cs typeface="Calibri"/>
              </a:rPr>
              <a:t>ncial</a:t>
            </a:r>
            <a:r>
              <a:rPr sz="1000" spc="-25" dirty="0">
                <a:latin typeface="Calibri"/>
                <a:cs typeface="Calibri"/>
              </a:rPr>
              <a:t>me</a:t>
            </a:r>
            <a:r>
              <a:rPr sz="1000" spc="-15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te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u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ia  malote/protocolo.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28289" y="3419348"/>
            <a:ext cx="6648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30" dirty="0">
                <a:latin typeface="Calibri"/>
                <a:cs typeface="Calibri"/>
              </a:rPr>
              <a:t>end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3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tos  </a:t>
            </a:r>
            <a:r>
              <a:rPr sz="900" spc="-10" dirty="0">
                <a:latin typeface="Calibri"/>
                <a:cs typeface="Calibri"/>
              </a:rPr>
              <a:t>individuais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 grupos,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oficinas,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treinamentos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</a:t>
            </a:r>
            <a:r>
              <a:rPr sz="900" spc="-5" dirty="0">
                <a:latin typeface="Calibri"/>
                <a:cs typeface="Calibri"/>
              </a:rPr>
              <a:t>palestras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ara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2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,  </a:t>
            </a:r>
            <a:r>
              <a:rPr sz="900" spc="-5" dirty="0">
                <a:latin typeface="Calibri"/>
                <a:cs typeface="Calibri"/>
              </a:rPr>
              <a:t>professores, </a:t>
            </a:r>
            <a:r>
              <a:rPr sz="900" dirty="0">
                <a:latin typeface="Calibri"/>
                <a:cs typeface="Calibri"/>
              </a:rPr>
              <a:t> m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ito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 </a:t>
            </a:r>
            <a:r>
              <a:rPr sz="900" spc="-5" dirty="0">
                <a:latin typeface="Calibri"/>
                <a:cs typeface="Calibri"/>
              </a:rPr>
              <a:t>outros.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89628" y="2029460"/>
            <a:ext cx="147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Eta</a:t>
            </a: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as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ara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oc</a:t>
            </a:r>
            <a:r>
              <a:rPr sz="900" b="1" dirty="0">
                <a:latin typeface="Calibri"/>
                <a:cs typeface="Calibri"/>
              </a:rPr>
              <a:t>essame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to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do  serviço: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89628" y="2441575"/>
            <a:ext cx="1567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Recebimento </a:t>
            </a:r>
            <a:r>
              <a:rPr sz="900" spc="-20" dirty="0">
                <a:latin typeface="Calibri"/>
                <a:cs typeface="Calibri"/>
              </a:rPr>
              <a:t>de 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cami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am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 d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tos  </a:t>
            </a:r>
            <a:r>
              <a:rPr sz="900" spc="-5" dirty="0">
                <a:latin typeface="Calibri"/>
                <a:cs typeface="Calibri"/>
              </a:rPr>
              <a:t>(cópias);</a:t>
            </a:r>
            <a:endParaRPr sz="9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</a:pPr>
            <a:r>
              <a:rPr sz="900" spc="-2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lhi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to/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ge</a:t>
            </a:r>
            <a:r>
              <a:rPr sz="900" dirty="0">
                <a:latin typeface="Calibri"/>
                <a:cs typeface="Calibri"/>
              </a:rPr>
              <a:t>m;  </a:t>
            </a:r>
            <a:r>
              <a:rPr sz="900" spc="-5" dirty="0">
                <a:latin typeface="Calibri"/>
                <a:cs typeface="Calibri"/>
              </a:rPr>
              <a:t>Avaliação;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Intervenção.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99784" y="3559556"/>
            <a:ext cx="84074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isi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Pac</a:t>
            </a:r>
            <a:r>
              <a:rPr sz="900" spc="-5" dirty="0">
                <a:latin typeface="Calibri"/>
                <a:cs typeface="Calibri"/>
              </a:rPr>
              <a:t>ífi</a:t>
            </a:r>
            <a:r>
              <a:rPr sz="900" spc="-1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  </a:t>
            </a:r>
            <a:r>
              <a:rPr sz="900" spc="-5" dirty="0">
                <a:latin typeface="Calibri"/>
                <a:cs typeface="Calibri"/>
              </a:rPr>
              <a:t>Homem, </a:t>
            </a:r>
            <a:r>
              <a:rPr sz="900" dirty="0">
                <a:latin typeface="Calibri"/>
                <a:cs typeface="Calibri"/>
              </a:rPr>
              <a:t>174-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Lourdes- </a:t>
            </a:r>
            <a:r>
              <a:rPr sz="900" dirty="0">
                <a:latin typeface="Calibri"/>
                <a:cs typeface="Calibri"/>
              </a:rPr>
              <a:t> Br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5" dirty="0">
                <a:latin typeface="Calibri"/>
                <a:cs typeface="Calibri"/>
              </a:rPr>
              <a:t>dinh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/MG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 marR="19050" algn="ctr">
              <a:lnSpc>
                <a:spcPct val="100000"/>
              </a:lnSpc>
              <a:spcBef>
                <a:spcPts val="500"/>
              </a:spcBef>
            </a:pPr>
            <a:r>
              <a:rPr sz="900" spc="-5" dirty="0">
                <a:latin typeface="Calibri"/>
                <a:cs typeface="Calibri"/>
              </a:rPr>
              <a:t>Tel:</a:t>
            </a:r>
            <a:endParaRPr sz="900">
              <a:latin typeface="Calibri"/>
              <a:cs typeface="Calibri"/>
            </a:endParaRPr>
          </a:p>
          <a:p>
            <a:pPr marR="19050" algn="ctr">
              <a:lnSpc>
                <a:spcPct val="100000"/>
              </a:lnSpc>
              <a:spcBef>
                <a:spcPts val="505"/>
              </a:spcBef>
            </a:pPr>
            <a:r>
              <a:rPr sz="900" dirty="0">
                <a:latin typeface="Calibri"/>
                <a:cs typeface="Calibri"/>
              </a:rPr>
              <a:t>(31)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971</a:t>
            </a:r>
            <a:r>
              <a:rPr sz="900" spc="-15" dirty="0">
                <a:latin typeface="Calibri"/>
                <a:cs typeface="Calibri"/>
              </a:rPr>
              <a:t>81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5" dirty="0">
                <a:latin typeface="Calibri"/>
                <a:cs typeface="Calibri"/>
              </a:rPr>
              <a:t>3677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53147" y="3746119"/>
            <a:ext cx="591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Segunda 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à </a:t>
            </a:r>
            <a:r>
              <a:rPr sz="9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se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x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sz="9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as  </a:t>
            </a:r>
            <a:r>
              <a:rPr sz="900" spc="-25" dirty="0">
                <a:solidFill>
                  <a:srgbClr val="1D1D1B"/>
                </a:solidFill>
                <a:latin typeface="Calibri"/>
                <a:cs typeface="Calibri"/>
              </a:rPr>
              <a:t>7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h</a:t>
            </a:r>
            <a:r>
              <a:rPr sz="900" spc="-25" dirty="0">
                <a:solidFill>
                  <a:srgbClr val="1D1D1B"/>
                </a:solidFill>
                <a:latin typeface="Calibri"/>
                <a:cs typeface="Calibri"/>
              </a:rPr>
              <a:t>:30m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in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sz="9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às  </a:t>
            </a:r>
            <a:r>
              <a:rPr sz="900" spc="-25" dirty="0">
                <a:solidFill>
                  <a:srgbClr val="1D1D1B"/>
                </a:solidFill>
                <a:latin typeface="Calibri"/>
                <a:cs typeface="Calibri"/>
              </a:rPr>
              <a:t>18h:00min.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24711" y="2101596"/>
            <a:ext cx="1562100" cy="2212975"/>
          </a:xfrm>
          <a:custGeom>
            <a:avLst/>
            <a:gdLst/>
            <a:ahLst/>
            <a:cxnLst/>
            <a:rect l="l" t="t" r="r" b="b"/>
            <a:pathLst>
              <a:path w="1562100" h="2212975">
                <a:moveTo>
                  <a:pt x="0" y="236474"/>
                </a:moveTo>
                <a:lnTo>
                  <a:pt x="5283" y="188849"/>
                </a:lnTo>
                <a:lnTo>
                  <a:pt x="20459" y="144399"/>
                </a:lnTo>
                <a:lnTo>
                  <a:pt x="44450" y="104267"/>
                </a:lnTo>
                <a:lnTo>
                  <a:pt x="76238" y="69215"/>
                </a:lnTo>
                <a:lnTo>
                  <a:pt x="114757" y="40386"/>
                </a:lnTo>
                <a:lnTo>
                  <a:pt x="159003" y="18542"/>
                </a:lnTo>
                <a:lnTo>
                  <a:pt x="207772" y="4825"/>
                </a:lnTo>
                <a:lnTo>
                  <a:pt x="260222" y="0"/>
                </a:lnTo>
                <a:lnTo>
                  <a:pt x="1301369" y="0"/>
                </a:lnTo>
                <a:lnTo>
                  <a:pt x="1353820" y="4825"/>
                </a:lnTo>
                <a:lnTo>
                  <a:pt x="1402714" y="18542"/>
                </a:lnTo>
                <a:lnTo>
                  <a:pt x="1446911" y="40386"/>
                </a:lnTo>
                <a:lnTo>
                  <a:pt x="1485392" y="69215"/>
                </a:lnTo>
                <a:lnTo>
                  <a:pt x="1517269" y="104267"/>
                </a:lnTo>
                <a:lnTo>
                  <a:pt x="1541271" y="144399"/>
                </a:lnTo>
                <a:lnTo>
                  <a:pt x="1556385" y="188849"/>
                </a:lnTo>
                <a:lnTo>
                  <a:pt x="1561719" y="236474"/>
                </a:lnTo>
                <a:lnTo>
                  <a:pt x="1561719" y="1976120"/>
                </a:lnTo>
                <a:lnTo>
                  <a:pt x="1556385" y="2023745"/>
                </a:lnTo>
                <a:lnTo>
                  <a:pt x="1541271" y="2068195"/>
                </a:lnTo>
                <a:lnTo>
                  <a:pt x="1517269" y="2108327"/>
                </a:lnTo>
                <a:lnTo>
                  <a:pt x="1485392" y="2143379"/>
                </a:lnTo>
                <a:lnTo>
                  <a:pt x="1446911" y="2172208"/>
                </a:lnTo>
                <a:lnTo>
                  <a:pt x="1402714" y="2194052"/>
                </a:lnTo>
                <a:lnTo>
                  <a:pt x="1353820" y="2207768"/>
                </a:lnTo>
                <a:lnTo>
                  <a:pt x="1301369" y="2212594"/>
                </a:lnTo>
                <a:lnTo>
                  <a:pt x="260222" y="2212594"/>
                </a:lnTo>
                <a:lnTo>
                  <a:pt x="207772" y="2207768"/>
                </a:lnTo>
                <a:lnTo>
                  <a:pt x="159003" y="2194052"/>
                </a:lnTo>
                <a:lnTo>
                  <a:pt x="114757" y="2172208"/>
                </a:lnTo>
                <a:lnTo>
                  <a:pt x="76238" y="2143379"/>
                </a:lnTo>
                <a:lnTo>
                  <a:pt x="44450" y="2108327"/>
                </a:lnTo>
                <a:lnTo>
                  <a:pt x="20459" y="2068195"/>
                </a:lnTo>
                <a:lnTo>
                  <a:pt x="5283" y="2023745"/>
                </a:lnTo>
                <a:lnTo>
                  <a:pt x="0" y="1976120"/>
                </a:lnTo>
                <a:lnTo>
                  <a:pt x="0" y="23647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235151" y="2390902"/>
            <a:ext cx="136271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Encam</a:t>
            </a:r>
            <a:r>
              <a:rPr sz="1000" spc="-2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5" dirty="0">
                <a:latin typeface="Calibri"/>
                <a:cs typeface="Calibri"/>
              </a:rPr>
              <a:t>h</a:t>
            </a:r>
            <a:r>
              <a:rPr sz="1000" spc="-30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me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5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114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guia  de referência de médicos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 especialidades</a:t>
            </a:r>
            <a:r>
              <a:rPr sz="1000" spc="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ár</a:t>
            </a:r>
            <a:r>
              <a:rPr sz="1000" spc="-2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as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afins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aúde  </a:t>
            </a:r>
            <a:r>
              <a:rPr sz="1000" spc="-20" dirty="0">
                <a:latin typeface="Calibri"/>
                <a:cs typeface="Calibri"/>
              </a:rPr>
              <a:t>(</a:t>
            </a:r>
            <a:r>
              <a:rPr sz="1000" spc="-25" dirty="0">
                <a:latin typeface="Calibri"/>
                <a:cs typeface="Calibri"/>
              </a:rPr>
              <a:t>Te</a:t>
            </a:r>
            <a:r>
              <a:rPr sz="1000" spc="-5" dirty="0">
                <a:latin typeface="Calibri"/>
                <a:cs typeface="Calibri"/>
              </a:rPr>
              <a:t>ra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2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utas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Oc</a:t>
            </a:r>
            <a:r>
              <a:rPr sz="1000" dirty="0">
                <a:latin typeface="Calibri"/>
                <a:cs typeface="Calibri"/>
              </a:rPr>
              <a:t>up</a:t>
            </a:r>
            <a:r>
              <a:rPr sz="1000" spc="-5" dirty="0">
                <a:latin typeface="Calibri"/>
                <a:cs typeface="Calibri"/>
              </a:rPr>
              <a:t>ac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30" dirty="0">
                <a:latin typeface="Calibri"/>
                <a:cs typeface="Calibri"/>
              </a:rPr>
              <a:t>ai</a:t>
            </a:r>
            <a:r>
              <a:rPr sz="1000" spc="-2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  Psicólogos,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Fonoaudiólogos,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Nutricionistas,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iot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ra</a:t>
            </a:r>
            <a:r>
              <a:rPr sz="1000" spc="-15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u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as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 </a:t>
            </a:r>
            <a:r>
              <a:rPr sz="1000" spc="-15" dirty="0">
                <a:latin typeface="Calibri"/>
                <a:cs typeface="Calibri"/>
              </a:rPr>
              <a:t>Neuropsicólogos)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675888" y="4241292"/>
            <a:ext cx="2051685" cy="3121025"/>
          </a:xfrm>
          <a:custGeom>
            <a:avLst/>
            <a:gdLst/>
            <a:ahLst/>
            <a:cxnLst/>
            <a:rect l="l" t="t" r="r" b="b"/>
            <a:pathLst>
              <a:path w="2051685" h="3121025">
                <a:moveTo>
                  <a:pt x="0" y="341884"/>
                </a:moveTo>
                <a:lnTo>
                  <a:pt x="3175" y="295401"/>
                </a:lnTo>
                <a:lnTo>
                  <a:pt x="12191" y="250951"/>
                </a:lnTo>
                <a:lnTo>
                  <a:pt x="26797" y="208787"/>
                </a:lnTo>
                <a:lnTo>
                  <a:pt x="46609" y="169291"/>
                </a:lnTo>
                <a:lnTo>
                  <a:pt x="71247" y="132969"/>
                </a:lnTo>
                <a:lnTo>
                  <a:pt x="100075" y="100075"/>
                </a:lnTo>
                <a:lnTo>
                  <a:pt x="132969" y="71247"/>
                </a:lnTo>
                <a:lnTo>
                  <a:pt x="169290" y="46609"/>
                </a:lnTo>
                <a:lnTo>
                  <a:pt x="208787" y="26797"/>
                </a:lnTo>
                <a:lnTo>
                  <a:pt x="250951" y="12191"/>
                </a:lnTo>
                <a:lnTo>
                  <a:pt x="295401" y="3175"/>
                </a:lnTo>
                <a:lnTo>
                  <a:pt x="341757" y="0"/>
                </a:lnTo>
                <a:lnTo>
                  <a:pt x="1709292" y="0"/>
                </a:lnTo>
                <a:lnTo>
                  <a:pt x="1755775" y="3175"/>
                </a:lnTo>
                <a:lnTo>
                  <a:pt x="1800225" y="12191"/>
                </a:lnTo>
                <a:lnTo>
                  <a:pt x="1842389" y="26797"/>
                </a:lnTo>
                <a:lnTo>
                  <a:pt x="1881886" y="46609"/>
                </a:lnTo>
                <a:lnTo>
                  <a:pt x="1918208" y="71247"/>
                </a:lnTo>
                <a:lnTo>
                  <a:pt x="1951101" y="100075"/>
                </a:lnTo>
                <a:lnTo>
                  <a:pt x="1979929" y="132969"/>
                </a:lnTo>
                <a:lnTo>
                  <a:pt x="2004567" y="169291"/>
                </a:lnTo>
                <a:lnTo>
                  <a:pt x="2024379" y="208787"/>
                </a:lnTo>
                <a:lnTo>
                  <a:pt x="2038985" y="250951"/>
                </a:lnTo>
                <a:lnTo>
                  <a:pt x="2048002" y="295401"/>
                </a:lnTo>
                <a:lnTo>
                  <a:pt x="2051177" y="341884"/>
                </a:lnTo>
                <a:lnTo>
                  <a:pt x="2051177" y="2778925"/>
                </a:lnTo>
                <a:lnTo>
                  <a:pt x="2048002" y="2825318"/>
                </a:lnTo>
                <a:lnTo>
                  <a:pt x="2038985" y="2869806"/>
                </a:lnTo>
                <a:lnTo>
                  <a:pt x="2024379" y="2911983"/>
                </a:lnTo>
                <a:lnTo>
                  <a:pt x="2004567" y="2951454"/>
                </a:lnTo>
                <a:lnTo>
                  <a:pt x="1979929" y="2987814"/>
                </a:lnTo>
                <a:lnTo>
                  <a:pt x="1951101" y="3020644"/>
                </a:lnTo>
                <a:lnTo>
                  <a:pt x="1918208" y="3049549"/>
                </a:lnTo>
                <a:lnTo>
                  <a:pt x="1881886" y="3074098"/>
                </a:lnTo>
                <a:lnTo>
                  <a:pt x="1842389" y="3093910"/>
                </a:lnTo>
                <a:lnTo>
                  <a:pt x="1800225" y="3108566"/>
                </a:lnTo>
                <a:lnTo>
                  <a:pt x="1755775" y="3117646"/>
                </a:lnTo>
                <a:lnTo>
                  <a:pt x="1709292" y="3120771"/>
                </a:lnTo>
                <a:lnTo>
                  <a:pt x="341757" y="3120771"/>
                </a:lnTo>
                <a:lnTo>
                  <a:pt x="295401" y="3117646"/>
                </a:lnTo>
                <a:lnTo>
                  <a:pt x="250951" y="3108566"/>
                </a:lnTo>
                <a:lnTo>
                  <a:pt x="208787" y="3093910"/>
                </a:lnTo>
                <a:lnTo>
                  <a:pt x="169290" y="3074098"/>
                </a:lnTo>
                <a:lnTo>
                  <a:pt x="132969" y="3049549"/>
                </a:lnTo>
                <a:lnTo>
                  <a:pt x="100075" y="3020644"/>
                </a:lnTo>
                <a:lnTo>
                  <a:pt x="71247" y="2987814"/>
                </a:lnTo>
                <a:lnTo>
                  <a:pt x="46609" y="2951454"/>
                </a:lnTo>
                <a:lnTo>
                  <a:pt x="26797" y="2911983"/>
                </a:lnTo>
                <a:lnTo>
                  <a:pt x="12191" y="2869806"/>
                </a:lnTo>
                <a:lnTo>
                  <a:pt x="3175" y="2825318"/>
                </a:lnTo>
                <a:lnTo>
                  <a:pt x="0" y="2778925"/>
                </a:lnTo>
                <a:lnTo>
                  <a:pt x="0" y="34188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13776" y="3154680"/>
            <a:ext cx="2280285" cy="1870075"/>
          </a:xfrm>
          <a:custGeom>
            <a:avLst/>
            <a:gdLst/>
            <a:ahLst/>
            <a:cxnLst/>
            <a:rect l="l" t="t" r="r" b="b"/>
            <a:pathLst>
              <a:path w="2280284" h="1870075">
                <a:moveTo>
                  <a:pt x="0" y="311658"/>
                </a:moveTo>
                <a:lnTo>
                  <a:pt x="3428" y="265557"/>
                </a:lnTo>
                <a:lnTo>
                  <a:pt x="13207" y="221614"/>
                </a:lnTo>
                <a:lnTo>
                  <a:pt x="28955" y="180212"/>
                </a:lnTo>
                <a:lnTo>
                  <a:pt x="50165" y="141986"/>
                </a:lnTo>
                <a:lnTo>
                  <a:pt x="76453" y="107187"/>
                </a:lnTo>
                <a:lnTo>
                  <a:pt x="107188" y="76453"/>
                </a:lnTo>
                <a:lnTo>
                  <a:pt x="141985" y="50164"/>
                </a:lnTo>
                <a:lnTo>
                  <a:pt x="180213" y="28956"/>
                </a:lnTo>
                <a:lnTo>
                  <a:pt x="221615" y="13208"/>
                </a:lnTo>
                <a:lnTo>
                  <a:pt x="265556" y="3428"/>
                </a:lnTo>
                <a:lnTo>
                  <a:pt x="311657" y="0"/>
                </a:lnTo>
                <a:lnTo>
                  <a:pt x="1968119" y="0"/>
                </a:lnTo>
                <a:lnTo>
                  <a:pt x="2014220" y="3428"/>
                </a:lnTo>
                <a:lnTo>
                  <a:pt x="2058162" y="13208"/>
                </a:lnTo>
                <a:lnTo>
                  <a:pt x="2099564" y="28956"/>
                </a:lnTo>
                <a:lnTo>
                  <a:pt x="2137791" y="50164"/>
                </a:lnTo>
                <a:lnTo>
                  <a:pt x="2172589" y="76453"/>
                </a:lnTo>
                <a:lnTo>
                  <a:pt x="2203323" y="107187"/>
                </a:lnTo>
                <a:lnTo>
                  <a:pt x="2229612" y="141986"/>
                </a:lnTo>
                <a:lnTo>
                  <a:pt x="2250821" y="180212"/>
                </a:lnTo>
                <a:lnTo>
                  <a:pt x="2266569" y="221614"/>
                </a:lnTo>
                <a:lnTo>
                  <a:pt x="2276348" y="265557"/>
                </a:lnTo>
                <a:lnTo>
                  <a:pt x="2279777" y="311658"/>
                </a:lnTo>
                <a:lnTo>
                  <a:pt x="2279777" y="1558036"/>
                </a:lnTo>
                <a:lnTo>
                  <a:pt x="2276348" y="1604137"/>
                </a:lnTo>
                <a:lnTo>
                  <a:pt x="2266569" y="1648079"/>
                </a:lnTo>
                <a:lnTo>
                  <a:pt x="2250821" y="1689481"/>
                </a:lnTo>
                <a:lnTo>
                  <a:pt x="2229612" y="1727708"/>
                </a:lnTo>
                <a:lnTo>
                  <a:pt x="2203323" y="1762506"/>
                </a:lnTo>
                <a:lnTo>
                  <a:pt x="2172589" y="1793240"/>
                </a:lnTo>
                <a:lnTo>
                  <a:pt x="2137791" y="1819529"/>
                </a:lnTo>
                <a:lnTo>
                  <a:pt x="2099564" y="1840738"/>
                </a:lnTo>
                <a:lnTo>
                  <a:pt x="2058162" y="1856486"/>
                </a:lnTo>
                <a:lnTo>
                  <a:pt x="2014220" y="1866265"/>
                </a:lnTo>
                <a:lnTo>
                  <a:pt x="1968119" y="1869694"/>
                </a:lnTo>
                <a:lnTo>
                  <a:pt x="311657" y="1869694"/>
                </a:lnTo>
                <a:lnTo>
                  <a:pt x="265556" y="1866265"/>
                </a:lnTo>
                <a:lnTo>
                  <a:pt x="221615" y="1856486"/>
                </a:lnTo>
                <a:lnTo>
                  <a:pt x="180213" y="1840738"/>
                </a:lnTo>
                <a:lnTo>
                  <a:pt x="141985" y="1819529"/>
                </a:lnTo>
                <a:lnTo>
                  <a:pt x="107188" y="1793240"/>
                </a:lnTo>
                <a:lnTo>
                  <a:pt x="76453" y="1762506"/>
                </a:lnTo>
                <a:lnTo>
                  <a:pt x="50165" y="1727708"/>
                </a:lnTo>
                <a:lnTo>
                  <a:pt x="28955" y="1689481"/>
                </a:lnTo>
                <a:lnTo>
                  <a:pt x="13207" y="1648079"/>
                </a:lnTo>
                <a:lnTo>
                  <a:pt x="3428" y="1604137"/>
                </a:lnTo>
                <a:lnTo>
                  <a:pt x="0" y="1558036"/>
                </a:lnTo>
                <a:lnTo>
                  <a:pt x="0" y="31165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241918" y="3573551"/>
            <a:ext cx="2018664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Previsão</a:t>
            </a:r>
            <a:r>
              <a:rPr sz="1000" b="1" spc="1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17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tempo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16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espera</a:t>
            </a:r>
            <a:r>
              <a:rPr sz="1000" b="1" spc="8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para</a:t>
            </a:r>
            <a:r>
              <a:rPr sz="1000" b="1" spc="10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o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atendimento: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241918" y="4007891"/>
            <a:ext cx="208915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Em </a:t>
            </a:r>
            <a:r>
              <a:rPr sz="1000" spc="-10" dirty="0">
                <a:latin typeface="Calibri"/>
                <a:cs typeface="Calibri"/>
              </a:rPr>
              <a:t>até </a:t>
            </a:r>
            <a:r>
              <a:rPr sz="1000" spc="-5" dirty="0">
                <a:latin typeface="Calibri"/>
                <a:cs typeface="Calibri"/>
              </a:rPr>
              <a:t>03 </a:t>
            </a:r>
            <a:r>
              <a:rPr sz="1000" spc="-15" dirty="0">
                <a:latin typeface="Calibri"/>
                <a:cs typeface="Calibri"/>
              </a:rPr>
              <a:t>meses </a:t>
            </a:r>
            <a:r>
              <a:rPr sz="1000" spc="-10" dirty="0">
                <a:latin typeface="Calibri"/>
                <a:cs typeface="Calibri"/>
              </a:rPr>
              <a:t>será dado </a:t>
            </a:r>
            <a:r>
              <a:rPr sz="1000" spc="-5" dirty="0">
                <a:latin typeface="Calibri"/>
                <a:cs typeface="Calibri"/>
              </a:rPr>
              <a:t>o </a:t>
            </a:r>
            <a:r>
              <a:rPr sz="1000" spc="-15" dirty="0">
                <a:latin typeface="Calibri"/>
                <a:cs typeface="Calibri"/>
              </a:rPr>
              <a:t>retorno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</a:t>
            </a:r>
            <a:r>
              <a:rPr sz="1000" spc="22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realização</a:t>
            </a:r>
            <a:r>
              <a:rPr sz="1000" spc="2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22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acolhimento,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triagem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devolutiva.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654552" y="3422904"/>
            <a:ext cx="2072639" cy="735965"/>
          </a:xfrm>
          <a:custGeom>
            <a:avLst/>
            <a:gdLst/>
            <a:ahLst/>
            <a:cxnLst/>
            <a:rect l="l" t="t" r="r" b="b"/>
            <a:pathLst>
              <a:path w="2072639" h="735964">
                <a:moveTo>
                  <a:pt x="0" y="122554"/>
                </a:moveTo>
                <a:lnTo>
                  <a:pt x="9651" y="74802"/>
                </a:lnTo>
                <a:lnTo>
                  <a:pt x="35940" y="35940"/>
                </a:lnTo>
                <a:lnTo>
                  <a:pt x="74930" y="9651"/>
                </a:lnTo>
                <a:lnTo>
                  <a:pt x="122682" y="0"/>
                </a:lnTo>
                <a:lnTo>
                  <a:pt x="1949958" y="0"/>
                </a:lnTo>
                <a:lnTo>
                  <a:pt x="1997710" y="9651"/>
                </a:lnTo>
                <a:lnTo>
                  <a:pt x="2036699" y="35940"/>
                </a:lnTo>
                <a:lnTo>
                  <a:pt x="2062988" y="74802"/>
                </a:lnTo>
                <a:lnTo>
                  <a:pt x="2072639" y="122554"/>
                </a:lnTo>
                <a:lnTo>
                  <a:pt x="2072639" y="613155"/>
                </a:lnTo>
                <a:lnTo>
                  <a:pt x="2062988" y="660780"/>
                </a:lnTo>
                <a:lnTo>
                  <a:pt x="2036699" y="699770"/>
                </a:lnTo>
                <a:lnTo>
                  <a:pt x="1997710" y="726059"/>
                </a:lnTo>
                <a:lnTo>
                  <a:pt x="1949958" y="735711"/>
                </a:lnTo>
                <a:lnTo>
                  <a:pt x="122682" y="735711"/>
                </a:lnTo>
                <a:lnTo>
                  <a:pt x="74930" y="726059"/>
                </a:lnTo>
                <a:lnTo>
                  <a:pt x="35940" y="699770"/>
                </a:lnTo>
                <a:lnTo>
                  <a:pt x="9651" y="660780"/>
                </a:lnTo>
                <a:lnTo>
                  <a:pt x="0" y="613155"/>
                </a:lnTo>
                <a:lnTo>
                  <a:pt x="0" y="12255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57165" y="3590036"/>
            <a:ext cx="187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</a:t>
            </a:r>
            <a:r>
              <a:rPr sz="900" spc="1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32653" y="3590036"/>
            <a:ext cx="342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equip</a:t>
            </a:r>
            <a:r>
              <a:rPr sz="90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17746" y="3590036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Atendi</a:t>
            </a:r>
            <a:r>
              <a:rPr sz="900" spc="25" dirty="0">
                <a:latin typeface="Calibri"/>
                <a:cs typeface="Calibri"/>
              </a:rPr>
              <a:t>m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to  </a:t>
            </a:r>
            <a:r>
              <a:rPr sz="900" spc="-5" dirty="0">
                <a:latin typeface="Calibri"/>
                <a:cs typeface="Calibri"/>
              </a:rPr>
              <a:t>espe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-1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za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58158" y="4438904"/>
            <a:ext cx="1374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io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id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es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aten</a:t>
            </a:r>
            <a:r>
              <a:rPr sz="900" b="1" spc="-5" dirty="0">
                <a:latin typeface="Calibri"/>
                <a:cs typeface="Calibri"/>
              </a:rPr>
              <a:t>dim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t</a:t>
            </a:r>
            <a:r>
              <a:rPr sz="900" b="1" spc="-5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90620" y="4678426"/>
            <a:ext cx="920750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78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latin typeface="Calibri"/>
                <a:cs typeface="Calibri"/>
              </a:rPr>
              <a:t>Tra</a:t>
            </a:r>
            <a:r>
              <a:rPr sz="900" spc="-3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st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3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os  </a:t>
            </a:r>
            <a:r>
              <a:rPr sz="900" spc="-5" dirty="0">
                <a:latin typeface="Calibri"/>
                <a:cs typeface="Calibri"/>
              </a:rPr>
              <a:t>congênitos,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83963" y="4678426"/>
            <a:ext cx="878205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0">
              <a:lnSpc>
                <a:spcPct val="107800"/>
              </a:lnSpc>
              <a:spcBef>
                <a:spcPts val="100"/>
              </a:spcBef>
              <a:tabLst>
                <a:tab pos="807720" algn="l"/>
              </a:tabLst>
            </a:pPr>
            <a:r>
              <a:rPr sz="900" spc="-5" dirty="0">
                <a:latin typeface="Calibri"/>
                <a:cs typeface="Calibri"/>
              </a:rPr>
              <a:t>neur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5" dirty="0">
                <a:latin typeface="Calibri"/>
                <a:cs typeface="Calibri"/>
              </a:rPr>
              <a:t>ó</a:t>
            </a:r>
            <a:r>
              <a:rPr sz="900" spc="-5" dirty="0">
                <a:latin typeface="Calibri"/>
                <a:cs typeface="Calibri"/>
              </a:rPr>
              <a:t>gi</a:t>
            </a:r>
            <a:r>
              <a:rPr sz="900" dirty="0">
                <a:latin typeface="Calibri"/>
                <a:cs typeface="Calibri"/>
              </a:rPr>
              <a:t>cos  </a:t>
            </a:r>
            <a:r>
              <a:rPr sz="900" spc="-5" dirty="0">
                <a:latin typeface="Calibri"/>
                <a:cs typeface="Calibri"/>
              </a:rPr>
              <a:t>pr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gr</a:t>
            </a:r>
            <a:r>
              <a:rPr sz="900" spc="-3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ssi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s	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90620" y="5735193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90620" y="6027801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90620" y="4970380"/>
            <a:ext cx="1991360" cy="12261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90"/>
              </a:spcBef>
            </a:pPr>
            <a:r>
              <a:rPr sz="900" spc="-5" dirty="0">
                <a:latin typeface="Calibri"/>
                <a:cs typeface="Calibri"/>
              </a:rPr>
              <a:t>adquiridos</a:t>
            </a:r>
            <a:r>
              <a:rPr sz="900" spc="200" dirty="0">
                <a:latin typeface="Calibri"/>
                <a:cs typeface="Calibri"/>
              </a:rPr>
              <a:t>  </a:t>
            </a:r>
            <a:r>
              <a:rPr sz="900" spc="-10" dirty="0">
                <a:latin typeface="Calibri"/>
                <a:cs typeface="Calibri"/>
              </a:rPr>
              <a:t>há</a:t>
            </a:r>
            <a:r>
              <a:rPr sz="900" spc="200" dirty="0">
                <a:latin typeface="Calibri"/>
                <a:cs typeface="Calibri"/>
              </a:rPr>
              <a:t>  </a:t>
            </a:r>
            <a:r>
              <a:rPr sz="900" spc="-10" dirty="0">
                <a:latin typeface="Calibri"/>
                <a:cs typeface="Calibri"/>
              </a:rPr>
              <a:t>no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máximo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spc="204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ese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rv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ção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coc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)</a:t>
            </a:r>
            <a:r>
              <a:rPr sz="900" dirty="0">
                <a:latin typeface="Calibri"/>
                <a:cs typeface="Calibri"/>
              </a:rPr>
              <a:t>;</a:t>
            </a:r>
            <a:endParaRPr sz="9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6700"/>
              </a:lnSpc>
              <a:spcBef>
                <a:spcPts val="1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900" spc="-15" dirty="0">
                <a:latin typeface="Calibri"/>
                <a:cs typeface="Calibri"/>
              </a:rPr>
              <a:t>Crianças </a:t>
            </a:r>
            <a:r>
              <a:rPr sz="900" spc="-5" dirty="0">
                <a:latin typeface="Calibri"/>
                <a:cs typeface="Calibri"/>
              </a:rPr>
              <a:t>com </a:t>
            </a:r>
            <a:r>
              <a:rPr sz="900" spc="-15" dirty="0">
                <a:latin typeface="Calibri"/>
                <a:cs typeface="Calibri"/>
              </a:rPr>
              <a:t>idade </a:t>
            </a:r>
            <a:r>
              <a:rPr sz="900" spc="-5" dirty="0">
                <a:latin typeface="Calibri"/>
                <a:cs typeface="Calibri"/>
              </a:rPr>
              <a:t>compreendida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entre</a:t>
            </a:r>
            <a:r>
              <a:rPr sz="900" dirty="0">
                <a:latin typeface="Calibri"/>
                <a:cs typeface="Calibri"/>
              </a:rPr>
              <a:t> 0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4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anos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(intervenção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precoce);</a:t>
            </a:r>
            <a:endParaRPr sz="900">
              <a:latin typeface="Calibri"/>
              <a:cs typeface="Calibri"/>
            </a:endParaRPr>
          </a:p>
          <a:p>
            <a:pPr marL="355600" marR="7620" algn="just">
              <a:lnSpc>
                <a:spcPct val="106700"/>
              </a:lnSpc>
              <a:spcBef>
                <a:spcPts val="15"/>
              </a:spcBef>
            </a:pPr>
            <a:r>
              <a:rPr sz="900" spc="-15" dirty="0">
                <a:latin typeface="Calibri"/>
                <a:cs typeface="Calibri"/>
              </a:rPr>
              <a:t>Crianças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</a:t>
            </a:r>
            <a:r>
              <a:rPr sz="900" dirty="0">
                <a:latin typeface="Calibri"/>
                <a:cs typeface="Calibri"/>
              </a:rPr>
              <a:t> maior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prejuízo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funcional;</a:t>
            </a:r>
            <a:endParaRPr sz="9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250"/>
              </a:spcBef>
            </a:pPr>
            <a:r>
              <a:rPr sz="900" spc="-5" dirty="0">
                <a:latin typeface="Calibri"/>
                <a:cs typeface="Calibri"/>
              </a:rPr>
              <a:t>Casos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que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afetam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desempenho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033520" y="6163437"/>
            <a:ext cx="163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260" algn="l"/>
                <a:tab pos="1057910" algn="l"/>
                <a:tab pos="1506220" algn="l"/>
              </a:tabLst>
            </a:pP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ê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3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	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m	</a:t>
            </a:r>
            <a:r>
              <a:rPr sz="900" spc="-5" dirty="0">
                <a:latin typeface="Calibri"/>
                <a:cs typeface="Calibri"/>
              </a:rPr>
              <a:t>re</a:t>
            </a:r>
            <a:r>
              <a:rPr sz="900" spc="-1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	</a:t>
            </a:r>
            <a:r>
              <a:rPr sz="900" spc="-20" dirty="0">
                <a:latin typeface="Calibri"/>
                <a:cs typeface="Calibri"/>
              </a:rPr>
              <a:t>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33520" y="6294253"/>
            <a:ext cx="1541145" cy="321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00" spc="-5" dirty="0">
                <a:latin typeface="Calibri"/>
                <a:cs typeface="Calibri"/>
              </a:rPr>
              <a:t>repetência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 </a:t>
            </a:r>
            <a:r>
              <a:rPr sz="900" spc="-10" dirty="0">
                <a:latin typeface="Calibri"/>
                <a:cs typeface="Calibri"/>
              </a:rPr>
              <a:t>queda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significativa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desempenho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escolar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90620" y="6735572"/>
            <a:ext cx="193675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900" b="1" dirty="0">
                <a:latin typeface="Calibri"/>
                <a:cs typeface="Calibri"/>
              </a:rPr>
              <a:t>O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NUNI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 f</a:t>
            </a:r>
            <a:r>
              <a:rPr sz="900" b="1" spc="-5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geral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io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iza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900" b="1" dirty="0">
                <a:latin typeface="Calibri"/>
                <a:cs typeface="Calibri"/>
              </a:rPr>
              <a:t>á  </a:t>
            </a:r>
            <a:r>
              <a:rPr sz="900" b="1" spc="-5" dirty="0">
                <a:latin typeface="Calibri"/>
                <a:cs typeface="Calibri"/>
              </a:rPr>
              <a:t>in</a:t>
            </a:r>
            <a:r>
              <a:rPr sz="900" b="1" dirty="0">
                <a:latin typeface="Calibri"/>
                <a:cs typeface="Calibri"/>
              </a:rPr>
              <a:t>ter</a:t>
            </a:r>
            <a:r>
              <a:rPr sz="900" b="1" spc="-10" dirty="0">
                <a:latin typeface="Calibri"/>
                <a:cs typeface="Calibri"/>
              </a:rPr>
              <a:t>v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nç</a:t>
            </a:r>
            <a:r>
              <a:rPr sz="900" b="1" dirty="0">
                <a:latin typeface="Calibri"/>
                <a:cs typeface="Calibri"/>
              </a:rPr>
              <a:t>ão</a:t>
            </a:r>
            <a:r>
              <a:rPr sz="900" b="1" spc="-6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re</a:t>
            </a:r>
            <a:r>
              <a:rPr sz="900" b="1" spc="-5" dirty="0">
                <a:latin typeface="Calibri"/>
                <a:cs typeface="Calibri"/>
              </a:rPr>
              <a:t>coc</a:t>
            </a:r>
            <a:r>
              <a:rPr sz="900" b="1" dirty="0">
                <a:latin typeface="Calibri"/>
                <a:cs typeface="Calibri"/>
              </a:rPr>
              <a:t>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68">
            <a:extLst>
              <a:ext uri="{FF2B5EF4-FFF2-40B4-BE49-F238E27FC236}">
                <a16:creationId xmlns:a16="http://schemas.microsoft.com/office/drawing/2014/main" id="{DEE5A0DC-9A1C-AB63-4580-FAEB9DE1D95D}"/>
              </a:ext>
            </a:extLst>
          </p:cNvPr>
          <p:cNvSpPr txBox="1">
            <a:spLocks/>
          </p:cNvSpPr>
          <p:nvPr/>
        </p:nvSpPr>
        <p:spPr>
          <a:xfrm>
            <a:off x="2864579" y="12417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83" name="object 61">
            <a:extLst>
              <a:ext uri="{FF2B5EF4-FFF2-40B4-BE49-F238E27FC236}">
                <a16:creationId xmlns:a16="http://schemas.microsoft.com/office/drawing/2014/main" id="{125ADFA2-7A67-44E7-7DEF-69312BD94223}"/>
              </a:ext>
            </a:extLst>
          </p:cNvPr>
          <p:cNvSpPr txBox="1"/>
          <p:nvPr/>
        </p:nvSpPr>
        <p:spPr>
          <a:xfrm>
            <a:off x="3102864" y="685292"/>
            <a:ext cx="589026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200" b="1" spc="-10" dirty="0">
                <a:uFill>
                  <a:solidFill>
                    <a:srgbClr val="3B6145"/>
                  </a:solidFill>
                </a:uFill>
              </a:rPr>
              <a:t>NUNI - </a:t>
            </a:r>
            <a:r>
              <a:rPr lang="pt-BR" sz="2200" b="1" spc="-5" dirty="0">
                <a:uFill>
                  <a:solidFill>
                    <a:srgbClr val="3B6145"/>
                  </a:solidFill>
                </a:uFill>
              </a:rPr>
              <a:t>Núcleo</a:t>
            </a:r>
            <a:r>
              <a:rPr lang="pt-BR" sz="2200" b="1" spc="50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lang="pt-BR" sz="2200" b="1" spc="-5" dirty="0">
                <a:uFill>
                  <a:solidFill>
                    <a:srgbClr val="3B6145"/>
                  </a:solidFill>
                </a:uFill>
              </a:rPr>
              <a:t>de</a:t>
            </a:r>
            <a:r>
              <a:rPr lang="pt-BR" sz="2200" b="1" spc="1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lang="pt-BR" sz="2200" b="1" dirty="0">
                <a:uFill>
                  <a:solidFill>
                    <a:srgbClr val="3B6145"/>
                  </a:solidFill>
                </a:uFill>
              </a:rPr>
              <a:t>Neurodesenvolvimento</a:t>
            </a:r>
            <a:r>
              <a:rPr lang="pt-BR" sz="2200" b="1" spc="170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lang="pt-BR" sz="2200" b="1" spc="-5" dirty="0">
                <a:uFill>
                  <a:solidFill>
                    <a:srgbClr val="3B6145"/>
                  </a:solidFill>
                </a:uFill>
              </a:rPr>
              <a:t>Infantil</a:t>
            </a:r>
            <a:endParaRPr sz="2200" b="1" dirty="0">
              <a:latin typeface="Arial"/>
              <a:cs typeface="Arial"/>
            </a:endParaRPr>
          </a:p>
        </p:txBody>
      </p:sp>
      <p:sp>
        <p:nvSpPr>
          <p:cNvPr id="84" name="object 59">
            <a:extLst>
              <a:ext uri="{FF2B5EF4-FFF2-40B4-BE49-F238E27FC236}">
                <a16:creationId xmlns:a16="http://schemas.microsoft.com/office/drawing/2014/main" id="{322CC07D-1149-604A-77B0-B711BA26343F}"/>
              </a:ext>
            </a:extLst>
          </p:cNvPr>
          <p:cNvSpPr/>
          <p:nvPr/>
        </p:nvSpPr>
        <p:spPr>
          <a:xfrm>
            <a:off x="2828289" y="583489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19" y="4348099"/>
            <a:ext cx="613410" cy="617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0" algn="ctr">
              <a:lnSpc>
                <a:spcPct val="108000"/>
              </a:lnSpc>
              <a:spcBef>
                <a:spcPts val="90"/>
              </a:spcBef>
            </a:pPr>
            <a:r>
              <a:rPr sz="600" b="1" spc="-5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b="1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b="1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4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b="1" spc="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b="1" spc="25" dirty="0">
                <a:solidFill>
                  <a:srgbClr val="1D1D1B"/>
                </a:solidFill>
                <a:latin typeface="Verdana"/>
                <a:cs typeface="Verdana"/>
              </a:rPr>
              <a:t>ún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b="1" spc="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, 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Reclamação,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Sugestão, </a:t>
            </a:r>
            <a:r>
              <a:rPr sz="600" b="1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Solicitação</a:t>
            </a:r>
            <a:r>
              <a:rPr sz="600" b="1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b="1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b="1" spc="15" dirty="0">
                <a:solidFill>
                  <a:srgbClr val="1D1D1B"/>
                </a:solidFill>
                <a:latin typeface="Verdana"/>
                <a:cs typeface="Verdana"/>
              </a:rPr>
              <a:t>Elogio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9644" y="2277287"/>
            <a:ext cx="78867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3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ialm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7472" y="3411727"/>
            <a:ext cx="478155" cy="20510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endParaRPr sz="550">
              <a:latin typeface="Verdana"/>
              <a:cs typeface="Verdana"/>
            </a:endParaRPr>
          </a:p>
          <a:p>
            <a:pPr marL="67310">
              <a:lnSpc>
                <a:spcPct val="100000"/>
              </a:lnSpc>
              <a:spcBef>
                <a:spcPts val="45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8892" y="4487088"/>
            <a:ext cx="628650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on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eletrônica</a:t>
            </a:r>
            <a:endParaRPr sz="5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165"/>
              </a:spcBef>
            </a:pP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5844" y="5704713"/>
            <a:ext cx="6280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488" y="2054479"/>
            <a:ext cx="147066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Ao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fazer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uma </a:t>
            </a:r>
            <a:r>
              <a:rPr sz="550" b="1" spc="35" dirty="0">
                <a:solidFill>
                  <a:srgbClr val="1D1D1B"/>
                </a:solidFill>
                <a:latin typeface="Verdana"/>
                <a:cs typeface="Verdana"/>
              </a:rPr>
              <a:t>denúncia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 o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cidadão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comunica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uma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possível 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prática  de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ato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ilícito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administrativo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cuja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solução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depende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atuação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órgão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controle.</a:t>
            </a:r>
            <a:endParaRPr sz="550" dirty="0">
              <a:latin typeface="Verdana"/>
              <a:cs typeface="Verdana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35" dirty="0">
                <a:solidFill>
                  <a:srgbClr val="1D1D1B"/>
                </a:solidFill>
                <a:latin typeface="Verdana"/>
                <a:cs typeface="Verdana"/>
              </a:rPr>
              <a:t>reclamação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usuário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comunica</a:t>
            </a:r>
            <a:r>
              <a:rPr sz="55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insatisfação</a:t>
            </a:r>
            <a:r>
              <a:rPr sz="55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com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prestação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 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um 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serviço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público.</a:t>
            </a:r>
            <a:endParaRPr sz="550" dirty="0">
              <a:latin typeface="Verdana"/>
              <a:cs typeface="Verdana"/>
            </a:endParaRPr>
          </a:p>
          <a:p>
            <a:pPr marL="12700" marR="14604" algn="just">
              <a:lnSpc>
                <a:spcPct val="100000"/>
              </a:lnSpc>
              <a:tabLst>
                <a:tab pos="611505" algn="l"/>
                <a:tab pos="127762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1D1D1B"/>
                </a:solidFill>
                <a:latin typeface="Verdana"/>
                <a:cs typeface="Verdana"/>
              </a:rPr>
              <a:t>sugestão 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deve 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conter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proposta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aprimoramento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políticas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	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st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	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Administração</a:t>
            </a:r>
            <a:r>
              <a:rPr sz="550" spc="1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Pública.</a:t>
            </a:r>
            <a:endParaRPr sz="550" dirty="0">
              <a:latin typeface="Verdana"/>
              <a:cs typeface="Verdana"/>
            </a:endParaRPr>
          </a:p>
          <a:p>
            <a:pPr marL="12700" marR="12700" algn="just">
              <a:lnSpc>
                <a:spcPct val="100000"/>
              </a:lnSpc>
              <a:tabLst>
                <a:tab pos="140716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1D1D1B"/>
                </a:solidFill>
                <a:latin typeface="Verdana"/>
                <a:cs typeface="Verdana"/>
              </a:rPr>
              <a:t>solicitação 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550" spc="1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um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requerimento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  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serviço  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ser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prestado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pela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Ouvidoria 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pela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q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   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   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á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 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	à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Administração 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Pública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algum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objeto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específico.</a:t>
            </a:r>
            <a:endParaRPr sz="550" dirty="0">
              <a:latin typeface="Verdana"/>
              <a:cs typeface="Verdana"/>
            </a:endParaRPr>
          </a:p>
          <a:p>
            <a:pPr marL="12700" marR="13970" algn="just">
              <a:lnSpc>
                <a:spcPct val="100000"/>
              </a:lnSpc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35" dirty="0">
                <a:solidFill>
                  <a:srgbClr val="1D1D1B"/>
                </a:solidFill>
                <a:latin typeface="Verdana"/>
                <a:cs typeface="Verdana"/>
              </a:rPr>
              <a:t>elogio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usuário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comunica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satisfação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com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serviço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oferecido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recebido.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488" y="4067302"/>
            <a:ext cx="146050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requisitos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análise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atendimento 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manifestação 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são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seguintes: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5773" y="5157343"/>
            <a:ext cx="2919730" cy="10985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59155" algn="l"/>
                <a:tab pos="2906395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 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0488" y="4402582"/>
            <a:ext cx="1470025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63636"/>
              <a:buChar char="•"/>
              <a:tabLst>
                <a:tab pos="45085" algn="l"/>
                <a:tab pos="719455" algn="l"/>
                <a:tab pos="1364615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deve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conter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elementos  mínimos   indispensáveis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sua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apuração,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solução,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identificação 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do  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objeto 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solicitado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e,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quando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for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caso,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quantidade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forma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pro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;	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ao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encaminhamento 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manifestação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ao</a:t>
            </a:r>
            <a:r>
              <a:rPr sz="550" spc="2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elogiado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ao</a:t>
            </a:r>
            <a:r>
              <a:rPr sz="550" spc="2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setor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responsável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pela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prestação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serviço.</a:t>
            </a:r>
            <a:endParaRPr sz="550">
              <a:latin typeface="Verdana"/>
              <a:cs typeface="Verdana"/>
            </a:endParaRPr>
          </a:p>
          <a:p>
            <a:pPr marL="12700" marR="13970" algn="just">
              <a:lnSpc>
                <a:spcPct val="100000"/>
              </a:lnSpc>
              <a:spcBef>
                <a:spcPts val="5"/>
              </a:spcBef>
              <a:buSzPct val="63636"/>
              <a:buChar char="•"/>
              <a:tabLst>
                <a:tab pos="45085" algn="l"/>
              </a:tabLst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Exposição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dos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fatos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conforme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verdade;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0488" y="5492877"/>
            <a:ext cx="14471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indent="-44450">
              <a:lnSpc>
                <a:spcPct val="100000"/>
              </a:lnSpc>
              <a:spcBef>
                <a:spcPts val="100"/>
              </a:spcBef>
              <a:buSzPct val="81818"/>
              <a:buChar char="•"/>
              <a:tabLst>
                <a:tab pos="57150" algn="l"/>
                <a:tab pos="659765" algn="l"/>
                <a:tab pos="1073150" algn="l"/>
              </a:tabLst>
            </a:pP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oc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	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	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0488" y="5576697"/>
            <a:ext cx="871219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urbanidade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boa-fé;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0488" y="5660517"/>
            <a:ext cx="12992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indent="-44450">
              <a:lnSpc>
                <a:spcPct val="100000"/>
              </a:lnSpc>
              <a:spcBef>
                <a:spcPts val="100"/>
              </a:spcBef>
              <a:buSzPct val="81818"/>
              <a:buChar char="•"/>
              <a:tabLst>
                <a:tab pos="57150" algn="l"/>
              </a:tabLst>
            </a:pP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Não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agir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modo</a:t>
            </a:r>
            <a:r>
              <a:rPr sz="55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temerário;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SzPct val="81818"/>
              <a:buChar char="•"/>
              <a:tabLst>
                <a:tab pos="45085" algn="l"/>
              </a:tabLst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Prestar</a:t>
            </a:r>
            <a:r>
              <a:rPr sz="550" spc="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informações</a:t>
            </a:r>
            <a:r>
              <a:rPr sz="550" spc="1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que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lhe </a:t>
            </a:r>
            <a:r>
              <a:rPr sz="550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forem</a:t>
            </a:r>
            <a:r>
              <a:rPr sz="550" spc="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solicitadas;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0488" y="5995797"/>
            <a:ext cx="14662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a)Pessoa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física: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nome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completo,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CPF, 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endereço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físico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eletrônico;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5773" y="6247587"/>
            <a:ext cx="2915285" cy="1712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59155" algn="l"/>
                <a:tab pos="2901950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  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u="sng" dirty="0">
                <a:solidFill>
                  <a:srgbClr val="1D1D1B"/>
                </a:solidFill>
                <a:uFill>
                  <a:solidFill>
                    <a:srgbClr val="1B1F2D"/>
                  </a:solidFill>
                </a:uFill>
                <a:latin typeface="Verdana"/>
                <a:cs typeface="Verdana"/>
              </a:rPr>
              <a:t> 	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6788" y="6247587"/>
            <a:ext cx="589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CNPJ,  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razão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480695" algn="l"/>
              </a:tabLst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	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0488" y="6247587"/>
            <a:ext cx="8166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6240" algn="l"/>
              </a:tabLst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b)Pessoa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Jurídica: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social,	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endereço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eletrônico.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0488" y="6583172"/>
            <a:ext cx="1428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 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rã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  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nún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anônimas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telefone.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0488" y="6834632"/>
            <a:ext cx="14560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denúncias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anônimas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via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550" spc="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eletrônico </a:t>
            </a:r>
            <a:r>
              <a:rPr sz="550" spc="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serão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aceitas,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todavia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não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serão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prioridades.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3894" y="5579745"/>
            <a:ext cx="17951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indent="-431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588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 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55244" marR="34290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Comunicações,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por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correspondência,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andamento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5417" y="4465066"/>
            <a:ext cx="18446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62865" indent="-508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35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Comunicações</a:t>
            </a:r>
            <a:r>
              <a:rPr sz="550" spc="3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3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550" spc="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3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03391" y="1923288"/>
            <a:ext cx="995044" cy="5492115"/>
          </a:xfrm>
          <a:custGeom>
            <a:avLst/>
            <a:gdLst/>
            <a:ahLst/>
            <a:cxnLst/>
            <a:rect l="l" t="t" r="r" b="b"/>
            <a:pathLst>
              <a:path w="995045" h="5492115">
                <a:moveTo>
                  <a:pt x="943102" y="1075689"/>
                </a:moveTo>
                <a:lnTo>
                  <a:pt x="51688" y="1075689"/>
                </a:lnTo>
                <a:lnTo>
                  <a:pt x="31623" y="1071626"/>
                </a:lnTo>
                <a:lnTo>
                  <a:pt x="15240" y="1060450"/>
                </a:lnTo>
                <a:lnTo>
                  <a:pt x="4063" y="1043939"/>
                </a:lnTo>
                <a:lnTo>
                  <a:pt x="0" y="1023874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102" y="0"/>
                </a:lnTo>
                <a:lnTo>
                  <a:pt x="963167" y="4063"/>
                </a:lnTo>
                <a:lnTo>
                  <a:pt x="979551" y="15239"/>
                </a:lnTo>
                <a:lnTo>
                  <a:pt x="990727" y="31623"/>
                </a:lnTo>
                <a:lnTo>
                  <a:pt x="994790" y="51815"/>
                </a:lnTo>
                <a:lnTo>
                  <a:pt x="994790" y="1023874"/>
                </a:lnTo>
                <a:lnTo>
                  <a:pt x="990727" y="1043939"/>
                </a:lnTo>
                <a:lnTo>
                  <a:pt x="979551" y="1060450"/>
                </a:lnTo>
                <a:lnTo>
                  <a:pt x="963167" y="1071626"/>
                </a:lnTo>
                <a:lnTo>
                  <a:pt x="943102" y="1075689"/>
                </a:lnTo>
                <a:close/>
              </a:path>
              <a:path w="995045" h="5492115">
                <a:moveTo>
                  <a:pt x="943102" y="2178939"/>
                </a:moveTo>
                <a:lnTo>
                  <a:pt x="51688" y="2178939"/>
                </a:lnTo>
                <a:lnTo>
                  <a:pt x="31623" y="2174875"/>
                </a:lnTo>
                <a:lnTo>
                  <a:pt x="15240" y="2163699"/>
                </a:lnTo>
                <a:lnTo>
                  <a:pt x="4063" y="2147316"/>
                </a:lnTo>
                <a:lnTo>
                  <a:pt x="0" y="2127250"/>
                </a:lnTo>
                <a:lnTo>
                  <a:pt x="0" y="1156589"/>
                </a:lnTo>
                <a:lnTo>
                  <a:pt x="4063" y="1136523"/>
                </a:lnTo>
                <a:lnTo>
                  <a:pt x="15240" y="1120139"/>
                </a:lnTo>
                <a:lnTo>
                  <a:pt x="31623" y="1108964"/>
                </a:lnTo>
                <a:lnTo>
                  <a:pt x="51688" y="1104900"/>
                </a:lnTo>
                <a:lnTo>
                  <a:pt x="943102" y="1104900"/>
                </a:lnTo>
                <a:lnTo>
                  <a:pt x="963167" y="1108964"/>
                </a:lnTo>
                <a:lnTo>
                  <a:pt x="979551" y="1120139"/>
                </a:lnTo>
                <a:lnTo>
                  <a:pt x="990727" y="1136523"/>
                </a:lnTo>
                <a:lnTo>
                  <a:pt x="994790" y="1156589"/>
                </a:lnTo>
                <a:lnTo>
                  <a:pt x="994790" y="2127250"/>
                </a:lnTo>
                <a:lnTo>
                  <a:pt x="990727" y="2147316"/>
                </a:lnTo>
                <a:lnTo>
                  <a:pt x="979551" y="2163699"/>
                </a:lnTo>
                <a:lnTo>
                  <a:pt x="963167" y="2174875"/>
                </a:lnTo>
                <a:lnTo>
                  <a:pt x="943102" y="2178939"/>
                </a:lnTo>
                <a:close/>
              </a:path>
              <a:path w="995045" h="5492115">
                <a:moveTo>
                  <a:pt x="943102" y="3283839"/>
                </a:moveTo>
                <a:lnTo>
                  <a:pt x="51688" y="3283839"/>
                </a:lnTo>
                <a:lnTo>
                  <a:pt x="31623" y="3279775"/>
                </a:lnTo>
                <a:lnTo>
                  <a:pt x="15240" y="3268599"/>
                </a:lnTo>
                <a:lnTo>
                  <a:pt x="4063" y="3252216"/>
                </a:lnTo>
                <a:lnTo>
                  <a:pt x="0" y="3232022"/>
                </a:lnTo>
                <a:lnTo>
                  <a:pt x="0" y="2259965"/>
                </a:lnTo>
                <a:lnTo>
                  <a:pt x="4063" y="2239899"/>
                </a:lnTo>
                <a:lnTo>
                  <a:pt x="15240" y="2223389"/>
                </a:lnTo>
                <a:lnTo>
                  <a:pt x="31623" y="2212213"/>
                </a:lnTo>
                <a:lnTo>
                  <a:pt x="51688" y="2208149"/>
                </a:lnTo>
                <a:lnTo>
                  <a:pt x="943102" y="2208149"/>
                </a:lnTo>
                <a:lnTo>
                  <a:pt x="963167" y="2212213"/>
                </a:lnTo>
                <a:lnTo>
                  <a:pt x="979551" y="2223389"/>
                </a:lnTo>
                <a:lnTo>
                  <a:pt x="990727" y="2239899"/>
                </a:lnTo>
                <a:lnTo>
                  <a:pt x="994790" y="2259965"/>
                </a:lnTo>
                <a:lnTo>
                  <a:pt x="994790" y="3232022"/>
                </a:lnTo>
                <a:lnTo>
                  <a:pt x="990727" y="3252216"/>
                </a:lnTo>
                <a:lnTo>
                  <a:pt x="979551" y="3268599"/>
                </a:lnTo>
                <a:lnTo>
                  <a:pt x="963167" y="3279775"/>
                </a:lnTo>
                <a:lnTo>
                  <a:pt x="943102" y="3283839"/>
                </a:lnTo>
                <a:close/>
              </a:path>
              <a:path w="995045" h="5492115">
                <a:moveTo>
                  <a:pt x="943102" y="4387126"/>
                </a:moveTo>
                <a:lnTo>
                  <a:pt x="51688" y="4387126"/>
                </a:lnTo>
                <a:lnTo>
                  <a:pt x="31623" y="4383049"/>
                </a:lnTo>
                <a:lnTo>
                  <a:pt x="15240" y="4371975"/>
                </a:lnTo>
                <a:lnTo>
                  <a:pt x="4063" y="4355465"/>
                </a:lnTo>
                <a:lnTo>
                  <a:pt x="0" y="4335399"/>
                </a:lnTo>
                <a:lnTo>
                  <a:pt x="0" y="3364738"/>
                </a:lnTo>
                <a:lnTo>
                  <a:pt x="4063" y="3344672"/>
                </a:lnTo>
                <a:lnTo>
                  <a:pt x="15240" y="3328289"/>
                </a:lnTo>
                <a:lnTo>
                  <a:pt x="31623" y="3317113"/>
                </a:lnTo>
                <a:lnTo>
                  <a:pt x="51688" y="3313049"/>
                </a:lnTo>
                <a:lnTo>
                  <a:pt x="943102" y="3313049"/>
                </a:lnTo>
                <a:lnTo>
                  <a:pt x="963167" y="3317113"/>
                </a:lnTo>
                <a:lnTo>
                  <a:pt x="979551" y="3328289"/>
                </a:lnTo>
                <a:lnTo>
                  <a:pt x="990727" y="3344672"/>
                </a:lnTo>
                <a:lnTo>
                  <a:pt x="994790" y="3364738"/>
                </a:lnTo>
                <a:lnTo>
                  <a:pt x="994790" y="4335399"/>
                </a:lnTo>
                <a:lnTo>
                  <a:pt x="990727" y="4355465"/>
                </a:lnTo>
                <a:lnTo>
                  <a:pt x="979551" y="4371975"/>
                </a:lnTo>
                <a:lnTo>
                  <a:pt x="963167" y="4383049"/>
                </a:lnTo>
                <a:lnTo>
                  <a:pt x="943102" y="4387126"/>
                </a:lnTo>
                <a:close/>
              </a:path>
              <a:path w="995045" h="5492115">
                <a:moveTo>
                  <a:pt x="943102" y="5491975"/>
                </a:moveTo>
                <a:lnTo>
                  <a:pt x="51688" y="5491975"/>
                </a:lnTo>
                <a:lnTo>
                  <a:pt x="31623" y="5487885"/>
                </a:lnTo>
                <a:lnTo>
                  <a:pt x="15240" y="5476760"/>
                </a:lnTo>
                <a:lnTo>
                  <a:pt x="4063" y="5460288"/>
                </a:lnTo>
                <a:lnTo>
                  <a:pt x="0" y="5440184"/>
                </a:lnTo>
                <a:lnTo>
                  <a:pt x="0" y="4468139"/>
                </a:lnTo>
                <a:lnTo>
                  <a:pt x="4063" y="4448035"/>
                </a:lnTo>
                <a:lnTo>
                  <a:pt x="15240" y="4431563"/>
                </a:lnTo>
                <a:lnTo>
                  <a:pt x="31623" y="4420438"/>
                </a:lnTo>
                <a:lnTo>
                  <a:pt x="51688" y="4416348"/>
                </a:lnTo>
                <a:lnTo>
                  <a:pt x="943102" y="4416348"/>
                </a:lnTo>
                <a:lnTo>
                  <a:pt x="963167" y="4420438"/>
                </a:lnTo>
                <a:lnTo>
                  <a:pt x="979551" y="4431563"/>
                </a:lnTo>
                <a:lnTo>
                  <a:pt x="990727" y="4448035"/>
                </a:lnTo>
                <a:lnTo>
                  <a:pt x="994790" y="4468139"/>
                </a:lnTo>
                <a:lnTo>
                  <a:pt x="994790" y="5440184"/>
                </a:lnTo>
                <a:lnTo>
                  <a:pt x="990727" y="5460288"/>
                </a:lnTo>
                <a:lnTo>
                  <a:pt x="979551" y="5476760"/>
                </a:lnTo>
                <a:lnTo>
                  <a:pt x="963167" y="5487885"/>
                </a:lnTo>
                <a:lnTo>
                  <a:pt x="943102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06768" y="1923288"/>
            <a:ext cx="1039494" cy="5492115"/>
          </a:xfrm>
          <a:custGeom>
            <a:avLst/>
            <a:gdLst/>
            <a:ahLst/>
            <a:cxnLst/>
            <a:rect l="l" t="t" r="r" b="b"/>
            <a:pathLst>
              <a:path w="1039495" h="5492115">
                <a:moveTo>
                  <a:pt x="986281" y="1075689"/>
                </a:moveTo>
                <a:lnTo>
                  <a:pt x="52958" y="1075689"/>
                </a:lnTo>
                <a:lnTo>
                  <a:pt x="32384" y="1071499"/>
                </a:lnTo>
                <a:lnTo>
                  <a:pt x="15493" y="1060195"/>
                </a:lnTo>
                <a:lnTo>
                  <a:pt x="4190" y="1043304"/>
                </a:lnTo>
                <a:lnTo>
                  <a:pt x="0" y="1022730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281" y="0"/>
                </a:lnTo>
                <a:lnTo>
                  <a:pt x="1006855" y="4190"/>
                </a:lnTo>
                <a:lnTo>
                  <a:pt x="1023747" y="15493"/>
                </a:lnTo>
                <a:lnTo>
                  <a:pt x="1035050" y="32385"/>
                </a:lnTo>
                <a:lnTo>
                  <a:pt x="1039240" y="52958"/>
                </a:lnTo>
                <a:lnTo>
                  <a:pt x="1039240" y="1022730"/>
                </a:lnTo>
                <a:lnTo>
                  <a:pt x="1035050" y="1043304"/>
                </a:lnTo>
                <a:lnTo>
                  <a:pt x="1023747" y="1060195"/>
                </a:lnTo>
                <a:lnTo>
                  <a:pt x="1006855" y="1071499"/>
                </a:lnTo>
                <a:lnTo>
                  <a:pt x="986281" y="1075689"/>
                </a:lnTo>
                <a:close/>
              </a:path>
              <a:path w="1039495" h="5492115">
                <a:moveTo>
                  <a:pt x="986281" y="2178939"/>
                </a:moveTo>
                <a:lnTo>
                  <a:pt x="52958" y="2178939"/>
                </a:lnTo>
                <a:lnTo>
                  <a:pt x="32384" y="2174748"/>
                </a:lnTo>
                <a:lnTo>
                  <a:pt x="15493" y="2163444"/>
                </a:lnTo>
                <a:lnTo>
                  <a:pt x="4190" y="2146554"/>
                </a:lnTo>
                <a:lnTo>
                  <a:pt x="0" y="2126106"/>
                </a:lnTo>
                <a:lnTo>
                  <a:pt x="0" y="1157731"/>
                </a:lnTo>
                <a:lnTo>
                  <a:pt x="4190" y="1137157"/>
                </a:lnTo>
                <a:lnTo>
                  <a:pt x="15493" y="1120393"/>
                </a:lnTo>
                <a:lnTo>
                  <a:pt x="32384" y="1109090"/>
                </a:lnTo>
                <a:lnTo>
                  <a:pt x="52958" y="1104900"/>
                </a:lnTo>
                <a:lnTo>
                  <a:pt x="986281" y="1104900"/>
                </a:lnTo>
                <a:lnTo>
                  <a:pt x="1006855" y="1109090"/>
                </a:lnTo>
                <a:lnTo>
                  <a:pt x="1023747" y="1120393"/>
                </a:lnTo>
                <a:lnTo>
                  <a:pt x="1035050" y="1137157"/>
                </a:lnTo>
                <a:lnTo>
                  <a:pt x="1039240" y="1157731"/>
                </a:lnTo>
                <a:lnTo>
                  <a:pt x="1039240" y="2126106"/>
                </a:lnTo>
                <a:lnTo>
                  <a:pt x="1035050" y="2146554"/>
                </a:lnTo>
                <a:lnTo>
                  <a:pt x="1023747" y="2163444"/>
                </a:lnTo>
                <a:lnTo>
                  <a:pt x="1006855" y="2174748"/>
                </a:lnTo>
                <a:lnTo>
                  <a:pt x="986281" y="2178939"/>
                </a:lnTo>
                <a:close/>
              </a:path>
              <a:path w="1039495" h="5492115">
                <a:moveTo>
                  <a:pt x="986281" y="3283839"/>
                </a:moveTo>
                <a:lnTo>
                  <a:pt x="52958" y="3283839"/>
                </a:lnTo>
                <a:lnTo>
                  <a:pt x="32384" y="3279648"/>
                </a:lnTo>
                <a:lnTo>
                  <a:pt x="15493" y="3268345"/>
                </a:lnTo>
                <a:lnTo>
                  <a:pt x="4190" y="3251454"/>
                </a:lnTo>
                <a:lnTo>
                  <a:pt x="0" y="3230879"/>
                </a:lnTo>
                <a:lnTo>
                  <a:pt x="0" y="2261107"/>
                </a:lnTo>
                <a:lnTo>
                  <a:pt x="4190" y="2240533"/>
                </a:lnTo>
                <a:lnTo>
                  <a:pt x="15493" y="2223642"/>
                </a:lnTo>
                <a:lnTo>
                  <a:pt x="32384" y="2212340"/>
                </a:lnTo>
                <a:lnTo>
                  <a:pt x="52958" y="2208149"/>
                </a:lnTo>
                <a:lnTo>
                  <a:pt x="986281" y="2208149"/>
                </a:lnTo>
                <a:lnTo>
                  <a:pt x="1006855" y="2212340"/>
                </a:lnTo>
                <a:lnTo>
                  <a:pt x="1023747" y="2223642"/>
                </a:lnTo>
                <a:lnTo>
                  <a:pt x="1035050" y="2240533"/>
                </a:lnTo>
                <a:lnTo>
                  <a:pt x="1039240" y="2261107"/>
                </a:lnTo>
                <a:lnTo>
                  <a:pt x="1039240" y="3230879"/>
                </a:lnTo>
                <a:lnTo>
                  <a:pt x="1035050" y="3251454"/>
                </a:lnTo>
                <a:lnTo>
                  <a:pt x="1023747" y="3268345"/>
                </a:lnTo>
                <a:lnTo>
                  <a:pt x="1006855" y="3279648"/>
                </a:lnTo>
                <a:lnTo>
                  <a:pt x="986281" y="3283839"/>
                </a:lnTo>
                <a:close/>
              </a:path>
              <a:path w="1039495" h="5492115">
                <a:moveTo>
                  <a:pt x="986281" y="4387126"/>
                </a:moveTo>
                <a:lnTo>
                  <a:pt x="52958" y="4387126"/>
                </a:lnTo>
                <a:lnTo>
                  <a:pt x="32384" y="4382960"/>
                </a:lnTo>
                <a:lnTo>
                  <a:pt x="15493" y="4371594"/>
                </a:lnTo>
                <a:lnTo>
                  <a:pt x="4190" y="4354703"/>
                </a:lnTo>
                <a:lnTo>
                  <a:pt x="0" y="4334256"/>
                </a:lnTo>
                <a:lnTo>
                  <a:pt x="0" y="3365880"/>
                </a:lnTo>
                <a:lnTo>
                  <a:pt x="4190" y="3345306"/>
                </a:lnTo>
                <a:lnTo>
                  <a:pt x="15493" y="3328542"/>
                </a:lnTo>
                <a:lnTo>
                  <a:pt x="32384" y="3317240"/>
                </a:lnTo>
                <a:lnTo>
                  <a:pt x="52958" y="3313049"/>
                </a:lnTo>
                <a:lnTo>
                  <a:pt x="986281" y="3313049"/>
                </a:lnTo>
                <a:lnTo>
                  <a:pt x="1006855" y="3317240"/>
                </a:lnTo>
                <a:lnTo>
                  <a:pt x="1023747" y="3328542"/>
                </a:lnTo>
                <a:lnTo>
                  <a:pt x="1035050" y="3345306"/>
                </a:lnTo>
                <a:lnTo>
                  <a:pt x="1039240" y="3365880"/>
                </a:lnTo>
                <a:lnTo>
                  <a:pt x="1039240" y="4334256"/>
                </a:lnTo>
                <a:lnTo>
                  <a:pt x="1035050" y="4354703"/>
                </a:lnTo>
                <a:lnTo>
                  <a:pt x="1023747" y="4371594"/>
                </a:lnTo>
                <a:lnTo>
                  <a:pt x="1006855" y="4382960"/>
                </a:lnTo>
                <a:lnTo>
                  <a:pt x="986281" y="4387126"/>
                </a:lnTo>
                <a:close/>
              </a:path>
              <a:path w="1039495" h="5492115">
                <a:moveTo>
                  <a:pt x="986281" y="5491975"/>
                </a:moveTo>
                <a:lnTo>
                  <a:pt x="52958" y="5491975"/>
                </a:lnTo>
                <a:lnTo>
                  <a:pt x="32384" y="5487796"/>
                </a:lnTo>
                <a:lnTo>
                  <a:pt x="15493" y="5476430"/>
                </a:lnTo>
                <a:lnTo>
                  <a:pt x="4190" y="5459603"/>
                </a:lnTo>
                <a:lnTo>
                  <a:pt x="0" y="5439067"/>
                </a:lnTo>
                <a:lnTo>
                  <a:pt x="0" y="4469244"/>
                </a:lnTo>
                <a:lnTo>
                  <a:pt x="4190" y="4448708"/>
                </a:lnTo>
                <a:lnTo>
                  <a:pt x="15493" y="4431893"/>
                </a:lnTo>
                <a:lnTo>
                  <a:pt x="32384" y="4420527"/>
                </a:lnTo>
                <a:lnTo>
                  <a:pt x="52958" y="4416348"/>
                </a:lnTo>
                <a:lnTo>
                  <a:pt x="986281" y="4416348"/>
                </a:lnTo>
                <a:lnTo>
                  <a:pt x="1006855" y="4420527"/>
                </a:lnTo>
                <a:lnTo>
                  <a:pt x="1023747" y="4431893"/>
                </a:lnTo>
                <a:lnTo>
                  <a:pt x="1035050" y="4448708"/>
                </a:lnTo>
                <a:lnTo>
                  <a:pt x="1039240" y="4469244"/>
                </a:lnTo>
                <a:lnTo>
                  <a:pt x="1039240" y="5439067"/>
                </a:lnTo>
                <a:lnTo>
                  <a:pt x="1035050" y="5459603"/>
                </a:lnTo>
                <a:lnTo>
                  <a:pt x="1023747" y="5476430"/>
                </a:lnTo>
                <a:lnTo>
                  <a:pt x="1006855" y="5487796"/>
                </a:lnTo>
                <a:lnTo>
                  <a:pt x="986281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49768" y="1923288"/>
            <a:ext cx="2488565" cy="5492115"/>
          </a:xfrm>
          <a:custGeom>
            <a:avLst/>
            <a:gdLst/>
            <a:ahLst/>
            <a:cxnLst/>
            <a:rect l="l" t="t" r="r" b="b"/>
            <a:pathLst>
              <a:path w="2488565" h="5492115">
                <a:moveTo>
                  <a:pt x="2406396" y="1075689"/>
                </a:moveTo>
                <a:lnTo>
                  <a:pt x="81787" y="1075689"/>
                </a:lnTo>
                <a:lnTo>
                  <a:pt x="50037" y="1069213"/>
                </a:lnTo>
                <a:lnTo>
                  <a:pt x="24002" y="1051560"/>
                </a:lnTo>
                <a:lnTo>
                  <a:pt x="6476" y="1025525"/>
                </a:lnTo>
                <a:lnTo>
                  <a:pt x="0" y="993775"/>
                </a:lnTo>
                <a:lnTo>
                  <a:pt x="0" y="81914"/>
                </a:lnTo>
                <a:lnTo>
                  <a:pt x="6476" y="50164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396" y="0"/>
                </a:lnTo>
                <a:lnTo>
                  <a:pt x="2438146" y="6476"/>
                </a:lnTo>
                <a:lnTo>
                  <a:pt x="2464180" y="24002"/>
                </a:lnTo>
                <a:lnTo>
                  <a:pt x="2481706" y="50164"/>
                </a:lnTo>
                <a:lnTo>
                  <a:pt x="2488183" y="81914"/>
                </a:lnTo>
                <a:lnTo>
                  <a:pt x="2488183" y="993775"/>
                </a:lnTo>
                <a:lnTo>
                  <a:pt x="2481706" y="1025525"/>
                </a:lnTo>
                <a:lnTo>
                  <a:pt x="2464180" y="1051560"/>
                </a:lnTo>
                <a:lnTo>
                  <a:pt x="2438146" y="1069213"/>
                </a:lnTo>
                <a:lnTo>
                  <a:pt x="2406396" y="1075689"/>
                </a:lnTo>
                <a:close/>
              </a:path>
              <a:path w="2488565" h="5492115">
                <a:moveTo>
                  <a:pt x="2406396" y="2178939"/>
                </a:moveTo>
                <a:lnTo>
                  <a:pt x="81787" y="2178939"/>
                </a:lnTo>
                <a:lnTo>
                  <a:pt x="50037" y="2172462"/>
                </a:lnTo>
                <a:lnTo>
                  <a:pt x="24002" y="2154936"/>
                </a:lnTo>
                <a:lnTo>
                  <a:pt x="6476" y="2128901"/>
                </a:lnTo>
                <a:lnTo>
                  <a:pt x="0" y="2097151"/>
                </a:lnTo>
                <a:lnTo>
                  <a:pt x="0" y="1186688"/>
                </a:lnTo>
                <a:lnTo>
                  <a:pt x="6476" y="1154938"/>
                </a:lnTo>
                <a:lnTo>
                  <a:pt x="24002" y="1128902"/>
                </a:lnTo>
                <a:lnTo>
                  <a:pt x="50037" y="1111377"/>
                </a:lnTo>
                <a:lnTo>
                  <a:pt x="81787" y="1104900"/>
                </a:lnTo>
                <a:lnTo>
                  <a:pt x="2406396" y="1104900"/>
                </a:lnTo>
                <a:lnTo>
                  <a:pt x="2438146" y="1111377"/>
                </a:lnTo>
                <a:lnTo>
                  <a:pt x="2464180" y="1128902"/>
                </a:lnTo>
                <a:lnTo>
                  <a:pt x="2481706" y="1154938"/>
                </a:lnTo>
                <a:lnTo>
                  <a:pt x="2488183" y="1186688"/>
                </a:lnTo>
                <a:lnTo>
                  <a:pt x="2488183" y="2097151"/>
                </a:lnTo>
                <a:lnTo>
                  <a:pt x="2481706" y="2128901"/>
                </a:lnTo>
                <a:lnTo>
                  <a:pt x="2464180" y="2154936"/>
                </a:lnTo>
                <a:lnTo>
                  <a:pt x="2438146" y="2172462"/>
                </a:lnTo>
                <a:lnTo>
                  <a:pt x="2406396" y="2178939"/>
                </a:lnTo>
                <a:close/>
              </a:path>
              <a:path w="2488565" h="5492115">
                <a:moveTo>
                  <a:pt x="2406396" y="3283839"/>
                </a:moveTo>
                <a:lnTo>
                  <a:pt x="81787" y="3283839"/>
                </a:lnTo>
                <a:lnTo>
                  <a:pt x="50037" y="3277361"/>
                </a:lnTo>
                <a:lnTo>
                  <a:pt x="24002" y="3259835"/>
                </a:lnTo>
                <a:lnTo>
                  <a:pt x="6476" y="3233673"/>
                </a:lnTo>
                <a:lnTo>
                  <a:pt x="0" y="3201923"/>
                </a:lnTo>
                <a:lnTo>
                  <a:pt x="0" y="2290064"/>
                </a:lnTo>
                <a:lnTo>
                  <a:pt x="6476" y="2258314"/>
                </a:lnTo>
                <a:lnTo>
                  <a:pt x="24002" y="2232279"/>
                </a:lnTo>
                <a:lnTo>
                  <a:pt x="50037" y="2214626"/>
                </a:lnTo>
                <a:lnTo>
                  <a:pt x="81787" y="2208149"/>
                </a:lnTo>
                <a:lnTo>
                  <a:pt x="2406396" y="2208149"/>
                </a:lnTo>
                <a:lnTo>
                  <a:pt x="2438146" y="2214626"/>
                </a:lnTo>
                <a:lnTo>
                  <a:pt x="2464180" y="2232279"/>
                </a:lnTo>
                <a:lnTo>
                  <a:pt x="2481706" y="2258314"/>
                </a:lnTo>
                <a:lnTo>
                  <a:pt x="2488183" y="2290064"/>
                </a:lnTo>
                <a:lnTo>
                  <a:pt x="2488183" y="3201923"/>
                </a:lnTo>
                <a:lnTo>
                  <a:pt x="2481706" y="3233673"/>
                </a:lnTo>
                <a:lnTo>
                  <a:pt x="2464180" y="3259835"/>
                </a:lnTo>
                <a:lnTo>
                  <a:pt x="2438146" y="3277361"/>
                </a:lnTo>
                <a:lnTo>
                  <a:pt x="2406396" y="3283839"/>
                </a:lnTo>
                <a:close/>
              </a:path>
              <a:path w="2488565" h="5492115">
                <a:moveTo>
                  <a:pt x="2406396" y="4387126"/>
                </a:moveTo>
                <a:lnTo>
                  <a:pt x="81787" y="4387126"/>
                </a:lnTo>
                <a:lnTo>
                  <a:pt x="50037" y="4380610"/>
                </a:lnTo>
                <a:lnTo>
                  <a:pt x="24002" y="4363084"/>
                </a:lnTo>
                <a:lnTo>
                  <a:pt x="6476" y="4337050"/>
                </a:lnTo>
                <a:lnTo>
                  <a:pt x="0" y="4305300"/>
                </a:lnTo>
                <a:lnTo>
                  <a:pt x="0" y="3394836"/>
                </a:lnTo>
                <a:lnTo>
                  <a:pt x="6476" y="3363086"/>
                </a:lnTo>
                <a:lnTo>
                  <a:pt x="24002" y="3337052"/>
                </a:lnTo>
                <a:lnTo>
                  <a:pt x="50037" y="3319526"/>
                </a:lnTo>
                <a:lnTo>
                  <a:pt x="81787" y="3313049"/>
                </a:lnTo>
                <a:lnTo>
                  <a:pt x="2406396" y="3313049"/>
                </a:lnTo>
                <a:lnTo>
                  <a:pt x="2438146" y="3319526"/>
                </a:lnTo>
                <a:lnTo>
                  <a:pt x="2464180" y="3337052"/>
                </a:lnTo>
                <a:lnTo>
                  <a:pt x="2481706" y="3363086"/>
                </a:lnTo>
                <a:lnTo>
                  <a:pt x="2488183" y="3394836"/>
                </a:lnTo>
                <a:lnTo>
                  <a:pt x="2488183" y="4305300"/>
                </a:lnTo>
                <a:lnTo>
                  <a:pt x="2481706" y="4337050"/>
                </a:lnTo>
                <a:lnTo>
                  <a:pt x="2464180" y="4363084"/>
                </a:lnTo>
                <a:lnTo>
                  <a:pt x="2438146" y="4380610"/>
                </a:lnTo>
                <a:lnTo>
                  <a:pt x="2406396" y="4387126"/>
                </a:lnTo>
                <a:close/>
              </a:path>
              <a:path w="2488565" h="5492115">
                <a:moveTo>
                  <a:pt x="2406396" y="5491975"/>
                </a:moveTo>
                <a:lnTo>
                  <a:pt x="81787" y="5491975"/>
                </a:lnTo>
                <a:lnTo>
                  <a:pt x="50037" y="5485511"/>
                </a:lnTo>
                <a:lnTo>
                  <a:pt x="24002" y="5467908"/>
                </a:lnTo>
                <a:lnTo>
                  <a:pt x="6476" y="5441861"/>
                </a:lnTo>
                <a:lnTo>
                  <a:pt x="0" y="5410060"/>
                </a:lnTo>
                <a:lnTo>
                  <a:pt x="0" y="4498263"/>
                </a:lnTo>
                <a:lnTo>
                  <a:pt x="6476" y="4466463"/>
                </a:lnTo>
                <a:lnTo>
                  <a:pt x="24002" y="4440415"/>
                </a:lnTo>
                <a:lnTo>
                  <a:pt x="50037" y="4422813"/>
                </a:lnTo>
                <a:lnTo>
                  <a:pt x="81787" y="4416348"/>
                </a:lnTo>
                <a:lnTo>
                  <a:pt x="2406396" y="4416348"/>
                </a:lnTo>
                <a:lnTo>
                  <a:pt x="2438146" y="4422813"/>
                </a:lnTo>
                <a:lnTo>
                  <a:pt x="2464180" y="4440415"/>
                </a:lnTo>
                <a:lnTo>
                  <a:pt x="2481706" y="4466463"/>
                </a:lnTo>
                <a:lnTo>
                  <a:pt x="2488183" y="4498263"/>
                </a:lnTo>
                <a:lnTo>
                  <a:pt x="2488183" y="5410060"/>
                </a:lnTo>
                <a:lnTo>
                  <a:pt x="2481706" y="5441861"/>
                </a:lnTo>
                <a:lnTo>
                  <a:pt x="2464180" y="5467908"/>
                </a:lnTo>
                <a:lnTo>
                  <a:pt x="2438146" y="5485511"/>
                </a:lnTo>
                <a:lnTo>
                  <a:pt x="2406396" y="54919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1747" y="1923288"/>
            <a:ext cx="4655820" cy="5490845"/>
          </a:xfrm>
          <a:custGeom>
            <a:avLst/>
            <a:gdLst/>
            <a:ahLst/>
            <a:cxnLst/>
            <a:rect l="l" t="t" r="r" b="b"/>
            <a:pathLst>
              <a:path w="4655820" h="5490845">
                <a:moveTo>
                  <a:pt x="4581652" y="1075689"/>
                </a:moveTo>
                <a:lnTo>
                  <a:pt x="2707259" y="1075689"/>
                </a:lnTo>
                <a:lnTo>
                  <a:pt x="2678556" y="1069848"/>
                </a:lnTo>
                <a:lnTo>
                  <a:pt x="2655189" y="1053973"/>
                </a:lnTo>
                <a:lnTo>
                  <a:pt x="2639314" y="1030477"/>
                </a:lnTo>
                <a:lnTo>
                  <a:pt x="2633472" y="1001776"/>
                </a:lnTo>
                <a:lnTo>
                  <a:pt x="2633472" y="73787"/>
                </a:lnTo>
                <a:lnTo>
                  <a:pt x="2639314" y="45212"/>
                </a:lnTo>
                <a:lnTo>
                  <a:pt x="2655189" y="21716"/>
                </a:lnTo>
                <a:lnTo>
                  <a:pt x="2678556" y="5841"/>
                </a:lnTo>
                <a:lnTo>
                  <a:pt x="2707259" y="0"/>
                </a:lnTo>
                <a:lnTo>
                  <a:pt x="4581652" y="0"/>
                </a:lnTo>
                <a:lnTo>
                  <a:pt x="4610354" y="5841"/>
                </a:lnTo>
                <a:lnTo>
                  <a:pt x="4633722" y="21716"/>
                </a:lnTo>
                <a:lnTo>
                  <a:pt x="4649597" y="45212"/>
                </a:lnTo>
                <a:lnTo>
                  <a:pt x="4655439" y="73787"/>
                </a:lnTo>
                <a:lnTo>
                  <a:pt x="4655439" y="1001776"/>
                </a:lnTo>
                <a:lnTo>
                  <a:pt x="4649597" y="1030477"/>
                </a:lnTo>
                <a:lnTo>
                  <a:pt x="4633722" y="1053973"/>
                </a:lnTo>
                <a:lnTo>
                  <a:pt x="4610354" y="1069848"/>
                </a:lnTo>
                <a:lnTo>
                  <a:pt x="4581652" y="1075689"/>
                </a:lnTo>
                <a:close/>
              </a:path>
              <a:path w="4655820" h="5490845">
                <a:moveTo>
                  <a:pt x="4581652" y="2179066"/>
                </a:moveTo>
                <a:lnTo>
                  <a:pt x="2707259" y="2179066"/>
                </a:lnTo>
                <a:lnTo>
                  <a:pt x="2678556" y="2173224"/>
                </a:lnTo>
                <a:lnTo>
                  <a:pt x="2655189" y="2157349"/>
                </a:lnTo>
                <a:lnTo>
                  <a:pt x="2639314" y="2133980"/>
                </a:lnTo>
                <a:lnTo>
                  <a:pt x="2633472" y="2105279"/>
                </a:lnTo>
                <a:lnTo>
                  <a:pt x="2633472" y="1178687"/>
                </a:lnTo>
                <a:lnTo>
                  <a:pt x="2639314" y="1149985"/>
                </a:lnTo>
                <a:lnTo>
                  <a:pt x="2655189" y="1126616"/>
                </a:lnTo>
                <a:lnTo>
                  <a:pt x="2678556" y="1110741"/>
                </a:lnTo>
                <a:lnTo>
                  <a:pt x="2707259" y="1104900"/>
                </a:lnTo>
                <a:lnTo>
                  <a:pt x="4581652" y="1104900"/>
                </a:lnTo>
                <a:lnTo>
                  <a:pt x="4610354" y="1110741"/>
                </a:lnTo>
                <a:lnTo>
                  <a:pt x="4633722" y="1126616"/>
                </a:lnTo>
                <a:lnTo>
                  <a:pt x="4649597" y="1149985"/>
                </a:lnTo>
                <a:lnTo>
                  <a:pt x="4655439" y="1178687"/>
                </a:lnTo>
                <a:lnTo>
                  <a:pt x="4655439" y="2105279"/>
                </a:lnTo>
                <a:lnTo>
                  <a:pt x="4649597" y="2133980"/>
                </a:lnTo>
                <a:lnTo>
                  <a:pt x="4633722" y="2157349"/>
                </a:lnTo>
                <a:lnTo>
                  <a:pt x="4610354" y="2173224"/>
                </a:lnTo>
                <a:lnTo>
                  <a:pt x="4581652" y="2179066"/>
                </a:lnTo>
                <a:close/>
              </a:path>
              <a:path w="4655820" h="5490845">
                <a:moveTo>
                  <a:pt x="4581652" y="3283966"/>
                </a:moveTo>
                <a:lnTo>
                  <a:pt x="2707259" y="3283966"/>
                </a:lnTo>
                <a:lnTo>
                  <a:pt x="2678556" y="3278124"/>
                </a:lnTo>
                <a:lnTo>
                  <a:pt x="2655189" y="3262249"/>
                </a:lnTo>
                <a:lnTo>
                  <a:pt x="2639314" y="3238754"/>
                </a:lnTo>
                <a:lnTo>
                  <a:pt x="2633472" y="3210052"/>
                </a:lnTo>
                <a:lnTo>
                  <a:pt x="2633472" y="2282190"/>
                </a:lnTo>
                <a:lnTo>
                  <a:pt x="2639314" y="2253488"/>
                </a:lnTo>
                <a:lnTo>
                  <a:pt x="2655189" y="2229992"/>
                </a:lnTo>
                <a:lnTo>
                  <a:pt x="2678556" y="2214117"/>
                </a:lnTo>
                <a:lnTo>
                  <a:pt x="2707259" y="2208276"/>
                </a:lnTo>
                <a:lnTo>
                  <a:pt x="4581652" y="2208276"/>
                </a:lnTo>
                <a:lnTo>
                  <a:pt x="4610354" y="2214117"/>
                </a:lnTo>
                <a:lnTo>
                  <a:pt x="4633722" y="2229992"/>
                </a:lnTo>
                <a:lnTo>
                  <a:pt x="4649597" y="2253488"/>
                </a:lnTo>
                <a:lnTo>
                  <a:pt x="4655439" y="2282190"/>
                </a:lnTo>
                <a:lnTo>
                  <a:pt x="4655439" y="3210052"/>
                </a:lnTo>
                <a:lnTo>
                  <a:pt x="4649597" y="3238754"/>
                </a:lnTo>
                <a:lnTo>
                  <a:pt x="4633722" y="3262249"/>
                </a:lnTo>
                <a:lnTo>
                  <a:pt x="4610354" y="3278124"/>
                </a:lnTo>
                <a:lnTo>
                  <a:pt x="4581652" y="3283966"/>
                </a:lnTo>
                <a:close/>
              </a:path>
              <a:path w="4655820" h="5490845">
                <a:moveTo>
                  <a:pt x="2552700" y="1073530"/>
                </a:moveTo>
                <a:lnTo>
                  <a:pt x="1745361" y="1073530"/>
                </a:lnTo>
                <a:lnTo>
                  <a:pt x="1726057" y="1069720"/>
                </a:lnTo>
                <a:lnTo>
                  <a:pt x="1710054" y="1059179"/>
                </a:lnTo>
                <a:lnTo>
                  <a:pt x="1699260" y="1043686"/>
                </a:lnTo>
                <a:lnTo>
                  <a:pt x="1695450" y="1024636"/>
                </a:lnTo>
                <a:lnTo>
                  <a:pt x="1695450" y="48767"/>
                </a:lnTo>
                <a:lnTo>
                  <a:pt x="1699260" y="29844"/>
                </a:lnTo>
                <a:lnTo>
                  <a:pt x="1710054" y="14350"/>
                </a:lnTo>
                <a:lnTo>
                  <a:pt x="1726057" y="3810"/>
                </a:lnTo>
                <a:lnTo>
                  <a:pt x="1745361" y="0"/>
                </a:lnTo>
                <a:lnTo>
                  <a:pt x="2552700" y="0"/>
                </a:lnTo>
                <a:lnTo>
                  <a:pt x="2572130" y="3810"/>
                </a:lnTo>
                <a:lnTo>
                  <a:pt x="2588005" y="14350"/>
                </a:lnTo>
                <a:lnTo>
                  <a:pt x="2598801" y="29844"/>
                </a:lnTo>
                <a:lnTo>
                  <a:pt x="2602738" y="48767"/>
                </a:lnTo>
                <a:lnTo>
                  <a:pt x="2602738" y="1024636"/>
                </a:lnTo>
                <a:lnTo>
                  <a:pt x="2598801" y="1043686"/>
                </a:lnTo>
                <a:lnTo>
                  <a:pt x="2588005" y="1059179"/>
                </a:lnTo>
                <a:lnTo>
                  <a:pt x="2572130" y="1069720"/>
                </a:lnTo>
                <a:lnTo>
                  <a:pt x="2552700" y="1073530"/>
                </a:lnTo>
                <a:close/>
              </a:path>
              <a:path w="4655820" h="5490845">
                <a:moveTo>
                  <a:pt x="2552700" y="2174620"/>
                </a:moveTo>
                <a:lnTo>
                  <a:pt x="1745361" y="2174620"/>
                </a:lnTo>
                <a:lnTo>
                  <a:pt x="1726057" y="2170811"/>
                </a:lnTo>
                <a:lnTo>
                  <a:pt x="1710054" y="2160269"/>
                </a:lnTo>
                <a:lnTo>
                  <a:pt x="1699260" y="2144776"/>
                </a:lnTo>
                <a:lnTo>
                  <a:pt x="1695450" y="2125979"/>
                </a:lnTo>
                <a:lnTo>
                  <a:pt x="1695450" y="1151254"/>
                </a:lnTo>
                <a:lnTo>
                  <a:pt x="1699260" y="1132458"/>
                </a:lnTo>
                <a:lnTo>
                  <a:pt x="1710054" y="1116964"/>
                </a:lnTo>
                <a:lnTo>
                  <a:pt x="1726057" y="1106424"/>
                </a:lnTo>
                <a:lnTo>
                  <a:pt x="1745361" y="1102614"/>
                </a:lnTo>
                <a:lnTo>
                  <a:pt x="2552700" y="1102614"/>
                </a:lnTo>
                <a:lnTo>
                  <a:pt x="2572130" y="1106424"/>
                </a:lnTo>
                <a:lnTo>
                  <a:pt x="2588005" y="1116964"/>
                </a:lnTo>
                <a:lnTo>
                  <a:pt x="2598801" y="1132458"/>
                </a:lnTo>
                <a:lnTo>
                  <a:pt x="2602738" y="1151254"/>
                </a:lnTo>
                <a:lnTo>
                  <a:pt x="2602738" y="2125979"/>
                </a:lnTo>
                <a:lnTo>
                  <a:pt x="2598801" y="2144776"/>
                </a:lnTo>
                <a:lnTo>
                  <a:pt x="2588005" y="2160269"/>
                </a:lnTo>
                <a:lnTo>
                  <a:pt x="2572130" y="2170811"/>
                </a:lnTo>
                <a:lnTo>
                  <a:pt x="2552700" y="2174620"/>
                </a:lnTo>
                <a:close/>
              </a:path>
              <a:path w="4655820" h="5490845">
                <a:moveTo>
                  <a:pt x="2552700" y="3277234"/>
                </a:moveTo>
                <a:lnTo>
                  <a:pt x="1745361" y="3277234"/>
                </a:lnTo>
                <a:lnTo>
                  <a:pt x="1726057" y="3273425"/>
                </a:lnTo>
                <a:lnTo>
                  <a:pt x="1710054" y="3262883"/>
                </a:lnTo>
                <a:lnTo>
                  <a:pt x="1699260" y="3247390"/>
                </a:lnTo>
                <a:lnTo>
                  <a:pt x="1695450" y="3228466"/>
                </a:lnTo>
                <a:lnTo>
                  <a:pt x="1695450" y="2252471"/>
                </a:lnTo>
                <a:lnTo>
                  <a:pt x="1699260" y="2233549"/>
                </a:lnTo>
                <a:lnTo>
                  <a:pt x="1710054" y="2218054"/>
                </a:lnTo>
                <a:lnTo>
                  <a:pt x="1726057" y="2207514"/>
                </a:lnTo>
                <a:lnTo>
                  <a:pt x="1745361" y="2203704"/>
                </a:lnTo>
                <a:lnTo>
                  <a:pt x="2552700" y="2203704"/>
                </a:lnTo>
                <a:lnTo>
                  <a:pt x="2572130" y="2207514"/>
                </a:lnTo>
                <a:lnTo>
                  <a:pt x="2588005" y="2218054"/>
                </a:lnTo>
                <a:lnTo>
                  <a:pt x="2598801" y="2233549"/>
                </a:lnTo>
                <a:lnTo>
                  <a:pt x="2602738" y="2252471"/>
                </a:lnTo>
                <a:lnTo>
                  <a:pt x="2602738" y="3228466"/>
                </a:lnTo>
                <a:lnTo>
                  <a:pt x="2598801" y="3247390"/>
                </a:lnTo>
                <a:lnTo>
                  <a:pt x="2588005" y="3262883"/>
                </a:lnTo>
                <a:lnTo>
                  <a:pt x="2572130" y="3273425"/>
                </a:lnTo>
                <a:lnTo>
                  <a:pt x="2552700" y="3277234"/>
                </a:lnTo>
                <a:close/>
              </a:path>
              <a:path w="4655820" h="5490845">
                <a:moveTo>
                  <a:pt x="1558290" y="5490502"/>
                </a:moveTo>
                <a:lnTo>
                  <a:pt x="90893" y="5490502"/>
                </a:lnTo>
                <a:lnTo>
                  <a:pt x="55600" y="5470855"/>
                </a:lnTo>
                <a:lnTo>
                  <a:pt x="26695" y="5417388"/>
                </a:lnTo>
                <a:lnTo>
                  <a:pt x="7175" y="5338254"/>
                </a:lnTo>
                <a:lnTo>
                  <a:pt x="0" y="5241594"/>
                </a:lnTo>
                <a:lnTo>
                  <a:pt x="0" y="261112"/>
                </a:lnTo>
                <a:lnTo>
                  <a:pt x="7175" y="164337"/>
                </a:lnTo>
                <a:lnTo>
                  <a:pt x="26695" y="85343"/>
                </a:lnTo>
                <a:lnTo>
                  <a:pt x="55600" y="31750"/>
                </a:lnTo>
                <a:lnTo>
                  <a:pt x="90893" y="12191"/>
                </a:lnTo>
                <a:lnTo>
                  <a:pt x="1558290" y="12191"/>
                </a:lnTo>
                <a:lnTo>
                  <a:pt x="1593596" y="31750"/>
                </a:lnTo>
                <a:lnTo>
                  <a:pt x="1622425" y="85343"/>
                </a:lnTo>
                <a:lnTo>
                  <a:pt x="1641983" y="164337"/>
                </a:lnTo>
                <a:lnTo>
                  <a:pt x="1649222" y="261112"/>
                </a:lnTo>
                <a:lnTo>
                  <a:pt x="1649222" y="5241594"/>
                </a:lnTo>
                <a:lnTo>
                  <a:pt x="1641983" y="5338254"/>
                </a:lnTo>
                <a:lnTo>
                  <a:pt x="1622425" y="5417388"/>
                </a:lnTo>
                <a:lnTo>
                  <a:pt x="1593596" y="5470855"/>
                </a:lnTo>
                <a:lnTo>
                  <a:pt x="1558290" y="549050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27" name="object 27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1892" y="1430782"/>
            <a:ext cx="3873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latin typeface="Arial"/>
                <a:cs typeface="Arial"/>
              </a:rPr>
              <a:t>SERVIÇOS</a:t>
            </a:r>
            <a:endParaRPr sz="55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33" name="object 33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08910" y="1357046"/>
            <a:ext cx="416559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latin typeface="Arial"/>
                <a:cs typeface="Arial"/>
              </a:rPr>
              <a:t>MEIO </a:t>
            </a:r>
            <a:r>
              <a:rPr sz="550" b="1" spc="15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U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20" dirty="0">
                <a:latin typeface="Arial"/>
                <a:cs typeface="Arial"/>
              </a:rPr>
              <a:t>Z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37" name="object 37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813552" y="1355903"/>
            <a:ext cx="387985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L</a:t>
            </a:r>
            <a:r>
              <a:rPr sz="550" b="1" spc="25" dirty="0">
                <a:latin typeface="Arial"/>
                <a:cs typeface="Arial"/>
              </a:rPr>
              <a:t>O</a:t>
            </a:r>
            <a:r>
              <a:rPr sz="550" b="1" spc="20" dirty="0">
                <a:latin typeface="Arial"/>
                <a:cs typeface="Arial"/>
              </a:rPr>
              <a:t>C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L</a:t>
            </a:r>
            <a:r>
              <a:rPr sz="550" b="1" spc="-35" dirty="0">
                <a:latin typeface="Arial"/>
                <a:cs typeface="Arial"/>
              </a:rPr>
              <a:t> 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  </a:t>
            </a:r>
            <a:r>
              <a:rPr sz="550" b="1" spc="-5" dirty="0"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41" name="object 41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23023" y="1355903"/>
            <a:ext cx="561975" cy="1872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HORÁRIO</a:t>
            </a:r>
            <a:r>
              <a:rPr sz="550" b="1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50" b="1" spc="-6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550" b="1" spc="5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550" b="1" spc="3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endParaRPr sz="55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3114" y="1358316"/>
            <a:ext cx="685800" cy="1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spc="25" dirty="0">
                <a:latin typeface="Arial"/>
                <a:cs typeface="Arial"/>
              </a:rPr>
              <a:t>EQ</a:t>
            </a:r>
            <a:r>
              <a:rPr sz="550" b="1" spc="-15" dirty="0">
                <a:latin typeface="Arial"/>
                <a:cs typeface="Arial"/>
              </a:rPr>
              <a:t>U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25" dirty="0">
                <a:latin typeface="Arial"/>
                <a:cs typeface="Arial"/>
              </a:rPr>
              <a:t>S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45" dirty="0">
                <a:latin typeface="Arial"/>
                <a:cs typeface="Arial"/>
              </a:rPr>
              <a:t>T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50" dirty="0">
                <a:latin typeface="Arial"/>
                <a:cs typeface="Arial"/>
              </a:rPr>
              <a:t>S</a:t>
            </a:r>
            <a:r>
              <a:rPr sz="550" b="1" spc="25" dirty="0">
                <a:latin typeface="Arial"/>
                <a:cs typeface="Arial"/>
              </a:rPr>
              <a:t>P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20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A  </a:t>
            </a:r>
            <a:r>
              <a:rPr sz="550" b="1" spc="15" dirty="0"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46" name="object 46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663822" y="1422019"/>
            <a:ext cx="126111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latin typeface="Arial"/>
                <a:cs typeface="Arial"/>
              </a:rPr>
              <a:t>C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spc="15" dirty="0">
                <a:latin typeface="Arial"/>
                <a:cs typeface="Arial"/>
              </a:rPr>
              <a:t>P</a:t>
            </a:r>
            <a:r>
              <a:rPr sz="550" b="1" spc="5" dirty="0">
                <a:latin typeface="Arial"/>
                <a:cs typeface="Arial"/>
              </a:rPr>
              <a:t>R</a:t>
            </a:r>
            <a:r>
              <a:rPr sz="550" b="1" spc="10" dirty="0">
                <a:latin typeface="Arial"/>
                <a:cs typeface="Arial"/>
              </a:rPr>
              <a:t>O</a:t>
            </a:r>
            <a:r>
              <a:rPr sz="550" b="1" spc="-5" dirty="0">
                <a:latin typeface="Arial"/>
                <a:cs typeface="Arial"/>
              </a:rPr>
              <a:t>M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15" dirty="0">
                <a:latin typeface="Arial"/>
                <a:cs typeface="Arial"/>
              </a:rPr>
              <a:t>SS</a:t>
            </a:r>
            <a:r>
              <a:rPr sz="550" b="1" dirty="0">
                <a:latin typeface="Arial"/>
                <a:cs typeface="Arial"/>
              </a:rPr>
              <a:t>O </a:t>
            </a:r>
            <a:r>
              <a:rPr sz="550" b="1" spc="-70" dirty="0">
                <a:latin typeface="Arial"/>
                <a:cs typeface="Arial"/>
              </a:rPr>
              <a:t> </a:t>
            </a:r>
            <a:r>
              <a:rPr sz="550" b="1" spc="5" dirty="0">
                <a:latin typeface="Arial"/>
                <a:cs typeface="Arial"/>
              </a:rPr>
              <a:t>D</a:t>
            </a:r>
            <a:r>
              <a:rPr sz="550" b="1" dirty="0">
                <a:latin typeface="Arial"/>
                <a:cs typeface="Arial"/>
              </a:rPr>
              <a:t>E</a:t>
            </a:r>
            <a:r>
              <a:rPr sz="550" b="1" spc="-3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spc="2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20" dirty="0">
                <a:latin typeface="Arial"/>
                <a:cs typeface="Arial"/>
              </a:rPr>
              <a:t>D</a:t>
            </a:r>
            <a:r>
              <a:rPr sz="550" b="1" spc="10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M</a:t>
            </a:r>
            <a:r>
              <a:rPr sz="550" b="1" spc="35" dirty="0">
                <a:latin typeface="Arial"/>
                <a:cs typeface="Arial"/>
              </a:rPr>
              <a:t>E</a:t>
            </a:r>
            <a:r>
              <a:rPr sz="550" b="1" spc="5" dirty="0">
                <a:latin typeface="Arial"/>
                <a:cs typeface="Arial"/>
              </a:rPr>
              <a:t>N</a:t>
            </a:r>
            <a:r>
              <a:rPr sz="550" b="1" spc="30" dirty="0">
                <a:latin typeface="Arial"/>
                <a:cs typeface="Arial"/>
              </a:rPr>
              <a:t>T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50" name="object 50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074279" y="1445768"/>
            <a:ext cx="28194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latin typeface="Arial"/>
                <a:cs typeface="Arial"/>
              </a:rPr>
              <a:t>PR</a:t>
            </a:r>
            <a:r>
              <a:rPr sz="550" b="1" spc="-30" dirty="0">
                <a:latin typeface="Arial"/>
                <a:cs typeface="Arial"/>
              </a:rPr>
              <a:t>A</a:t>
            </a:r>
            <a:r>
              <a:rPr sz="550" b="1" spc="30" dirty="0">
                <a:latin typeface="Arial"/>
                <a:cs typeface="Arial"/>
              </a:rPr>
              <a:t>Z</a:t>
            </a:r>
            <a:r>
              <a:rPr sz="550" b="1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13551" y="2291588"/>
            <a:ext cx="984883" cy="266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3800"/>
              </a:lnSpc>
              <a:spcBef>
                <a:spcPts val="75"/>
              </a:spcBef>
            </a:pPr>
            <a:r>
              <a:rPr lang="pt-BR" sz="550" dirty="0">
                <a:latin typeface="Verdana"/>
                <a:cs typeface="Verdana"/>
              </a:rPr>
              <a:t>https://novo.brumadinho.mg.gov.br/portal/pagina/ouvidoria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41872" y="4544695"/>
            <a:ext cx="962660" cy="266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03600"/>
              </a:lnSpc>
              <a:spcBef>
                <a:spcPts val="75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E-mail: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latin typeface="Verdana"/>
                <a:cs typeface="Verdana"/>
              </a:rPr>
              <a:t>ouv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d</a:t>
            </a:r>
            <a:r>
              <a:rPr sz="550" spc="-15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spc="-15" dirty="0">
                <a:latin typeface="Verdana"/>
                <a:cs typeface="Verdana"/>
              </a:rPr>
              <a:t>@</a:t>
            </a:r>
            <a:r>
              <a:rPr sz="550" spc="-20" dirty="0">
                <a:latin typeface="Verdana"/>
                <a:cs typeface="Verdana"/>
              </a:rPr>
              <a:t>br</a:t>
            </a:r>
            <a:r>
              <a:rPr sz="550" spc="-15" dirty="0">
                <a:latin typeface="Verdana"/>
                <a:cs typeface="Verdana"/>
              </a:rPr>
              <a:t>u</a:t>
            </a:r>
            <a:r>
              <a:rPr sz="550" spc="-10" dirty="0">
                <a:latin typeface="Verdana"/>
                <a:cs typeface="Verdana"/>
              </a:rPr>
              <a:t>m</a:t>
            </a: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35" dirty="0">
                <a:latin typeface="Verdana"/>
                <a:cs typeface="Verdana"/>
              </a:rPr>
              <a:t>d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5" dirty="0">
                <a:latin typeface="Verdana"/>
                <a:cs typeface="Verdana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lang="pt-BR"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gov.br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66533" y="2414397"/>
            <a:ext cx="7480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55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94652" y="3485134"/>
            <a:ext cx="880110" cy="1783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600"/>
              </a:lnSpc>
              <a:spcBef>
                <a:spcPts val="7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</a:t>
            </a:r>
            <a:r>
              <a:rPr lang="pt-BR" sz="550" spc="-15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17h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86396" y="4618482"/>
            <a:ext cx="7480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55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44359" y="5721477"/>
            <a:ext cx="988694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nte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55334" y="3374593"/>
            <a:ext cx="923290" cy="3498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  <a:tabLst>
                <a:tab pos="434340" algn="l"/>
                <a:tab pos="551815" algn="l"/>
                <a:tab pos="715010" algn="l"/>
                <a:tab pos="864235" algn="l"/>
              </a:tabLst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Maria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Maia,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157,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2º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	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ú		–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		/	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lang="pt-BR" sz="550" spc="-5" dirty="0">
                <a:solidFill>
                  <a:srgbClr val="1D1D1B"/>
                </a:solidFill>
                <a:latin typeface="Verdana"/>
                <a:cs typeface="Verdana"/>
              </a:rPr>
              <a:t>32.483-120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94091" y="1994408"/>
            <a:ext cx="2421890" cy="85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Atendimento </a:t>
            </a:r>
            <a:r>
              <a:rPr sz="600" spc="15" dirty="0">
                <a:solidFill>
                  <a:srgbClr val="1D1D1B"/>
                </a:solidFill>
                <a:latin typeface="Arial MT"/>
                <a:cs typeface="Arial MT"/>
              </a:rPr>
              <a:t>virtual.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30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600" spc="1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impossibilidade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conclusiva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anterior,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comunicará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por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de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telefone,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previstos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</a:t>
            </a:r>
            <a:r>
              <a:rPr sz="6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16,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caput</a:t>
            </a:r>
            <a:r>
              <a:rPr sz="60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único, </a:t>
            </a:r>
            <a:r>
              <a:rPr sz="600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13.460/2017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9°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01076" y="3041396"/>
            <a:ext cx="23990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600" spc="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Arial MT"/>
                <a:cs typeface="Arial MT"/>
              </a:rPr>
              <a:t>presencial.</a:t>
            </a:r>
            <a:r>
              <a:rPr sz="6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cópia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respectivo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ser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oferecimento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conclusiva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anterior,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Ouvidoria comunicará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 meio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correspondência,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acerca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das 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previstos 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Fundamento: art.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16,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caput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parágrafo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único,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0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1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13.460/2017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9°</a:t>
            </a:r>
            <a:r>
              <a:rPr sz="60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94091" y="4178300"/>
            <a:ext cx="24193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E-mail.</a:t>
            </a:r>
            <a:r>
              <a:rPr sz="600" spc="16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será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eletrônico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prazo 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impossibilidade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conclusiva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anterior,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Ouvidoria comunicará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cidadão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por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etapas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previstos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para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encerramento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Fundamento: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16,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caput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parágrafo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único,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Lei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0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13.460/2017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9°</a:t>
            </a:r>
            <a:r>
              <a:rPr sz="6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2.612/2021.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79740" y="5249672"/>
            <a:ext cx="2443480" cy="1033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600" spc="5" dirty="0">
                <a:solidFill>
                  <a:srgbClr val="1D1D1B"/>
                </a:solidFill>
                <a:latin typeface="Arial MT"/>
                <a:cs typeface="Arial MT"/>
              </a:rPr>
              <a:t>Carta.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será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digitalizada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eletrônico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correspon-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dência,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da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estaçã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im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pod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r 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conclusiva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anterior,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comunicará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por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correspondência,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previstos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16,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caput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único,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n</a:t>
            </a:r>
            <a:r>
              <a:rPr sz="600" spc="-1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60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460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201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9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6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Le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600" spc="-6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612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2021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85835" y="6347561"/>
            <a:ext cx="2397125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95"/>
              </a:spcBef>
            </a:pPr>
            <a:r>
              <a:rPr sz="550" spc="30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550" spc="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Arial MT"/>
                <a:cs typeface="Arial MT"/>
              </a:rPr>
              <a:t>por</a:t>
            </a:r>
            <a:r>
              <a:rPr sz="550" spc="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Arial MT"/>
                <a:cs typeface="Arial MT"/>
              </a:rPr>
              <a:t>telefone.</a:t>
            </a:r>
            <a:r>
              <a:rPr sz="550" spc="1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receberá,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correspondência,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manifestação,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prazo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é de 30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prorrogado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30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dias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mediante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550" spc="1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oferecimento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resposta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conclusiva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anterior,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Ouvidoria comunicará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cidadão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correspondência,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acerca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encaminhamentos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realizados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das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prazos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previstos para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encerramento da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16,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caput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único,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550" spc="7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13.460/2017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9°</a:t>
            </a:r>
            <a:r>
              <a:rPr sz="550" spc="-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daLei2.612/2021.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25417" y="2221738"/>
            <a:ext cx="18446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Segurança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equipeespecializada</a:t>
            </a:r>
            <a:endParaRPr sz="550">
              <a:latin typeface="Verdana"/>
              <a:cs typeface="Verdana"/>
            </a:endParaRPr>
          </a:p>
          <a:p>
            <a:pPr marL="60960" indent="-48895">
              <a:lnSpc>
                <a:spcPts val="650"/>
              </a:lnSpc>
              <a:buFont typeface="Arial MT"/>
              <a:buChar char="•"/>
              <a:tabLst>
                <a:tab pos="61594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ssoa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62865" indent="-508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35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Comunicações</a:t>
            </a:r>
            <a:r>
              <a:rPr sz="550" spc="3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3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550" spc="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3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r>
              <a:rPr sz="55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andamento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damanifestação.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25417" y="3029839"/>
            <a:ext cx="1917700" cy="10547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92075">
              <a:lnSpc>
                <a:spcPct val="104000"/>
              </a:lnSpc>
              <a:spcBef>
                <a:spcPts val="80"/>
              </a:spcBef>
              <a:buSzPct val="80000"/>
              <a:buFont typeface="Arial MT"/>
              <a:buChar char="•"/>
              <a:tabLst>
                <a:tab pos="36195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Atendimento preferencial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para gestantes, lactantes ou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pessoas</a:t>
            </a:r>
            <a:r>
              <a:rPr sz="5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crianças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colo;</a:t>
            </a:r>
            <a:r>
              <a:rPr sz="5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pessoa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idosa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(acima</a:t>
            </a:r>
            <a:r>
              <a:rPr sz="5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25" dirty="0">
                <a:solidFill>
                  <a:srgbClr val="1D1D1B"/>
                </a:solidFill>
                <a:latin typeface="Verdana"/>
                <a:cs typeface="Verdana"/>
              </a:rPr>
              <a:t>60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8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s)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r>
              <a:rPr sz="5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5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necess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  especiais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(Lei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10.048/2000,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Lei 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10.741/2003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Lein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13.466/2017)</a:t>
            </a:r>
            <a:endParaRPr sz="500" dirty="0">
              <a:latin typeface="Verdana"/>
              <a:cs typeface="Verdana"/>
            </a:endParaRPr>
          </a:p>
          <a:p>
            <a:pPr marL="58419" indent="-45720">
              <a:lnSpc>
                <a:spcPct val="100000"/>
              </a:lnSpc>
              <a:spcBef>
                <a:spcPts val="45"/>
              </a:spcBef>
              <a:buSzPct val="80000"/>
              <a:buFont typeface="Arial MT"/>
              <a:buChar char="•"/>
              <a:tabLst>
                <a:tab pos="58419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eq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espe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zad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00" dirty="0">
              <a:latin typeface="Verdana"/>
              <a:cs typeface="Verdana"/>
            </a:endParaRPr>
          </a:p>
          <a:p>
            <a:pPr marL="35560" indent="-23495">
              <a:lnSpc>
                <a:spcPct val="100000"/>
              </a:lnSpc>
              <a:buSzPct val="80000"/>
              <a:buFont typeface="Arial MT"/>
              <a:buChar char="•"/>
              <a:tabLst>
                <a:tab pos="36195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cal</a:t>
            </a:r>
            <a:r>
              <a:rPr sz="5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SzPct val="80000"/>
              <a:buFont typeface="Arial MT"/>
              <a:buChar char="•"/>
              <a:tabLst>
                <a:tab pos="58419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0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0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0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0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50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r>
              <a:rPr sz="50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ao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final,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recebe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cópia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vo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nú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00" dirty="0">
              <a:latin typeface="Verdana"/>
              <a:cs typeface="Verdana"/>
            </a:endParaRPr>
          </a:p>
          <a:p>
            <a:pPr marL="58419" indent="-45720">
              <a:lnSpc>
                <a:spcPct val="100000"/>
              </a:lnSpc>
              <a:spcBef>
                <a:spcPts val="160"/>
              </a:spcBef>
              <a:buSzPct val="80000"/>
              <a:buFont typeface="Arial MT"/>
              <a:buChar char="•"/>
              <a:tabLst>
                <a:tab pos="58419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ção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cesso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ess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 dirty="0">
              <a:latin typeface="Verdana"/>
              <a:cs typeface="Verdana"/>
            </a:endParaRPr>
          </a:p>
          <a:p>
            <a:pPr marL="12700" marR="180975">
              <a:lnSpc>
                <a:spcPct val="100000"/>
              </a:lnSpc>
              <a:buSzPct val="80000"/>
              <a:buFont typeface="Arial MT"/>
              <a:buChar char="•"/>
              <a:tabLst>
                <a:tab pos="58419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caç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e-ma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rres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ênc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  andamento</a:t>
            </a:r>
            <a:r>
              <a:rPr sz="50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manifestação.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19983" y="803144"/>
            <a:ext cx="6576059" cy="39370"/>
          </a:xfrm>
          <a:custGeom>
            <a:avLst/>
            <a:gdLst/>
            <a:ahLst/>
            <a:cxnLst/>
            <a:rect l="l" t="t" r="r" b="b"/>
            <a:pathLst>
              <a:path w="6576059" h="39369">
                <a:moveTo>
                  <a:pt x="6576059" y="0"/>
                </a:moveTo>
                <a:lnTo>
                  <a:pt x="0" y="0"/>
                </a:lnTo>
                <a:lnTo>
                  <a:pt x="0" y="39246"/>
                </a:lnTo>
                <a:lnTo>
                  <a:pt x="6576059" y="39246"/>
                </a:lnTo>
                <a:lnTo>
                  <a:pt x="6576059" y="0"/>
                </a:lnTo>
                <a:close/>
              </a:path>
            </a:pathLst>
          </a:custGeom>
          <a:solidFill>
            <a:srgbClr val="3C6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2782942" y="202247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/>
              <a:t>CARTA</a:t>
            </a:r>
            <a:r>
              <a:rPr b="1" spc="-110" dirty="0"/>
              <a:t> </a:t>
            </a:r>
            <a:r>
              <a:rPr b="1" dirty="0"/>
              <a:t>DE</a:t>
            </a:r>
            <a:r>
              <a:rPr b="1" spc="5" dirty="0"/>
              <a:t> </a:t>
            </a:r>
            <a:r>
              <a:rPr b="1" spc="-35" dirty="0"/>
              <a:t>SERVIÇOS</a:t>
            </a:r>
            <a:r>
              <a:rPr b="1" spc="-65" dirty="0"/>
              <a:t> </a:t>
            </a:r>
            <a:r>
              <a:rPr b="1" spc="25" dirty="0"/>
              <a:t>AO</a:t>
            </a:r>
            <a:r>
              <a:rPr b="1" spc="125" dirty="0"/>
              <a:t> </a:t>
            </a:r>
            <a:r>
              <a:rPr b="1" spc="5" dirty="0"/>
              <a:t>USUÁRIO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586220" y="829183"/>
            <a:ext cx="18086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Ouvidoria</a:t>
            </a:r>
            <a:endParaRPr sz="2400" b="1" dirty="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66822" y="6833413"/>
            <a:ext cx="7105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Telefone/WhatsApp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83351" y="6833717"/>
            <a:ext cx="6261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97121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0531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55334" y="5554472"/>
            <a:ext cx="923290" cy="346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434340" algn="l"/>
                <a:tab pos="551815" algn="l"/>
                <a:tab pos="715010" algn="l"/>
                <a:tab pos="864235" algn="l"/>
              </a:tabLst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Maria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Maia,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157,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2º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	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ú		–  </a:t>
            </a:r>
            <a:r>
              <a:rPr sz="550" spc="-10" dirty="0" err="1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spc="-20" dirty="0" err="1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5" dirty="0" err="1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25" dirty="0" err="1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 err="1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 err="1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 err="1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 err="1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50" dirty="0" err="1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	/	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lang="pt-BR" sz="550" spc="-5" dirty="0">
                <a:solidFill>
                  <a:srgbClr val="1D1D1B"/>
                </a:solidFill>
                <a:latin typeface="Verdana"/>
                <a:cs typeface="Verdana"/>
              </a:rPr>
              <a:t>2.483-120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66584" y="6749898"/>
            <a:ext cx="882015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470">
              <a:lnSpc>
                <a:spcPct val="103600"/>
              </a:lnSpc>
              <a:spcBef>
                <a:spcPts val="75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8h:3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7h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23513" y="6636511"/>
            <a:ext cx="17951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indent="-431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588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equipeespecializada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55244" marR="34290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Comunicações,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 correspondência,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andamento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7056" y="1923288"/>
            <a:ext cx="895985" cy="5490845"/>
          </a:xfrm>
          <a:custGeom>
            <a:avLst/>
            <a:gdLst/>
            <a:ahLst/>
            <a:cxnLst/>
            <a:rect l="l" t="t" r="r" b="b"/>
            <a:pathLst>
              <a:path w="895985" h="5490845">
                <a:moveTo>
                  <a:pt x="846391" y="5490629"/>
                </a:moveTo>
                <a:lnTo>
                  <a:pt x="49368" y="5490629"/>
                </a:lnTo>
                <a:lnTo>
                  <a:pt x="30198" y="5470944"/>
                </a:lnTo>
                <a:lnTo>
                  <a:pt x="14500" y="5417350"/>
                </a:lnTo>
                <a:lnTo>
                  <a:pt x="3893" y="5338025"/>
                </a:lnTo>
                <a:lnTo>
                  <a:pt x="0" y="5241163"/>
                </a:lnTo>
                <a:lnTo>
                  <a:pt x="0" y="249427"/>
                </a:lnTo>
                <a:lnTo>
                  <a:pt x="3893" y="152653"/>
                </a:lnTo>
                <a:lnTo>
                  <a:pt x="14500" y="73278"/>
                </a:lnTo>
                <a:lnTo>
                  <a:pt x="30198" y="19685"/>
                </a:lnTo>
                <a:lnTo>
                  <a:pt x="49368" y="0"/>
                </a:lnTo>
                <a:lnTo>
                  <a:pt x="846391" y="0"/>
                </a:lnTo>
                <a:lnTo>
                  <a:pt x="865568" y="19685"/>
                </a:lnTo>
                <a:lnTo>
                  <a:pt x="881265" y="73278"/>
                </a:lnTo>
                <a:lnTo>
                  <a:pt x="891870" y="152653"/>
                </a:lnTo>
                <a:lnTo>
                  <a:pt x="895769" y="249427"/>
                </a:lnTo>
                <a:lnTo>
                  <a:pt x="895769" y="5241163"/>
                </a:lnTo>
                <a:lnTo>
                  <a:pt x="891870" y="5338025"/>
                </a:lnTo>
                <a:lnTo>
                  <a:pt x="881265" y="5417350"/>
                </a:lnTo>
                <a:lnTo>
                  <a:pt x="865568" y="5470944"/>
                </a:lnTo>
                <a:lnTo>
                  <a:pt x="846391" y="54906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2">
            <a:extLst>
              <a:ext uri="{FF2B5EF4-FFF2-40B4-BE49-F238E27FC236}">
                <a16:creationId xmlns:a16="http://schemas.microsoft.com/office/drawing/2014/main" id="{B9EFCA54-702F-8E20-2068-0A7012C5CF30}"/>
              </a:ext>
            </a:extLst>
          </p:cNvPr>
          <p:cNvGrpSpPr/>
          <p:nvPr/>
        </p:nvGrpSpPr>
        <p:grpSpPr>
          <a:xfrm>
            <a:off x="22373" y="-24638"/>
            <a:ext cx="2439417" cy="1004062"/>
            <a:chOff x="48767" y="0"/>
            <a:chExt cx="5413375" cy="1833245"/>
          </a:xfrm>
        </p:grpSpPr>
        <p:sp>
          <p:nvSpPr>
            <p:cNvPr id="80" name="object 3">
              <a:extLst>
                <a:ext uri="{FF2B5EF4-FFF2-40B4-BE49-F238E27FC236}">
                  <a16:creationId xmlns:a16="http://schemas.microsoft.com/office/drawing/2014/main" id="{CCC80C07-16C3-81EB-CF10-E87562C478DD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">
              <a:extLst>
                <a:ext uri="{FF2B5EF4-FFF2-40B4-BE49-F238E27FC236}">
                  <a16:creationId xmlns:a16="http://schemas.microsoft.com/office/drawing/2014/main" id="{3F1D1C37-DD64-212A-5E23-1F3B30734278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2" name="Imagem 81">
            <a:extLst>
              <a:ext uri="{FF2B5EF4-FFF2-40B4-BE49-F238E27FC236}">
                <a16:creationId xmlns:a16="http://schemas.microsoft.com/office/drawing/2014/main" id="{0605223A-39A6-FEC2-0D3A-40084484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037" y="73097"/>
            <a:ext cx="816610" cy="111669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375" y="3857244"/>
            <a:ext cx="1516380" cy="1394460"/>
          </a:xfrm>
          <a:custGeom>
            <a:avLst/>
            <a:gdLst/>
            <a:ahLst/>
            <a:cxnLst/>
            <a:rect l="l" t="t" r="r" b="b"/>
            <a:pathLst>
              <a:path w="1516380" h="1394460">
                <a:moveTo>
                  <a:pt x="1432687" y="1394079"/>
                </a:moveTo>
                <a:lnTo>
                  <a:pt x="83565" y="1394079"/>
                </a:lnTo>
                <a:lnTo>
                  <a:pt x="51117" y="1389126"/>
                </a:lnTo>
                <a:lnTo>
                  <a:pt x="24549" y="1375537"/>
                </a:lnTo>
                <a:lnTo>
                  <a:pt x="6591" y="1355344"/>
                </a:lnTo>
                <a:lnTo>
                  <a:pt x="0" y="1330833"/>
                </a:lnTo>
                <a:lnTo>
                  <a:pt x="0" y="63373"/>
                </a:lnTo>
                <a:lnTo>
                  <a:pt x="6591" y="38735"/>
                </a:lnTo>
                <a:lnTo>
                  <a:pt x="24549" y="18542"/>
                </a:lnTo>
                <a:lnTo>
                  <a:pt x="51117" y="4952"/>
                </a:lnTo>
                <a:lnTo>
                  <a:pt x="83565" y="0"/>
                </a:lnTo>
                <a:lnTo>
                  <a:pt x="1432687" y="0"/>
                </a:lnTo>
                <a:lnTo>
                  <a:pt x="1465072" y="4952"/>
                </a:lnTo>
                <a:lnTo>
                  <a:pt x="1491615" y="18542"/>
                </a:lnTo>
                <a:lnTo>
                  <a:pt x="1509649" y="38735"/>
                </a:lnTo>
                <a:lnTo>
                  <a:pt x="1516253" y="63373"/>
                </a:lnTo>
                <a:lnTo>
                  <a:pt x="1516253" y="1330833"/>
                </a:lnTo>
                <a:lnTo>
                  <a:pt x="1509649" y="1355344"/>
                </a:lnTo>
                <a:lnTo>
                  <a:pt x="1491615" y="1375537"/>
                </a:lnTo>
                <a:lnTo>
                  <a:pt x="1465072" y="1389126"/>
                </a:lnTo>
                <a:lnTo>
                  <a:pt x="1432687" y="13940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828" y="5782056"/>
            <a:ext cx="887094" cy="1075690"/>
          </a:xfrm>
          <a:custGeom>
            <a:avLst/>
            <a:gdLst/>
            <a:ahLst/>
            <a:cxnLst/>
            <a:rect l="l" t="t" r="r" b="b"/>
            <a:pathLst>
              <a:path w="887094" h="1075690">
                <a:moveTo>
                  <a:pt x="838009" y="1075563"/>
                </a:moveTo>
                <a:lnTo>
                  <a:pt x="48869" y="1075563"/>
                </a:lnTo>
                <a:lnTo>
                  <a:pt x="29895" y="1071702"/>
                </a:lnTo>
                <a:lnTo>
                  <a:pt x="14363" y="1061212"/>
                </a:lnTo>
                <a:lnTo>
                  <a:pt x="3848" y="1045667"/>
                </a:lnTo>
                <a:lnTo>
                  <a:pt x="0" y="1026693"/>
                </a:lnTo>
                <a:lnTo>
                  <a:pt x="0" y="48895"/>
                </a:lnTo>
                <a:lnTo>
                  <a:pt x="3848" y="29845"/>
                </a:lnTo>
                <a:lnTo>
                  <a:pt x="14363" y="14350"/>
                </a:lnTo>
                <a:lnTo>
                  <a:pt x="29895" y="3810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3810"/>
                </a:lnTo>
                <a:lnTo>
                  <a:pt x="872515" y="14350"/>
                </a:lnTo>
                <a:lnTo>
                  <a:pt x="883018" y="29845"/>
                </a:lnTo>
                <a:lnTo>
                  <a:pt x="886879" y="48895"/>
                </a:lnTo>
                <a:lnTo>
                  <a:pt x="886879" y="1026693"/>
                </a:lnTo>
                <a:lnTo>
                  <a:pt x="883018" y="1045667"/>
                </a:lnTo>
                <a:lnTo>
                  <a:pt x="872515" y="1061212"/>
                </a:lnTo>
                <a:lnTo>
                  <a:pt x="856983" y="1071702"/>
                </a:lnTo>
                <a:lnTo>
                  <a:pt x="838009" y="10755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5100" y="5824728"/>
            <a:ext cx="856615" cy="1074420"/>
          </a:xfrm>
          <a:custGeom>
            <a:avLst/>
            <a:gdLst/>
            <a:ahLst/>
            <a:cxnLst/>
            <a:rect l="l" t="t" r="r" b="b"/>
            <a:pathLst>
              <a:path w="856614" h="1074420">
                <a:moveTo>
                  <a:pt x="809244" y="1074166"/>
                </a:moveTo>
                <a:lnTo>
                  <a:pt x="47117" y="1074166"/>
                </a:lnTo>
                <a:lnTo>
                  <a:pt x="28829" y="1070317"/>
                </a:lnTo>
                <a:lnTo>
                  <a:pt x="13843" y="1059827"/>
                </a:lnTo>
                <a:lnTo>
                  <a:pt x="3682" y="1044320"/>
                </a:lnTo>
                <a:lnTo>
                  <a:pt x="0" y="1025359"/>
                </a:lnTo>
                <a:lnTo>
                  <a:pt x="0" y="48768"/>
                </a:lnTo>
                <a:lnTo>
                  <a:pt x="3682" y="29844"/>
                </a:lnTo>
                <a:lnTo>
                  <a:pt x="13843" y="14350"/>
                </a:lnTo>
                <a:lnTo>
                  <a:pt x="28829" y="3809"/>
                </a:lnTo>
                <a:lnTo>
                  <a:pt x="47117" y="0"/>
                </a:lnTo>
                <a:lnTo>
                  <a:pt x="809244" y="0"/>
                </a:lnTo>
                <a:lnTo>
                  <a:pt x="827532" y="3809"/>
                </a:lnTo>
                <a:lnTo>
                  <a:pt x="842517" y="14350"/>
                </a:lnTo>
                <a:lnTo>
                  <a:pt x="852677" y="29844"/>
                </a:lnTo>
                <a:lnTo>
                  <a:pt x="856361" y="48768"/>
                </a:lnTo>
                <a:lnTo>
                  <a:pt x="856361" y="1025359"/>
                </a:lnTo>
                <a:lnTo>
                  <a:pt x="852677" y="1044320"/>
                </a:lnTo>
                <a:lnTo>
                  <a:pt x="842517" y="1059827"/>
                </a:lnTo>
                <a:lnTo>
                  <a:pt x="827532" y="1070317"/>
                </a:lnTo>
                <a:lnTo>
                  <a:pt x="809244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6252" y="3046476"/>
            <a:ext cx="995044" cy="3173095"/>
          </a:xfrm>
          <a:custGeom>
            <a:avLst/>
            <a:gdLst/>
            <a:ahLst/>
            <a:cxnLst/>
            <a:rect l="l" t="t" r="r" b="b"/>
            <a:pathLst>
              <a:path w="995045" h="3173095">
                <a:moveTo>
                  <a:pt x="943228" y="3172587"/>
                </a:moveTo>
                <a:lnTo>
                  <a:pt x="51688" y="3172587"/>
                </a:lnTo>
                <a:lnTo>
                  <a:pt x="31623" y="3160522"/>
                </a:lnTo>
                <a:lnTo>
                  <a:pt x="15239" y="3127629"/>
                </a:lnTo>
                <a:lnTo>
                  <a:pt x="4063" y="3079115"/>
                </a:lnTo>
                <a:lnTo>
                  <a:pt x="0" y="3019805"/>
                </a:lnTo>
                <a:lnTo>
                  <a:pt x="0" y="152780"/>
                </a:lnTo>
                <a:lnTo>
                  <a:pt x="4063" y="93472"/>
                </a:lnTo>
                <a:lnTo>
                  <a:pt x="15239" y="44830"/>
                </a:lnTo>
                <a:lnTo>
                  <a:pt x="31623" y="12064"/>
                </a:lnTo>
                <a:lnTo>
                  <a:pt x="51688" y="0"/>
                </a:lnTo>
                <a:lnTo>
                  <a:pt x="943228" y="0"/>
                </a:lnTo>
                <a:lnTo>
                  <a:pt x="963295" y="12064"/>
                </a:lnTo>
                <a:lnTo>
                  <a:pt x="979677" y="44830"/>
                </a:lnTo>
                <a:lnTo>
                  <a:pt x="990853" y="93472"/>
                </a:lnTo>
                <a:lnTo>
                  <a:pt x="994918" y="152780"/>
                </a:lnTo>
                <a:lnTo>
                  <a:pt x="994918" y="3019805"/>
                </a:lnTo>
                <a:lnTo>
                  <a:pt x="990853" y="3079115"/>
                </a:lnTo>
                <a:lnTo>
                  <a:pt x="979677" y="3127629"/>
                </a:lnTo>
                <a:lnTo>
                  <a:pt x="963295" y="3160522"/>
                </a:lnTo>
                <a:lnTo>
                  <a:pt x="943228" y="31725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5911" y="3046476"/>
            <a:ext cx="1038225" cy="3173095"/>
          </a:xfrm>
          <a:custGeom>
            <a:avLst/>
            <a:gdLst/>
            <a:ahLst/>
            <a:cxnLst/>
            <a:rect l="l" t="t" r="r" b="b"/>
            <a:pathLst>
              <a:path w="1038225" h="3173095">
                <a:moveTo>
                  <a:pt x="984885" y="3172587"/>
                </a:moveTo>
                <a:lnTo>
                  <a:pt x="52832" y="3172587"/>
                </a:lnTo>
                <a:lnTo>
                  <a:pt x="32258" y="3160267"/>
                </a:lnTo>
                <a:lnTo>
                  <a:pt x="15494" y="3126740"/>
                </a:lnTo>
                <a:lnTo>
                  <a:pt x="4191" y="3077083"/>
                </a:lnTo>
                <a:lnTo>
                  <a:pt x="0" y="3016504"/>
                </a:lnTo>
                <a:lnTo>
                  <a:pt x="0" y="155955"/>
                </a:lnTo>
                <a:lnTo>
                  <a:pt x="4191" y="95376"/>
                </a:lnTo>
                <a:lnTo>
                  <a:pt x="15494" y="45847"/>
                </a:lnTo>
                <a:lnTo>
                  <a:pt x="32258" y="12318"/>
                </a:lnTo>
                <a:lnTo>
                  <a:pt x="52832" y="0"/>
                </a:lnTo>
                <a:lnTo>
                  <a:pt x="984885" y="0"/>
                </a:lnTo>
                <a:lnTo>
                  <a:pt x="1005332" y="12318"/>
                </a:lnTo>
                <a:lnTo>
                  <a:pt x="1022223" y="45847"/>
                </a:lnTo>
                <a:lnTo>
                  <a:pt x="1033526" y="95376"/>
                </a:lnTo>
                <a:lnTo>
                  <a:pt x="1037717" y="155955"/>
                </a:lnTo>
                <a:lnTo>
                  <a:pt x="1037717" y="3016504"/>
                </a:lnTo>
                <a:lnTo>
                  <a:pt x="1033526" y="3077083"/>
                </a:lnTo>
                <a:lnTo>
                  <a:pt x="1022223" y="3126740"/>
                </a:lnTo>
                <a:lnTo>
                  <a:pt x="1005332" y="3160267"/>
                </a:lnTo>
                <a:lnTo>
                  <a:pt x="984885" y="31725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7411" y="1944624"/>
            <a:ext cx="2024380" cy="1776730"/>
          </a:xfrm>
          <a:custGeom>
            <a:avLst/>
            <a:gdLst/>
            <a:ahLst/>
            <a:cxnLst/>
            <a:rect l="l" t="t" r="r" b="b"/>
            <a:pathLst>
              <a:path w="2024379" h="1776729">
                <a:moveTo>
                  <a:pt x="1950085" y="1776476"/>
                </a:moveTo>
                <a:lnTo>
                  <a:pt x="73787" y="1776476"/>
                </a:lnTo>
                <a:lnTo>
                  <a:pt x="45212" y="1766824"/>
                </a:lnTo>
                <a:lnTo>
                  <a:pt x="21716" y="1740534"/>
                </a:lnTo>
                <a:lnTo>
                  <a:pt x="5841" y="1701800"/>
                </a:lnTo>
                <a:lnTo>
                  <a:pt x="0" y="1654428"/>
                </a:lnTo>
                <a:lnTo>
                  <a:pt x="0" y="121919"/>
                </a:lnTo>
                <a:lnTo>
                  <a:pt x="5841" y="74549"/>
                </a:lnTo>
                <a:lnTo>
                  <a:pt x="21716" y="35813"/>
                </a:lnTo>
                <a:lnTo>
                  <a:pt x="45212" y="9651"/>
                </a:lnTo>
                <a:lnTo>
                  <a:pt x="73787" y="0"/>
                </a:lnTo>
                <a:lnTo>
                  <a:pt x="1950085" y="0"/>
                </a:lnTo>
                <a:lnTo>
                  <a:pt x="1978660" y="9651"/>
                </a:lnTo>
                <a:lnTo>
                  <a:pt x="2002154" y="35813"/>
                </a:lnTo>
                <a:lnTo>
                  <a:pt x="2018029" y="74549"/>
                </a:lnTo>
                <a:lnTo>
                  <a:pt x="2023872" y="121919"/>
                </a:lnTo>
                <a:lnTo>
                  <a:pt x="2023872" y="1654428"/>
                </a:lnTo>
                <a:lnTo>
                  <a:pt x="2018029" y="1701800"/>
                </a:lnTo>
                <a:lnTo>
                  <a:pt x="2002154" y="1740534"/>
                </a:lnTo>
                <a:lnTo>
                  <a:pt x="1978660" y="1766824"/>
                </a:lnTo>
                <a:lnTo>
                  <a:pt x="1950085" y="17764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696" y="3800856"/>
            <a:ext cx="2024380" cy="1702435"/>
          </a:xfrm>
          <a:custGeom>
            <a:avLst/>
            <a:gdLst/>
            <a:ahLst/>
            <a:cxnLst/>
            <a:rect l="l" t="t" r="r" b="b"/>
            <a:pathLst>
              <a:path w="2024379" h="1702435">
                <a:moveTo>
                  <a:pt x="1950084" y="1702308"/>
                </a:moveTo>
                <a:lnTo>
                  <a:pt x="73787" y="1702308"/>
                </a:lnTo>
                <a:lnTo>
                  <a:pt x="45212" y="1693037"/>
                </a:lnTo>
                <a:lnTo>
                  <a:pt x="21716" y="1668018"/>
                </a:lnTo>
                <a:lnTo>
                  <a:pt x="5841" y="1630807"/>
                </a:lnTo>
                <a:lnTo>
                  <a:pt x="0" y="1585468"/>
                </a:lnTo>
                <a:lnTo>
                  <a:pt x="0" y="116839"/>
                </a:lnTo>
                <a:lnTo>
                  <a:pt x="5841" y="71500"/>
                </a:lnTo>
                <a:lnTo>
                  <a:pt x="21716" y="34289"/>
                </a:lnTo>
                <a:lnTo>
                  <a:pt x="45212" y="9271"/>
                </a:lnTo>
                <a:lnTo>
                  <a:pt x="73787" y="0"/>
                </a:lnTo>
                <a:lnTo>
                  <a:pt x="1950084" y="0"/>
                </a:lnTo>
                <a:lnTo>
                  <a:pt x="1978659" y="9271"/>
                </a:lnTo>
                <a:lnTo>
                  <a:pt x="2002154" y="34289"/>
                </a:lnTo>
                <a:lnTo>
                  <a:pt x="2018029" y="71500"/>
                </a:lnTo>
                <a:lnTo>
                  <a:pt x="2023871" y="116839"/>
                </a:lnTo>
                <a:lnTo>
                  <a:pt x="2023871" y="1585468"/>
                </a:lnTo>
                <a:lnTo>
                  <a:pt x="2018029" y="1630807"/>
                </a:lnTo>
                <a:lnTo>
                  <a:pt x="2002154" y="1668018"/>
                </a:lnTo>
                <a:lnTo>
                  <a:pt x="1978659" y="1693037"/>
                </a:lnTo>
                <a:lnTo>
                  <a:pt x="1950084" y="17023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6932" y="5562600"/>
            <a:ext cx="2080260" cy="1828800"/>
          </a:xfrm>
          <a:custGeom>
            <a:avLst/>
            <a:gdLst/>
            <a:ahLst/>
            <a:cxnLst/>
            <a:rect l="l" t="t" r="r" b="b"/>
            <a:pathLst>
              <a:path w="2080260" h="1828800">
                <a:moveTo>
                  <a:pt x="2004059" y="1828342"/>
                </a:moveTo>
                <a:lnTo>
                  <a:pt x="75818" y="1828342"/>
                </a:lnTo>
                <a:lnTo>
                  <a:pt x="46354" y="1818436"/>
                </a:lnTo>
                <a:lnTo>
                  <a:pt x="22351" y="1791474"/>
                </a:lnTo>
                <a:lnTo>
                  <a:pt x="5968" y="1751571"/>
                </a:lnTo>
                <a:lnTo>
                  <a:pt x="0" y="1702828"/>
                </a:lnTo>
                <a:lnTo>
                  <a:pt x="0" y="125475"/>
                </a:lnTo>
                <a:lnTo>
                  <a:pt x="5968" y="76834"/>
                </a:lnTo>
                <a:lnTo>
                  <a:pt x="22351" y="36829"/>
                </a:lnTo>
                <a:lnTo>
                  <a:pt x="46354" y="9905"/>
                </a:lnTo>
                <a:lnTo>
                  <a:pt x="75818" y="0"/>
                </a:lnTo>
                <a:lnTo>
                  <a:pt x="2004059" y="0"/>
                </a:lnTo>
                <a:lnTo>
                  <a:pt x="2033523" y="9905"/>
                </a:lnTo>
                <a:lnTo>
                  <a:pt x="2057653" y="36829"/>
                </a:lnTo>
                <a:lnTo>
                  <a:pt x="2074037" y="76834"/>
                </a:lnTo>
                <a:lnTo>
                  <a:pt x="2080005" y="125475"/>
                </a:lnTo>
                <a:lnTo>
                  <a:pt x="2080005" y="1702828"/>
                </a:lnTo>
                <a:lnTo>
                  <a:pt x="2074037" y="1751571"/>
                </a:lnTo>
                <a:lnTo>
                  <a:pt x="2057653" y="1791474"/>
                </a:lnTo>
                <a:lnTo>
                  <a:pt x="2033523" y="1818436"/>
                </a:lnTo>
                <a:lnTo>
                  <a:pt x="2004059" y="18283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1" name="object 11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281" y="1429639"/>
            <a:ext cx="5330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7" name="object 17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 b="1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1" name="object 21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14186" y="1347267"/>
            <a:ext cx="386715" cy="30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 b="1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5" name="object 25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23658" y="1347267"/>
            <a:ext cx="714502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92809" y="1349806"/>
            <a:ext cx="678180" cy="30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lang="pt-BR" sz="600" b="1" spc="50" dirty="0">
                <a:latin typeface="Arial"/>
                <a:cs typeface="Arial"/>
              </a:rPr>
              <a:t> 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b="1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0" name="object 30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 b="1">
                <a:solidFill>
                  <a:schemeClr val="tx1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 b="1">
                <a:solidFill>
                  <a:schemeClr val="tx1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63441" y="1420749"/>
            <a:ext cx="1242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4" name="object 34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75168" y="1484992"/>
            <a:ext cx="35445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274811" y="4463923"/>
            <a:ext cx="20618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marR="5080" indent="-51689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Imediato.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paciente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fará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 </a:t>
            </a:r>
            <a:r>
              <a:rPr sz="800" spc="-5" dirty="0">
                <a:latin typeface="Calibri"/>
                <a:cs typeface="Calibri"/>
              </a:rPr>
              <a:t>acolhimento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pres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ç</a:t>
            </a:r>
            <a:r>
              <a:rPr sz="800" dirty="0">
                <a:latin typeface="Calibri"/>
                <a:cs typeface="Calibri"/>
              </a:rPr>
              <a:t>ão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10685" y="1986533"/>
            <a:ext cx="188341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2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O paciente será acolhido </a:t>
            </a:r>
            <a:r>
              <a:rPr sz="700" spc="-25" dirty="0">
                <a:latin typeface="Calibri"/>
                <a:cs typeface="Calibri"/>
              </a:rPr>
              <a:t>pelo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fisioterapeuta </a:t>
            </a:r>
            <a:r>
              <a:rPr sz="700" spc="-15" dirty="0">
                <a:latin typeface="Calibri"/>
                <a:cs typeface="Calibri"/>
              </a:rPr>
              <a:t>do dia,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á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40" dirty="0">
                <a:latin typeface="Calibri"/>
                <a:cs typeface="Calibri"/>
              </a:rPr>
              <a:t>p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30" dirty="0">
                <a:latin typeface="Calibri"/>
                <a:cs typeface="Calibri"/>
              </a:rPr>
              <a:t>ee</a:t>
            </a:r>
            <a:r>
              <a:rPr sz="700" spc="-40" dirty="0">
                <a:latin typeface="Calibri"/>
                <a:cs typeface="Calibri"/>
              </a:rPr>
              <a:t>n</a:t>
            </a:r>
            <a:r>
              <a:rPr sz="700" spc="-25" dirty="0">
                <a:latin typeface="Calibri"/>
                <a:cs typeface="Calibri"/>
              </a:rPr>
              <a:t>c</a:t>
            </a:r>
            <a:r>
              <a:rPr sz="700" spc="-40" dirty="0">
                <a:latin typeface="Calibri"/>
                <a:cs typeface="Calibri"/>
              </a:rPr>
              <a:t>h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40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 f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c</a:t>
            </a:r>
            <a:r>
              <a:rPr sz="700" spc="-15" dirty="0">
                <a:latin typeface="Calibri"/>
                <a:cs typeface="Calibri"/>
              </a:rPr>
              <a:t>h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 d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10" dirty="0">
                <a:latin typeface="Calibri"/>
                <a:cs typeface="Calibri"/>
              </a:rPr>
              <a:t>l</a:t>
            </a:r>
            <a:r>
              <a:rPr sz="700" spc="-15" dirty="0">
                <a:latin typeface="Calibri"/>
                <a:cs typeface="Calibri"/>
              </a:rPr>
              <a:t>h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1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5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 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l</a:t>
            </a:r>
            <a:r>
              <a:rPr sz="700" spc="-5" dirty="0">
                <a:latin typeface="Calibri"/>
                <a:cs typeface="Calibri"/>
              </a:rPr>
              <a:t>ass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f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ç</a:t>
            </a:r>
            <a:r>
              <a:rPr sz="700" spc="-5" dirty="0">
                <a:latin typeface="Calibri"/>
                <a:cs typeface="Calibri"/>
              </a:rPr>
              <a:t>ão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pri</a:t>
            </a:r>
            <a:r>
              <a:rPr sz="700" spc="-25" dirty="0">
                <a:latin typeface="Calibri"/>
                <a:cs typeface="Calibri"/>
              </a:rPr>
              <a:t>o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30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30" dirty="0">
                <a:latin typeface="Calibri"/>
                <a:cs typeface="Calibri"/>
              </a:rPr>
              <a:t>e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-5" dirty="0">
                <a:latin typeface="Calibri"/>
                <a:cs typeface="Calibri"/>
              </a:rPr>
              <a:t>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B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a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1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om os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rit</a:t>
            </a:r>
            <a:r>
              <a:rPr sz="700" spc="-5" dirty="0">
                <a:latin typeface="Calibri"/>
                <a:cs typeface="Calibri"/>
              </a:rPr>
              <a:t>ér</a:t>
            </a:r>
            <a:r>
              <a:rPr sz="700" spc="-1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os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 d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r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spc="-30" dirty="0">
                <a:latin typeface="Calibri"/>
                <a:cs typeface="Calibri"/>
              </a:rPr>
              <a:t>f</a:t>
            </a:r>
            <a:r>
              <a:rPr sz="700" spc="-35" dirty="0">
                <a:latin typeface="Calibri"/>
                <a:cs typeface="Calibri"/>
              </a:rPr>
              <a:t>un</a:t>
            </a:r>
            <a:r>
              <a:rPr sz="700" spc="-25" dirty="0">
                <a:latin typeface="Calibri"/>
                <a:cs typeface="Calibri"/>
              </a:rPr>
              <a:t>c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25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n</a:t>
            </a:r>
            <a:r>
              <a:rPr sz="700" spc="-30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l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30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 sendo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incluído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na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lista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espera.</a:t>
            </a:r>
            <a:endParaRPr sz="700">
              <a:latin typeface="Calibri"/>
              <a:cs typeface="Calibri"/>
            </a:endParaRPr>
          </a:p>
          <a:p>
            <a:pPr marL="12700" marR="9906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-Avaliação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será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agendada</a:t>
            </a:r>
            <a:r>
              <a:rPr sz="700" spc="6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por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telefone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após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sua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realização será </a:t>
            </a:r>
            <a:r>
              <a:rPr sz="700" spc="-30" dirty="0">
                <a:latin typeface="Calibri"/>
                <a:cs typeface="Calibri"/>
              </a:rPr>
              <a:t>agendada,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data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spc="-15" dirty="0">
                <a:latin typeface="Calibri"/>
                <a:cs typeface="Calibri"/>
              </a:rPr>
              <a:t>horário das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sessões.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-Tratamento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estipulado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 </a:t>
            </a:r>
            <a:r>
              <a:rPr sz="700" spc="-15" dirty="0">
                <a:latin typeface="Calibri"/>
                <a:cs typeface="Calibri"/>
              </a:rPr>
              <a:t>20 </a:t>
            </a:r>
            <a:r>
              <a:rPr sz="700" spc="-5" dirty="0">
                <a:latin typeface="Calibri"/>
                <a:cs typeface="Calibri"/>
              </a:rPr>
              <a:t>sessões, a </a:t>
            </a:r>
            <a:r>
              <a:rPr sz="700" spc="-15" dirty="0">
                <a:latin typeface="Calibri"/>
                <a:cs typeface="Calibri"/>
              </a:rPr>
              <a:t>critério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do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fisioterapeuta.</a:t>
            </a:r>
            <a:endParaRPr sz="700">
              <a:latin typeface="Calibri"/>
              <a:cs typeface="Calibri"/>
            </a:endParaRPr>
          </a:p>
          <a:p>
            <a:pPr marL="12700" marR="13970">
              <a:lnSpc>
                <a:spcPct val="100000"/>
              </a:lnSpc>
            </a:pPr>
            <a:r>
              <a:rPr sz="700" spc="-20" dirty="0">
                <a:latin typeface="Calibri"/>
                <a:cs typeface="Calibri"/>
              </a:rPr>
              <a:t>-Critérios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alta: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melhorada,</a:t>
            </a:r>
            <a:r>
              <a:rPr sz="700" spc="26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crônica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e</a:t>
            </a:r>
            <a:r>
              <a:rPr sz="700" spc="-35" dirty="0">
                <a:latin typeface="Calibri"/>
                <a:cs typeface="Calibri"/>
              </a:rPr>
              <a:t>n</a:t>
            </a:r>
            <a:r>
              <a:rPr sz="700" spc="-25" dirty="0">
                <a:latin typeface="Calibri"/>
                <a:cs typeface="Calibri"/>
              </a:rPr>
              <a:t>c</a:t>
            </a:r>
            <a:r>
              <a:rPr sz="700" spc="-30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minh</a:t>
            </a:r>
            <a:r>
              <a:rPr sz="700" spc="-15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ut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ser</a:t>
            </a:r>
            <a:r>
              <a:rPr sz="700" spc="-10" dirty="0">
                <a:latin typeface="Calibri"/>
                <a:cs typeface="Calibri"/>
              </a:rPr>
              <a:t>vi</a:t>
            </a:r>
            <a:r>
              <a:rPr sz="700" dirty="0">
                <a:latin typeface="Calibri"/>
                <a:cs typeface="Calibri"/>
              </a:rPr>
              <a:t>ç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e,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(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20" dirty="0">
                <a:latin typeface="Calibri"/>
                <a:cs typeface="Calibri"/>
              </a:rPr>
              <a:t>UP</a:t>
            </a:r>
            <a:r>
              <a:rPr sz="700" spc="-15" dirty="0">
                <a:latin typeface="Calibri"/>
                <a:cs typeface="Calibri"/>
              </a:rPr>
              <a:t>I</a:t>
            </a:r>
            <a:r>
              <a:rPr sz="700" spc="-2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,  </a:t>
            </a:r>
            <a:r>
              <a:rPr sz="700" spc="-30" dirty="0">
                <a:latin typeface="Calibri"/>
                <a:cs typeface="Calibri"/>
              </a:rPr>
              <a:t>atividades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grupo),</a:t>
            </a:r>
            <a:r>
              <a:rPr sz="700" spc="7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ou </a:t>
            </a:r>
            <a:r>
              <a:rPr sz="700" spc="-25" dirty="0">
                <a:latin typeface="Calibri"/>
                <a:cs typeface="Calibri"/>
              </a:rPr>
              <a:t>reencaminhada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ao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médico.</a:t>
            </a:r>
            <a:endParaRPr sz="700">
              <a:latin typeface="Calibri"/>
              <a:cs typeface="Calibri"/>
            </a:endParaRPr>
          </a:p>
          <a:p>
            <a:pPr marL="12700" marR="58419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-O paciente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será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desvinculado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atendimento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após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03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faltas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consecutivas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-7112" y="6263"/>
            <a:ext cx="2395220" cy="838200"/>
            <a:chOff x="0" y="242316"/>
            <a:chExt cx="2395220" cy="838200"/>
          </a:xfrm>
        </p:grpSpPr>
        <p:sp>
          <p:nvSpPr>
            <p:cNvPr id="40" name="object 40"/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956172" y="3859505"/>
            <a:ext cx="752475" cy="570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525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B</a:t>
            </a:r>
            <a:r>
              <a:rPr sz="800" spc="-5" dirty="0">
                <a:latin typeface="Calibri"/>
                <a:cs typeface="Calibri"/>
              </a:rPr>
              <a:t>ru</a:t>
            </a:r>
            <a:r>
              <a:rPr sz="800" dirty="0">
                <a:latin typeface="Calibri"/>
                <a:cs typeface="Calibri"/>
              </a:rPr>
              <a:t>ma</a:t>
            </a:r>
            <a:r>
              <a:rPr sz="800" spc="-5" dirty="0">
                <a:latin typeface="Calibri"/>
                <a:cs typeface="Calibri"/>
              </a:rPr>
              <a:t>dinho/MG</a:t>
            </a:r>
            <a:r>
              <a:rPr sz="800" dirty="0">
                <a:latin typeface="Calibri"/>
                <a:cs typeface="Calibri"/>
              </a:rPr>
              <a:t>.  </a:t>
            </a:r>
            <a:r>
              <a:rPr sz="800" spc="-20" dirty="0">
                <a:latin typeface="Calibri"/>
                <a:cs typeface="Calibri"/>
              </a:rPr>
              <a:t>(</a:t>
            </a:r>
            <a:r>
              <a:rPr sz="800" spc="-15" dirty="0">
                <a:latin typeface="Calibri"/>
                <a:cs typeface="Calibri"/>
              </a:rPr>
              <a:t>31</a:t>
            </a:r>
            <a:r>
              <a:rPr sz="800" dirty="0">
                <a:latin typeface="Calibri"/>
                <a:cs typeface="Calibri"/>
              </a:rPr>
              <a:t>)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997</a:t>
            </a:r>
            <a:r>
              <a:rPr sz="800" spc="-25" dirty="0">
                <a:latin typeface="Calibri"/>
                <a:cs typeface="Calibri"/>
              </a:rPr>
              <a:t>55</a:t>
            </a:r>
            <a:r>
              <a:rPr sz="800" spc="-5" dirty="0">
                <a:latin typeface="Calibri"/>
                <a:cs typeface="Calibri"/>
              </a:rPr>
              <a:t>-</a:t>
            </a:r>
            <a:r>
              <a:rPr sz="800" spc="-25" dirty="0">
                <a:latin typeface="Calibri"/>
                <a:cs typeface="Calibri"/>
              </a:rPr>
              <a:t>7032</a:t>
            </a:r>
            <a:r>
              <a:rPr lang="pt-BR" sz="800" spc="-25" dirty="0">
                <a:latin typeface="Calibri"/>
                <a:cs typeface="Calibri"/>
              </a:rPr>
              <a:t> /</a:t>
            </a:r>
          </a:p>
          <a:p>
            <a:pPr marL="33655" marR="5080" indent="-21590">
              <a:lnSpc>
                <a:spcPct val="152500"/>
              </a:lnSpc>
              <a:spcBef>
                <a:spcPts val="100"/>
              </a:spcBef>
            </a:pPr>
            <a:r>
              <a:rPr lang="pt-BR" sz="800" dirty="0">
                <a:latin typeface="Calibri"/>
                <a:cs typeface="Calibri"/>
              </a:rPr>
              <a:t>(31) 3987-0328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5900" y="6011926"/>
            <a:ext cx="78295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libri"/>
                <a:cs typeface="Calibri"/>
              </a:rPr>
              <a:t>Terapia </a:t>
            </a:r>
            <a:r>
              <a:rPr sz="700" b="1" spc="-15" dirty="0">
                <a:latin typeface="Calibri"/>
                <a:cs typeface="Calibri"/>
              </a:rPr>
              <a:t>Ocupacional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generalista </a:t>
            </a:r>
            <a:r>
              <a:rPr sz="700" spc="-15" dirty="0">
                <a:latin typeface="Calibri"/>
                <a:cs typeface="Calibri"/>
              </a:rPr>
              <a:t>para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p</a:t>
            </a:r>
            <a:r>
              <a:rPr sz="700" spc="-5" dirty="0">
                <a:latin typeface="Calibri"/>
                <a:cs typeface="Calibri"/>
              </a:rPr>
              <a:t>essoas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a</a:t>
            </a:r>
            <a:r>
              <a:rPr sz="700" spc="-40" dirty="0">
                <a:latin typeface="Calibri"/>
                <a:cs typeface="Calibri"/>
              </a:rPr>
              <a:t>du</a:t>
            </a:r>
            <a:r>
              <a:rPr sz="700" spc="-35" dirty="0">
                <a:latin typeface="Calibri"/>
                <a:cs typeface="Calibri"/>
              </a:rPr>
              <a:t>lt</a:t>
            </a:r>
            <a:r>
              <a:rPr sz="700" spc="-20" dirty="0">
                <a:latin typeface="Calibri"/>
                <a:cs typeface="Calibri"/>
              </a:rPr>
              <a:t>a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spc="-40" dirty="0">
                <a:latin typeface="Calibri"/>
                <a:cs typeface="Calibri"/>
              </a:rPr>
              <a:t>n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s  processos </a:t>
            </a:r>
            <a:r>
              <a:rPr sz="700" spc="-15" dirty="0">
                <a:latin typeface="Calibri"/>
                <a:cs typeface="Calibri"/>
              </a:rPr>
              <a:t>do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envelhecimento.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80516" y="2119884"/>
            <a:ext cx="1516380" cy="1428115"/>
          </a:xfrm>
          <a:custGeom>
            <a:avLst/>
            <a:gdLst/>
            <a:ahLst/>
            <a:cxnLst/>
            <a:rect l="l" t="t" r="r" b="b"/>
            <a:pathLst>
              <a:path w="1516380" h="1428114">
                <a:moveTo>
                  <a:pt x="1432686" y="1427988"/>
                </a:moveTo>
                <a:lnTo>
                  <a:pt x="83565" y="1427988"/>
                </a:lnTo>
                <a:lnTo>
                  <a:pt x="51117" y="1422908"/>
                </a:lnTo>
                <a:lnTo>
                  <a:pt x="24549" y="1408938"/>
                </a:lnTo>
                <a:lnTo>
                  <a:pt x="6591" y="1388364"/>
                </a:lnTo>
                <a:lnTo>
                  <a:pt x="0" y="1363091"/>
                </a:lnTo>
                <a:lnTo>
                  <a:pt x="0" y="64897"/>
                </a:lnTo>
                <a:lnTo>
                  <a:pt x="6591" y="39624"/>
                </a:lnTo>
                <a:lnTo>
                  <a:pt x="24549" y="19050"/>
                </a:lnTo>
                <a:lnTo>
                  <a:pt x="51117" y="5080"/>
                </a:lnTo>
                <a:lnTo>
                  <a:pt x="83565" y="0"/>
                </a:lnTo>
                <a:lnTo>
                  <a:pt x="1432686" y="0"/>
                </a:lnTo>
                <a:lnTo>
                  <a:pt x="1465072" y="5080"/>
                </a:lnTo>
                <a:lnTo>
                  <a:pt x="1491615" y="19050"/>
                </a:lnTo>
                <a:lnTo>
                  <a:pt x="1509648" y="39624"/>
                </a:lnTo>
                <a:lnTo>
                  <a:pt x="1516253" y="64897"/>
                </a:lnTo>
                <a:lnTo>
                  <a:pt x="1516253" y="1363091"/>
                </a:lnTo>
                <a:lnTo>
                  <a:pt x="1509648" y="1388364"/>
                </a:lnTo>
                <a:lnTo>
                  <a:pt x="1491615" y="1408938"/>
                </a:lnTo>
                <a:lnTo>
                  <a:pt x="1465072" y="1422908"/>
                </a:lnTo>
                <a:lnTo>
                  <a:pt x="1432686" y="14279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8803" y="5782056"/>
            <a:ext cx="1516380" cy="1075690"/>
          </a:xfrm>
          <a:custGeom>
            <a:avLst/>
            <a:gdLst/>
            <a:ahLst/>
            <a:cxnLst/>
            <a:rect l="l" t="t" r="r" b="b"/>
            <a:pathLst>
              <a:path w="1516380" h="1075690">
                <a:moveTo>
                  <a:pt x="1432687" y="1075550"/>
                </a:moveTo>
                <a:lnTo>
                  <a:pt x="83565" y="1075550"/>
                </a:lnTo>
                <a:lnTo>
                  <a:pt x="51117" y="1071689"/>
                </a:lnTo>
                <a:lnTo>
                  <a:pt x="24549" y="1061199"/>
                </a:lnTo>
                <a:lnTo>
                  <a:pt x="6591" y="1045654"/>
                </a:lnTo>
                <a:lnTo>
                  <a:pt x="0" y="1026680"/>
                </a:lnTo>
                <a:lnTo>
                  <a:pt x="0" y="48895"/>
                </a:lnTo>
                <a:lnTo>
                  <a:pt x="6591" y="29845"/>
                </a:lnTo>
                <a:lnTo>
                  <a:pt x="24549" y="14350"/>
                </a:lnTo>
                <a:lnTo>
                  <a:pt x="51117" y="3810"/>
                </a:lnTo>
                <a:lnTo>
                  <a:pt x="83565" y="0"/>
                </a:lnTo>
                <a:lnTo>
                  <a:pt x="1432687" y="0"/>
                </a:lnTo>
                <a:lnTo>
                  <a:pt x="1465072" y="3810"/>
                </a:lnTo>
                <a:lnTo>
                  <a:pt x="1491615" y="14350"/>
                </a:lnTo>
                <a:lnTo>
                  <a:pt x="1509648" y="29845"/>
                </a:lnTo>
                <a:lnTo>
                  <a:pt x="1516253" y="48895"/>
                </a:lnTo>
                <a:lnTo>
                  <a:pt x="1516253" y="1026680"/>
                </a:lnTo>
                <a:lnTo>
                  <a:pt x="1509648" y="1045654"/>
                </a:lnTo>
                <a:lnTo>
                  <a:pt x="1491615" y="1061199"/>
                </a:lnTo>
                <a:lnTo>
                  <a:pt x="1465072" y="1071689"/>
                </a:lnTo>
                <a:lnTo>
                  <a:pt x="1432687" y="10755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5290" y="4347108"/>
            <a:ext cx="580390" cy="2635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700" b="1" spc="-15" dirty="0">
                <a:latin typeface="Calibri"/>
                <a:cs typeface="Calibri"/>
              </a:rPr>
              <a:t>Fonoaudiologia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30" dirty="0">
                <a:latin typeface="Calibri"/>
                <a:cs typeface="Calibri"/>
              </a:rPr>
              <a:t>Infantil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30" dirty="0">
                <a:latin typeface="Calibri"/>
                <a:cs typeface="Calibri"/>
              </a:rPr>
              <a:t> adulto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21864" y="2286050"/>
            <a:ext cx="850265" cy="7620"/>
          </a:xfrm>
          <a:custGeom>
            <a:avLst/>
            <a:gdLst/>
            <a:ahLst/>
            <a:cxnLst/>
            <a:rect l="l" t="t" r="r" b="b"/>
            <a:pathLst>
              <a:path w="850264" h="7619">
                <a:moveTo>
                  <a:pt x="849884" y="0"/>
                </a:moveTo>
                <a:lnTo>
                  <a:pt x="0" y="0"/>
                </a:lnTo>
                <a:lnTo>
                  <a:pt x="0" y="7315"/>
                </a:lnTo>
                <a:lnTo>
                  <a:pt x="849884" y="7315"/>
                </a:lnTo>
                <a:lnTo>
                  <a:pt x="849884" y="0"/>
                </a:lnTo>
                <a:close/>
              </a:path>
            </a:pathLst>
          </a:custGeom>
          <a:solidFill>
            <a:srgbClr val="1B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51331" y="2224277"/>
            <a:ext cx="14014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Acesso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serviço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fisioterapia: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Apresentação</a:t>
            </a:r>
            <a:r>
              <a:rPr sz="700" spc="9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</a:t>
            </a:r>
            <a:r>
              <a:rPr sz="700" spc="10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pedido</a:t>
            </a:r>
            <a:r>
              <a:rPr sz="700" spc="1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médico</a:t>
            </a:r>
            <a:r>
              <a:rPr sz="700" spc="9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52855" y="2437638"/>
            <a:ext cx="953769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9750" algn="l"/>
              </a:tabLst>
            </a:pP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-15" dirty="0">
                <a:latin typeface="Calibri"/>
                <a:cs typeface="Calibri"/>
              </a:rPr>
              <a:t>p</a:t>
            </a:r>
            <a:r>
              <a:rPr sz="700" spc="-20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0" dirty="0">
                <a:latin typeface="Calibri"/>
                <a:cs typeface="Calibri"/>
              </a:rPr>
              <a:t>li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u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li</a:t>
            </a:r>
            <a:r>
              <a:rPr sz="700" spc="-15" dirty="0">
                <a:latin typeface="Calibri"/>
                <a:cs typeface="Calibri"/>
              </a:rPr>
              <a:t>n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15" dirty="0">
                <a:latin typeface="Calibri"/>
                <a:cs typeface="Calibri"/>
              </a:rPr>
              <a:t>particular,	</a:t>
            </a:r>
            <a:r>
              <a:rPr sz="700" spc="-5" dirty="0">
                <a:latin typeface="Calibri"/>
                <a:cs typeface="Calibri"/>
              </a:rPr>
              <a:t>convênio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15" dirty="0">
                <a:latin typeface="Calibri"/>
                <a:cs typeface="Calibri"/>
              </a:rPr>
              <a:t>s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p</a:t>
            </a:r>
            <a:r>
              <a:rPr sz="700" spc="-20" dirty="0">
                <a:latin typeface="Calibri"/>
                <a:cs typeface="Calibri"/>
              </a:rPr>
              <a:t>e</a:t>
            </a:r>
            <a:r>
              <a:rPr sz="700" spc="-15" dirty="0">
                <a:latin typeface="Calibri"/>
                <a:cs typeface="Calibri"/>
              </a:rPr>
              <a:t>u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7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6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73985" y="2437638"/>
            <a:ext cx="37846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spc="-10" dirty="0">
                <a:latin typeface="Calibri"/>
                <a:cs typeface="Calibri"/>
              </a:rPr>
              <a:t>U</a:t>
            </a:r>
            <a:r>
              <a:rPr sz="700" spc="10" dirty="0">
                <a:latin typeface="Calibri"/>
                <a:cs typeface="Calibri"/>
              </a:rPr>
              <a:t>S</a:t>
            </a:r>
            <a:r>
              <a:rPr sz="700" spc="-5" dirty="0">
                <a:latin typeface="Calibri"/>
                <a:cs typeface="Calibri"/>
              </a:rPr>
              <a:t>,</a:t>
            </a:r>
            <a:endParaRPr sz="7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tabLst>
                <a:tab pos="277495" algn="l"/>
              </a:tabLst>
            </a:pP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u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2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(</a:t>
            </a:r>
            <a:r>
              <a:rPr sz="700" spc="-10" dirty="0">
                <a:latin typeface="Calibri"/>
                <a:cs typeface="Calibri"/>
              </a:rPr>
              <a:t>g</a:t>
            </a:r>
            <a:r>
              <a:rPr sz="700" spc="-25" dirty="0">
                <a:latin typeface="Calibri"/>
                <a:cs typeface="Calibri"/>
              </a:rPr>
              <a:t>u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7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6812" y="2164489"/>
            <a:ext cx="934719" cy="12585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920750" algn="l"/>
              </a:tabLst>
            </a:pPr>
            <a:r>
              <a:rPr sz="700" u="sng" spc="-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endParaRPr sz="700">
              <a:latin typeface="Calibri"/>
              <a:cs typeface="Calibri"/>
            </a:endParaRPr>
          </a:p>
          <a:p>
            <a:pPr marL="15240" marR="66675">
              <a:lnSpc>
                <a:spcPct val="107200"/>
              </a:lnSpc>
              <a:spcBef>
                <a:spcPts val="409"/>
              </a:spcBef>
            </a:pPr>
            <a:r>
              <a:rPr sz="700" b="1" spc="-5" dirty="0">
                <a:latin typeface="Calibri"/>
                <a:cs typeface="Calibri"/>
              </a:rPr>
              <a:t>F</a:t>
            </a:r>
            <a:r>
              <a:rPr sz="700" b="1" spc="-25" dirty="0">
                <a:latin typeface="Calibri"/>
                <a:cs typeface="Calibri"/>
              </a:rPr>
              <a:t>i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25" dirty="0">
                <a:latin typeface="Calibri"/>
                <a:cs typeface="Calibri"/>
              </a:rPr>
              <a:t>i</a:t>
            </a:r>
            <a:r>
              <a:rPr sz="700" b="1" spc="-20" dirty="0">
                <a:latin typeface="Calibri"/>
                <a:cs typeface="Calibri"/>
              </a:rPr>
              <a:t>o</a:t>
            </a:r>
            <a:r>
              <a:rPr sz="700" b="1" spc="-10" dirty="0">
                <a:latin typeface="Calibri"/>
                <a:cs typeface="Calibri"/>
              </a:rPr>
              <a:t>t</a:t>
            </a:r>
            <a:r>
              <a:rPr sz="700" b="1" spc="-25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ra</a:t>
            </a:r>
            <a:r>
              <a:rPr sz="700" b="1" spc="-10" dirty="0">
                <a:latin typeface="Calibri"/>
                <a:cs typeface="Calibri"/>
              </a:rPr>
              <a:t>p</a:t>
            </a:r>
            <a:r>
              <a:rPr sz="700" b="1" spc="-25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rt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p</a:t>
            </a:r>
            <a:r>
              <a:rPr sz="700" spc="-5" dirty="0">
                <a:latin typeface="Calibri"/>
                <a:cs typeface="Calibri"/>
              </a:rPr>
              <a:t>é</a:t>
            </a:r>
            <a:r>
              <a:rPr sz="700" spc="-25" dirty="0">
                <a:latin typeface="Calibri"/>
                <a:cs typeface="Calibri"/>
              </a:rPr>
              <a:t>di</a:t>
            </a:r>
            <a:r>
              <a:rPr sz="700" spc="-5" dirty="0">
                <a:latin typeface="Calibri"/>
                <a:cs typeface="Calibri"/>
              </a:rPr>
              <a:t>ca,  neurológica,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respiratória,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uroginecológica,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vascular e </a:t>
            </a:r>
            <a:r>
              <a:rPr sz="700" spc="-15" dirty="0">
                <a:latin typeface="Calibri"/>
                <a:cs typeface="Calibri"/>
              </a:rPr>
              <a:t>nas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disfunções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têmporomandibulares 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(infantil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adulto).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790"/>
              </a:lnSpc>
              <a:tabLst>
                <a:tab pos="920750" algn="l"/>
              </a:tabLst>
            </a:pPr>
            <a:r>
              <a:rPr sz="700" u="sng" spc="-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49807" y="2757677"/>
            <a:ext cx="140462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referência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contra-referência).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pedido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deve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conter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CID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validade</a:t>
            </a:r>
            <a:r>
              <a:rPr sz="700" spc="6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no</a:t>
            </a:r>
            <a:r>
              <a:rPr sz="700" spc="-5" dirty="0">
                <a:latin typeface="Calibri"/>
                <a:cs typeface="Calibri"/>
              </a:rPr>
              <a:t> prazo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30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dias.</a:t>
            </a:r>
            <a:endParaRPr sz="700">
              <a:latin typeface="Calibri"/>
              <a:cs typeface="Calibri"/>
            </a:endParaRPr>
          </a:p>
          <a:p>
            <a:pPr marL="12700" marR="28575" indent="1270" algn="just">
              <a:lnSpc>
                <a:spcPct val="100000"/>
              </a:lnSpc>
            </a:pPr>
            <a:r>
              <a:rPr sz="700" spc="-10" dirty="0">
                <a:latin typeface="Calibri"/>
                <a:cs typeface="Calibri"/>
              </a:rPr>
              <a:t>Documento </a:t>
            </a:r>
            <a:r>
              <a:rPr sz="700" spc="-15" dirty="0">
                <a:latin typeface="Calibri"/>
                <a:cs typeface="Calibri"/>
              </a:rPr>
              <a:t>de identidade, </a:t>
            </a:r>
            <a:r>
              <a:rPr sz="700" spc="-5" dirty="0">
                <a:latin typeface="Calibri"/>
                <a:cs typeface="Calibri"/>
              </a:rPr>
              <a:t>cartão </a:t>
            </a:r>
            <a:r>
              <a:rPr sz="700" spc="-25" dirty="0">
                <a:latin typeface="Calibri"/>
                <a:cs typeface="Calibri"/>
              </a:rPr>
              <a:t>do 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SUS,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comprovante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endereço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x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0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1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0" dirty="0">
                <a:latin typeface="Calibri"/>
                <a:cs typeface="Calibri"/>
              </a:rPr>
              <a:t>g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(caso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5" dirty="0">
                <a:latin typeface="Calibri"/>
                <a:cs typeface="Calibri"/>
              </a:rPr>
              <a:t>nh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)</a:t>
            </a:r>
            <a:r>
              <a:rPr sz="700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21864" y="3354314"/>
            <a:ext cx="850265" cy="6350"/>
          </a:xfrm>
          <a:custGeom>
            <a:avLst/>
            <a:gdLst/>
            <a:ahLst/>
            <a:cxnLst/>
            <a:rect l="l" t="t" r="r" b="b"/>
            <a:pathLst>
              <a:path w="850264" h="6350">
                <a:moveTo>
                  <a:pt x="849884" y="0"/>
                </a:moveTo>
                <a:lnTo>
                  <a:pt x="0" y="0"/>
                </a:lnTo>
                <a:lnTo>
                  <a:pt x="0" y="5851"/>
                </a:lnTo>
                <a:lnTo>
                  <a:pt x="849884" y="5851"/>
                </a:lnTo>
                <a:lnTo>
                  <a:pt x="849884" y="0"/>
                </a:lnTo>
                <a:close/>
              </a:path>
            </a:pathLst>
          </a:custGeom>
          <a:solidFill>
            <a:srgbClr val="1B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54559" y="3884803"/>
            <a:ext cx="23361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1475105" algn="l"/>
                <a:tab pos="1764664" algn="l"/>
                <a:tab pos="2221865" algn="l"/>
              </a:tabLst>
            </a:pPr>
            <a:r>
              <a:rPr sz="700" u="sng" spc="-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700" spc="-5" dirty="0">
                <a:latin typeface="Calibri"/>
                <a:cs typeface="Calibri"/>
              </a:rPr>
              <a:t>     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Ac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-5" dirty="0">
                <a:latin typeface="Calibri"/>
                <a:cs typeface="Calibri"/>
              </a:rPr>
              <a:t>so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5" dirty="0">
                <a:latin typeface="Calibri"/>
                <a:cs typeface="Calibri"/>
              </a:rPr>
              <a:t>ao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5" dirty="0">
                <a:latin typeface="Calibri"/>
                <a:cs typeface="Calibri"/>
              </a:rPr>
              <a:t>se</a:t>
            </a:r>
            <a:r>
              <a:rPr sz="700" spc="-35" dirty="0">
                <a:latin typeface="Calibri"/>
                <a:cs typeface="Calibri"/>
              </a:rPr>
              <a:t>rvi</a:t>
            </a:r>
            <a:r>
              <a:rPr sz="700" spc="10" dirty="0">
                <a:latin typeface="Calibri"/>
                <a:cs typeface="Calibri"/>
              </a:rPr>
              <a:t>ç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3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fonoaudiologia: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pedido</a:t>
            </a:r>
            <a:r>
              <a:rPr sz="700" spc="9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médico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ou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03829" y="3888486"/>
            <a:ext cx="2940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  <a:tabLst>
                <a:tab pos="901065" algn="l"/>
              </a:tabLst>
            </a:pPr>
            <a:r>
              <a:rPr sz="1050" u="sng" spc="-7" baseline="3968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1050" spc="-7" baseline="3968" dirty="0">
                <a:latin typeface="Calibri"/>
                <a:cs typeface="Calibri"/>
              </a:rPr>
              <a:t>     </a:t>
            </a:r>
            <a:r>
              <a:rPr sz="1050" spc="104" baseline="3968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Realização</a:t>
            </a:r>
            <a:r>
              <a:rPr sz="700" spc="1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triagem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classificação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dos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critérios</a:t>
            </a:r>
            <a:endParaRPr sz="700">
              <a:latin typeface="Calibri"/>
              <a:cs typeface="Calibri"/>
            </a:endParaRPr>
          </a:p>
          <a:p>
            <a:pPr marL="1031240" marR="5080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prioridade.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Avaliação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planejamento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dos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objetivos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terapêuticos e critérios </a:t>
            </a:r>
            <a:r>
              <a:rPr sz="700" spc="-15" dirty="0">
                <a:latin typeface="Calibri"/>
                <a:cs typeface="Calibri"/>
              </a:rPr>
              <a:t>de </a:t>
            </a:r>
            <a:r>
              <a:rPr sz="700" spc="-5" dirty="0">
                <a:latin typeface="Calibri"/>
                <a:cs typeface="Calibri"/>
              </a:rPr>
              <a:t>alta: melhora,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crônica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encaminhada.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9255" y="4098163"/>
            <a:ext cx="76009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82295" algn="l"/>
                <a:tab pos="670560" algn="l"/>
              </a:tabLst>
            </a:pP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as</a:t>
            </a:r>
            <a:r>
              <a:rPr sz="700" dirty="0">
                <a:latin typeface="Calibri"/>
                <a:cs typeface="Calibri"/>
              </a:rPr>
              <a:t>     </a:t>
            </a:r>
            <a:r>
              <a:rPr sz="700" spc="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á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eas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5" dirty="0">
                <a:latin typeface="Calibri"/>
                <a:cs typeface="Calibri"/>
              </a:rPr>
              <a:t>af</a:t>
            </a:r>
            <a:r>
              <a:rPr sz="700" spc="-35" dirty="0">
                <a:latin typeface="Calibri"/>
                <a:cs typeface="Calibri"/>
              </a:rPr>
              <a:t>in</a:t>
            </a:r>
            <a:r>
              <a:rPr sz="700" spc="-5" dirty="0">
                <a:latin typeface="Calibri"/>
                <a:cs typeface="Calibri"/>
              </a:rPr>
              <a:t>s  (Fisioterapeuta,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Odontologia		</a:t>
            </a:r>
            <a:r>
              <a:rPr sz="700" spc="-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18792" y="4098163"/>
            <a:ext cx="46926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saúde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Psicologia, </a:t>
            </a:r>
            <a:r>
              <a:rPr sz="700" spc="-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Terapeuta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3222" y="4418457"/>
            <a:ext cx="23539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8225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Ocupacional).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30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pedido</a:t>
            </a:r>
            <a:r>
              <a:rPr sz="700" spc="26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deve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conter o </a:t>
            </a:r>
            <a:r>
              <a:rPr sz="700" spc="-20" dirty="0">
                <a:latin typeface="Calibri"/>
                <a:cs typeface="Calibri"/>
              </a:rPr>
              <a:t>CID </a:t>
            </a:r>
            <a:r>
              <a:rPr sz="700" spc="-5" dirty="0">
                <a:latin typeface="Calibri"/>
                <a:cs typeface="Calibri"/>
              </a:rPr>
              <a:t>e a </a:t>
            </a:r>
            <a:r>
              <a:rPr sz="700" spc="-15" dirty="0">
                <a:latin typeface="Calibri"/>
                <a:cs typeface="Calibri"/>
              </a:rPr>
              <a:t>validade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no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prazo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30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dias.</a:t>
            </a:r>
            <a:endParaRPr sz="700">
              <a:latin typeface="Calibri"/>
              <a:cs typeface="Calibri"/>
            </a:endParaRPr>
          </a:p>
          <a:p>
            <a:pPr marL="1038225" marR="6985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Documentos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identificação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(carteira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identidade</a:t>
            </a:r>
            <a:r>
              <a:rPr sz="700" spc="7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cartão</a:t>
            </a:r>
            <a:r>
              <a:rPr sz="700" spc="95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do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20750" algn="l"/>
              </a:tabLst>
            </a:pPr>
            <a:r>
              <a:rPr sz="700" u="sng" spc="-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700" spc="-5" dirty="0">
                <a:latin typeface="Calibri"/>
                <a:cs typeface="Calibri"/>
              </a:rPr>
              <a:t>     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SUS)</a:t>
            </a:r>
            <a:endParaRPr sz="700">
              <a:latin typeface="Calibri"/>
              <a:cs typeface="Calibri"/>
            </a:endParaRPr>
          </a:p>
          <a:p>
            <a:pPr marL="1038225" algn="just">
              <a:lnSpc>
                <a:spcPct val="100000"/>
              </a:lnSpc>
            </a:pPr>
            <a:r>
              <a:rPr sz="700" spc="-30" dirty="0">
                <a:latin typeface="Calibri"/>
                <a:cs typeface="Calibri"/>
              </a:rPr>
              <a:t>Exames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realizados.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03829" y="4421886"/>
            <a:ext cx="294576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124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Prioridade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A: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quadros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neurológicos</a:t>
            </a:r>
            <a:r>
              <a:rPr sz="700" spc="-10" dirty="0">
                <a:latin typeface="Calibri"/>
                <a:cs typeface="Calibri"/>
              </a:rPr>
              <a:t> graves,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disfagia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aguda,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pós-operatórios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recém-nascidos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alto 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risco</a:t>
            </a:r>
            <a:r>
              <a:rPr sz="700" dirty="0">
                <a:latin typeface="Calibri"/>
                <a:cs typeface="Calibri"/>
              </a:rPr>
              <a:t> com </a:t>
            </a:r>
            <a:r>
              <a:rPr sz="700" spc="-15" dirty="0">
                <a:latin typeface="Calibri"/>
                <a:cs typeface="Calibri"/>
              </a:rPr>
              <a:t>dificuldade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deglutição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atraso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global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desenvolvimento.</a:t>
            </a:r>
            <a:endParaRPr sz="700">
              <a:latin typeface="Calibri"/>
              <a:cs typeface="Calibri"/>
            </a:endParaRPr>
          </a:p>
          <a:p>
            <a:pPr marL="1031240" algn="just">
              <a:lnSpc>
                <a:spcPct val="100000"/>
              </a:lnSpc>
            </a:pPr>
            <a:r>
              <a:rPr sz="700" spc="-20" dirty="0">
                <a:latin typeface="Calibri"/>
                <a:cs typeface="Calibri"/>
              </a:rPr>
              <a:t>Prioridade</a:t>
            </a:r>
            <a:r>
              <a:rPr sz="700" spc="16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B:  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Transtornos</a:t>
            </a:r>
            <a:r>
              <a:rPr sz="700" spc="175" dirty="0">
                <a:latin typeface="Calibri"/>
                <a:cs typeface="Calibri"/>
              </a:rPr>
              <a:t>  </a:t>
            </a:r>
            <a:r>
              <a:rPr sz="700" spc="-20" dirty="0">
                <a:latin typeface="Calibri"/>
                <a:cs typeface="Calibri"/>
              </a:rPr>
              <a:t>neurológicos</a:t>
            </a:r>
            <a:r>
              <a:rPr sz="700" spc="165" dirty="0">
                <a:latin typeface="Calibri"/>
                <a:cs typeface="Calibri"/>
              </a:rPr>
              <a:t>  </a:t>
            </a:r>
            <a:r>
              <a:rPr sz="700" spc="-15" dirty="0">
                <a:latin typeface="Calibri"/>
                <a:cs typeface="Calibri"/>
              </a:rPr>
              <a:t>há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no</a:t>
            </a:r>
            <a:endParaRPr sz="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tabLst>
                <a:tab pos="901065" algn="l"/>
              </a:tabLst>
            </a:pPr>
            <a:r>
              <a:rPr sz="700" u="sng" spc="-5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700" spc="-5" dirty="0">
                <a:latin typeface="Calibri"/>
                <a:cs typeface="Calibri"/>
              </a:rPr>
              <a:t>     </a:t>
            </a:r>
            <a:r>
              <a:rPr sz="700" spc="7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máximo</a:t>
            </a:r>
            <a:r>
              <a:rPr sz="700" spc="2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12</a:t>
            </a:r>
            <a:r>
              <a:rPr sz="700" spc="18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meses,</a:t>
            </a:r>
            <a:r>
              <a:rPr sz="700" spc="2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crianças</a:t>
            </a:r>
            <a:r>
              <a:rPr sz="700" spc="204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0</a:t>
            </a:r>
            <a:r>
              <a:rPr sz="700" spc="1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2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4</a:t>
            </a:r>
            <a:r>
              <a:rPr sz="700" spc="19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anos</a:t>
            </a:r>
            <a:r>
              <a:rPr sz="700" spc="19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com</a:t>
            </a:r>
            <a:endParaRPr sz="700">
              <a:latin typeface="Calibri"/>
              <a:cs typeface="Calibri"/>
            </a:endParaRPr>
          </a:p>
          <a:p>
            <a:pPr marL="103124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alteração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linguagem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e/ou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audição.</a:t>
            </a:r>
            <a:endParaRPr sz="700">
              <a:latin typeface="Calibri"/>
              <a:cs typeface="Calibri"/>
            </a:endParaRPr>
          </a:p>
          <a:p>
            <a:pPr marL="1031240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Prioridade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spc="-5" dirty="0">
                <a:latin typeface="Calibri"/>
                <a:cs typeface="Calibri"/>
              </a:rPr>
              <a:t>C:</a:t>
            </a:r>
            <a:r>
              <a:rPr sz="700" spc="229" dirty="0">
                <a:latin typeface="Calibri"/>
                <a:cs typeface="Calibri"/>
              </a:rPr>
              <a:t> </a:t>
            </a:r>
            <a:r>
              <a:rPr sz="700" spc="23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quadros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spc="-10" dirty="0">
                <a:latin typeface="Calibri"/>
                <a:cs typeface="Calibri"/>
              </a:rPr>
              <a:t>neurológicos</a:t>
            </a:r>
            <a:r>
              <a:rPr sz="700" spc="229" dirty="0">
                <a:latin typeface="Calibri"/>
                <a:cs typeface="Calibri"/>
              </a:rPr>
              <a:t> </a:t>
            </a:r>
            <a:r>
              <a:rPr sz="700" spc="2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crônicos,</a:t>
            </a:r>
            <a:endParaRPr sz="700">
              <a:latin typeface="Calibri"/>
              <a:cs typeface="Calibri"/>
            </a:endParaRPr>
          </a:p>
          <a:p>
            <a:pPr marL="103124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disfonias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transtornos</a:t>
            </a:r>
            <a:r>
              <a:rPr sz="700" spc="12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aprendizagem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46124" y="5811139"/>
            <a:ext cx="119316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Acesso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serviço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Terapia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Ocupacional: Pedido </a:t>
            </a:r>
            <a:r>
              <a:rPr sz="700" spc="-5" dirty="0">
                <a:latin typeface="Calibri"/>
                <a:cs typeface="Calibri"/>
              </a:rPr>
              <a:t>médico </a:t>
            </a:r>
            <a:r>
              <a:rPr sz="700" dirty="0">
                <a:latin typeface="Calibri"/>
                <a:cs typeface="Calibri"/>
              </a:rPr>
              <a:t>ou 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áreas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afins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saúde.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pedido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deve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conter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CID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validade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prazo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30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dias.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Documentos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identificação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(carteira </a:t>
            </a:r>
            <a:r>
              <a:rPr sz="700" spc="-15" dirty="0">
                <a:latin typeface="Calibri"/>
                <a:cs typeface="Calibri"/>
              </a:rPr>
              <a:t>de identidade </a:t>
            </a:r>
            <a:r>
              <a:rPr sz="700" spc="-5" dirty="0">
                <a:latin typeface="Calibri"/>
                <a:cs typeface="Calibri"/>
              </a:rPr>
              <a:t>e cartão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</a:t>
            </a:r>
            <a:r>
              <a:rPr sz="700" spc="-5" dirty="0">
                <a:latin typeface="Calibri"/>
                <a:cs typeface="Calibri"/>
              </a:rPr>
              <a:t> SUS)</a:t>
            </a:r>
            <a:endParaRPr sz="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700" spc="-35" dirty="0">
                <a:latin typeface="Calibri"/>
                <a:cs typeface="Calibri"/>
              </a:rPr>
              <a:t>Ex</a:t>
            </a:r>
            <a:r>
              <a:rPr sz="700" spc="-30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m</a:t>
            </a:r>
            <a:r>
              <a:rPr sz="700" spc="-30" dirty="0">
                <a:latin typeface="Calibri"/>
                <a:cs typeface="Calibri"/>
              </a:rPr>
              <a:t>e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ea</a:t>
            </a:r>
            <a:r>
              <a:rPr sz="700" spc="-10" dirty="0">
                <a:latin typeface="Calibri"/>
                <a:cs typeface="Calibri"/>
              </a:rPr>
              <a:t>li</a:t>
            </a:r>
            <a:r>
              <a:rPr sz="700" spc="-5" dirty="0">
                <a:latin typeface="Calibri"/>
                <a:cs typeface="Calibri"/>
              </a:rPr>
              <a:t>za</a:t>
            </a:r>
            <a:r>
              <a:rPr sz="700" spc="-1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84729" y="2349856"/>
            <a:ext cx="719455" cy="7391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509"/>
              </a:spcBef>
            </a:pPr>
            <a:r>
              <a:rPr sz="800" spc="-5" dirty="0">
                <a:latin typeface="Calibri"/>
                <a:cs typeface="Calibri"/>
              </a:rPr>
              <a:t>Atendimentos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spcBef>
                <a:spcPts val="409"/>
              </a:spcBef>
              <a:buChar char="-"/>
              <a:tabLst>
                <a:tab pos="66040" algn="l"/>
              </a:tabLst>
            </a:pPr>
            <a:r>
              <a:rPr sz="800" spc="-5" dirty="0">
                <a:latin typeface="Calibri"/>
                <a:cs typeface="Calibri"/>
              </a:rPr>
              <a:t>Individuais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dirty="0">
                <a:latin typeface="Calibri"/>
                <a:cs typeface="Calibri"/>
              </a:rPr>
              <a:t>Em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rup</a:t>
            </a:r>
            <a:r>
              <a:rPr sz="800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10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icili</a:t>
            </a:r>
            <a:r>
              <a:rPr sz="800" spc="-1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5" dirty="0">
                <a:latin typeface="Calibri"/>
                <a:cs typeface="Calibri"/>
              </a:rPr>
              <a:t> (</a:t>
            </a:r>
            <a:r>
              <a:rPr sz="800" spc="15" dirty="0">
                <a:latin typeface="Calibri"/>
                <a:cs typeface="Calibri"/>
              </a:rPr>
              <a:t>P</a:t>
            </a:r>
            <a:r>
              <a:rPr sz="800" spc="10" dirty="0">
                <a:latin typeface="Calibri"/>
                <a:cs typeface="Calibri"/>
              </a:rPr>
              <a:t>SF</a:t>
            </a:r>
            <a:r>
              <a:rPr sz="800" dirty="0">
                <a:latin typeface="Calibri"/>
                <a:cs typeface="Calibri"/>
              </a:rPr>
              <a:t>e  </a:t>
            </a:r>
            <a:r>
              <a:rPr sz="800" spc="-5" dirty="0">
                <a:latin typeface="Calibri"/>
                <a:cs typeface="Calibri"/>
              </a:rPr>
              <a:t>respiratório)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3446" y="5555742"/>
            <a:ext cx="1967864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paciente</a:t>
            </a:r>
            <a:r>
              <a:rPr sz="650" spc="11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será</a:t>
            </a:r>
            <a:r>
              <a:rPr sz="650" spc="26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avaliado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pela</a:t>
            </a:r>
            <a:r>
              <a:rPr sz="650" spc="14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sua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necessidade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em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relação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14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demanda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apresentada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14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classificado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nos 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cr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tér</a:t>
            </a:r>
            <a:r>
              <a:rPr sz="650" spc="-25" dirty="0">
                <a:latin typeface="Calibri"/>
                <a:cs typeface="Calibri"/>
              </a:rPr>
              <a:t>io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4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40" dirty="0">
                <a:latin typeface="Calibri"/>
                <a:cs typeface="Calibri"/>
              </a:rPr>
              <a:t> </a:t>
            </a:r>
            <a:r>
              <a:rPr sz="650" spc="-35" dirty="0">
                <a:latin typeface="Calibri"/>
                <a:cs typeface="Calibri"/>
              </a:rPr>
              <a:t>fun</a:t>
            </a:r>
            <a:r>
              <a:rPr sz="650" spc="-30" dirty="0">
                <a:latin typeface="Calibri"/>
                <a:cs typeface="Calibri"/>
              </a:rPr>
              <a:t>c</a:t>
            </a:r>
            <a:r>
              <a:rPr sz="650" spc="-35" dirty="0">
                <a:latin typeface="Calibri"/>
                <a:cs typeface="Calibri"/>
              </a:rPr>
              <a:t>ion</a:t>
            </a:r>
            <a:r>
              <a:rPr sz="650" spc="-30" dirty="0">
                <a:latin typeface="Calibri"/>
                <a:cs typeface="Calibri"/>
              </a:rPr>
              <a:t>a</a:t>
            </a:r>
            <a:r>
              <a:rPr sz="650" spc="-35" dirty="0">
                <a:latin typeface="Calibri"/>
                <a:cs typeface="Calibri"/>
              </a:rPr>
              <a:t>lid</a:t>
            </a:r>
            <a:r>
              <a:rPr sz="650" spc="-30" dirty="0">
                <a:latin typeface="Calibri"/>
                <a:cs typeface="Calibri"/>
              </a:rPr>
              <a:t>a</a:t>
            </a:r>
            <a:r>
              <a:rPr sz="650" spc="-25" dirty="0">
                <a:latin typeface="Calibri"/>
                <a:cs typeface="Calibri"/>
              </a:rPr>
              <a:t>d</a:t>
            </a:r>
            <a:r>
              <a:rPr sz="650" spc="-30" dirty="0">
                <a:latin typeface="Calibri"/>
                <a:cs typeface="Calibri"/>
              </a:rPr>
              <a:t>e</a:t>
            </a:r>
            <a:r>
              <a:rPr sz="650" spc="-5" dirty="0">
                <a:latin typeface="Calibri"/>
                <a:cs typeface="Calibri"/>
              </a:rPr>
              <a:t>.</a:t>
            </a:r>
            <a:endParaRPr sz="65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r>
              <a:rPr sz="650" spc="-5" dirty="0">
                <a:latin typeface="Calibri"/>
                <a:cs typeface="Calibri"/>
              </a:rPr>
              <a:t>Será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convocado</a:t>
            </a:r>
            <a:r>
              <a:rPr sz="650" spc="-15" dirty="0">
                <a:latin typeface="Calibri"/>
                <a:cs typeface="Calibri"/>
              </a:rPr>
              <a:t> por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telefone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para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realizar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 </a:t>
            </a:r>
            <a:r>
              <a:rPr sz="650" spc="-15" dirty="0">
                <a:latin typeface="Calibri"/>
                <a:cs typeface="Calibri"/>
              </a:rPr>
              <a:t>avaliação</a:t>
            </a:r>
            <a:r>
              <a:rPr sz="650" spc="114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será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necessário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aplicação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de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escalas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padronizadas, 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intervenções</a:t>
            </a:r>
            <a:r>
              <a:rPr sz="650" spc="-3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4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processo</a:t>
            </a:r>
            <a:r>
              <a:rPr sz="650" spc="-6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de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alta;</a:t>
            </a:r>
            <a:endParaRPr sz="6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650" spc="-15" dirty="0">
                <a:latin typeface="Calibri"/>
                <a:cs typeface="Calibri"/>
              </a:rPr>
              <a:t>Prioridade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A: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Paciente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de</a:t>
            </a:r>
            <a:r>
              <a:rPr sz="650" spc="14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pós-operatório</a:t>
            </a:r>
            <a:r>
              <a:rPr sz="650" spc="10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fratura</a:t>
            </a:r>
            <a:r>
              <a:rPr sz="650" spc="11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de 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mão,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doenças</a:t>
            </a:r>
            <a:r>
              <a:rPr sz="650" spc="114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neurologias</a:t>
            </a:r>
            <a:r>
              <a:rPr sz="650" spc="114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até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03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meses</a:t>
            </a:r>
            <a:r>
              <a:rPr sz="650" spc="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(AVE,</a:t>
            </a:r>
            <a:r>
              <a:rPr sz="650" spc="14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Parkinson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dirty="0">
                <a:latin typeface="Calibri"/>
                <a:cs typeface="Calibri"/>
              </a:rPr>
              <a:t>e </a:t>
            </a:r>
            <a:r>
              <a:rPr sz="650" spc="-15" dirty="0">
                <a:latin typeface="Calibri"/>
                <a:cs typeface="Calibri"/>
              </a:rPr>
              <a:t>Demências) </a:t>
            </a:r>
            <a:r>
              <a:rPr sz="650" dirty="0">
                <a:latin typeface="Calibri"/>
                <a:cs typeface="Calibri"/>
              </a:rPr>
              <a:t>e </a:t>
            </a:r>
            <a:r>
              <a:rPr sz="650" spc="-5" dirty="0">
                <a:latin typeface="Calibri"/>
                <a:cs typeface="Calibri"/>
              </a:rPr>
              <a:t>com perda </a:t>
            </a:r>
            <a:r>
              <a:rPr sz="650" spc="-10" dirty="0">
                <a:latin typeface="Calibri"/>
                <a:cs typeface="Calibri"/>
              </a:rPr>
              <a:t>no </a:t>
            </a:r>
            <a:r>
              <a:rPr sz="650" spc="-15" dirty="0">
                <a:latin typeface="Calibri"/>
                <a:cs typeface="Calibri"/>
              </a:rPr>
              <a:t>desempenho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ocupacional 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significativo 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15" dirty="0">
                <a:latin typeface="Calibri"/>
                <a:cs typeface="Calibri"/>
              </a:rPr>
              <a:t>graus </a:t>
            </a:r>
            <a:r>
              <a:rPr sz="650" spc="-5" dirty="0">
                <a:latin typeface="Calibri"/>
                <a:cs typeface="Calibri"/>
              </a:rPr>
              <a:t>de </a:t>
            </a:r>
            <a:r>
              <a:rPr sz="650" spc="-15" dirty="0">
                <a:latin typeface="Calibri"/>
                <a:cs typeface="Calibri"/>
              </a:rPr>
              <a:t>dependência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nas </a:t>
            </a:r>
            <a:r>
              <a:rPr sz="650" spc="-10" dirty="0">
                <a:latin typeface="Calibri"/>
                <a:cs typeface="Calibri"/>
              </a:rPr>
              <a:t>ABVDs, </a:t>
            </a:r>
            <a:r>
              <a:rPr sz="650" spc="-5" dirty="0">
                <a:latin typeface="Calibri"/>
                <a:cs typeface="Calibri"/>
              </a:rPr>
              <a:t>AIVDs e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AAVDs.</a:t>
            </a:r>
            <a:endParaRPr sz="650">
              <a:latin typeface="Calibri"/>
              <a:cs typeface="Calibri"/>
            </a:endParaRPr>
          </a:p>
          <a:p>
            <a:pPr marL="12700" marR="138430">
              <a:lnSpc>
                <a:spcPct val="100000"/>
              </a:lnSpc>
              <a:spcBef>
                <a:spcPts val="5"/>
              </a:spcBef>
            </a:pPr>
            <a:r>
              <a:rPr sz="650" spc="-15" dirty="0">
                <a:latin typeface="Calibri"/>
                <a:cs typeface="Calibri"/>
              </a:rPr>
              <a:t>Prioridade B: </a:t>
            </a:r>
            <a:r>
              <a:rPr sz="650" spc="-10" dirty="0">
                <a:latin typeface="Calibri"/>
                <a:cs typeface="Calibri"/>
              </a:rPr>
              <a:t>Paciente com doenças </a:t>
            </a:r>
            <a:r>
              <a:rPr sz="650" spc="-15" dirty="0">
                <a:latin typeface="Calibri"/>
                <a:cs typeface="Calibri"/>
              </a:rPr>
              <a:t>neurológicas </a:t>
            </a:r>
            <a:r>
              <a:rPr sz="650" spc="-10" dirty="0">
                <a:latin typeface="Calibri"/>
                <a:cs typeface="Calibri"/>
              </a:rPr>
              <a:t>com 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m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35" dirty="0">
                <a:latin typeface="Calibri"/>
                <a:cs typeface="Calibri"/>
              </a:rPr>
              <a:t>0</a:t>
            </a:r>
            <a:r>
              <a:rPr sz="650" spc="-5" dirty="0">
                <a:latin typeface="Calibri"/>
                <a:cs typeface="Calibri"/>
              </a:rPr>
              <a:t>3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meses,</a:t>
            </a:r>
            <a:r>
              <a:rPr sz="650" spc="-3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do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25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ças</a:t>
            </a:r>
            <a:r>
              <a:rPr sz="650" spc="-5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25" dirty="0">
                <a:latin typeface="Calibri"/>
                <a:cs typeface="Calibri"/>
              </a:rPr>
              <a:t>u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25" dirty="0">
                <a:latin typeface="Calibri"/>
                <a:cs typeface="Calibri"/>
              </a:rPr>
              <a:t>ológi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3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ema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  </a:t>
            </a:r>
            <a:r>
              <a:rPr sz="650" spc="-15" dirty="0">
                <a:latin typeface="Calibri"/>
                <a:cs typeface="Calibri"/>
              </a:rPr>
              <a:t>síndromes de início </a:t>
            </a:r>
            <a:r>
              <a:rPr sz="650" spc="-10" dirty="0">
                <a:latin typeface="Calibri"/>
                <a:cs typeface="Calibri"/>
              </a:rPr>
              <a:t>tardio 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15" dirty="0">
                <a:latin typeface="Calibri"/>
                <a:cs typeface="Calibri"/>
              </a:rPr>
              <a:t>dependente </a:t>
            </a:r>
            <a:r>
              <a:rPr sz="650" spc="-10" dirty="0">
                <a:latin typeface="Calibri"/>
                <a:cs typeface="Calibri"/>
              </a:rPr>
              <a:t>para </a:t>
            </a:r>
            <a:r>
              <a:rPr sz="650" spc="-5" dirty="0">
                <a:latin typeface="Calibri"/>
                <a:cs typeface="Calibri"/>
              </a:rPr>
              <a:t>as </a:t>
            </a:r>
            <a:r>
              <a:rPr sz="650" spc="-25" dirty="0">
                <a:latin typeface="Calibri"/>
                <a:cs typeface="Calibri"/>
              </a:rPr>
              <a:t>ABVDs,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</a:t>
            </a:r>
            <a:r>
              <a:rPr sz="650" spc="-5" dirty="0">
                <a:latin typeface="Calibri"/>
                <a:cs typeface="Calibri"/>
              </a:rPr>
              <a:t>IV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4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20" dirty="0">
                <a:latin typeface="Calibri"/>
                <a:cs typeface="Calibri"/>
              </a:rPr>
              <a:t>AA</a:t>
            </a:r>
            <a:r>
              <a:rPr sz="650" spc="-15" dirty="0">
                <a:latin typeface="Calibri"/>
                <a:cs typeface="Calibri"/>
              </a:rPr>
              <a:t>V</a:t>
            </a:r>
            <a:r>
              <a:rPr sz="650" spc="-20" dirty="0">
                <a:latin typeface="Calibri"/>
                <a:cs typeface="Calibri"/>
              </a:rPr>
              <a:t>Ds</a:t>
            </a:r>
            <a:r>
              <a:rPr sz="650" spc="-5" dirty="0">
                <a:latin typeface="Calibri"/>
                <a:cs typeface="Calibri"/>
              </a:rPr>
              <a:t>.</a:t>
            </a:r>
            <a:endParaRPr sz="6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650" spc="-15" dirty="0">
                <a:latin typeface="Calibri"/>
                <a:cs typeface="Calibri"/>
              </a:rPr>
              <a:t>Prioridade </a:t>
            </a:r>
            <a:r>
              <a:rPr sz="650" spc="-5" dirty="0">
                <a:latin typeface="Calibri"/>
                <a:cs typeface="Calibri"/>
              </a:rPr>
              <a:t>C: </a:t>
            </a:r>
            <a:r>
              <a:rPr sz="650" spc="-10" dirty="0">
                <a:latin typeface="Calibri"/>
                <a:cs typeface="Calibri"/>
              </a:rPr>
              <a:t>Pacientes com </a:t>
            </a:r>
            <a:r>
              <a:rPr sz="650" spc="-15" dirty="0">
                <a:latin typeface="Calibri"/>
                <a:cs typeface="Calibri"/>
              </a:rPr>
              <a:t>quadros neurológicos 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crônicos 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10" dirty="0">
                <a:latin typeface="Calibri"/>
                <a:cs typeface="Calibri"/>
              </a:rPr>
              <a:t>com </a:t>
            </a:r>
            <a:r>
              <a:rPr sz="650" spc="-30" dirty="0">
                <a:latin typeface="Calibri"/>
                <a:cs typeface="Calibri"/>
              </a:rPr>
              <a:t>dificuldade</a:t>
            </a:r>
            <a:r>
              <a:rPr sz="650" spc="-25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no </a:t>
            </a:r>
            <a:r>
              <a:rPr sz="650" spc="-10" dirty="0">
                <a:latin typeface="Calibri"/>
                <a:cs typeface="Calibri"/>
              </a:rPr>
              <a:t>desempenho das </a:t>
            </a:r>
            <a:r>
              <a:rPr sz="650" spc="-5" dirty="0">
                <a:latin typeface="Calibri"/>
                <a:cs typeface="Calibri"/>
              </a:rPr>
              <a:t>tarefas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do</a:t>
            </a:r>
            <a:r>
              <a:rPr sz="650" spc="-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cotidiano.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96285" y="4259427"/>
            <a:ext cx="635635" cy="4432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800" spc="-5" dirty="0">
                <a:latin typeface="Calibri"/>
                <a:cs typeface="Calibri"/>
              </a:rPr>
              <a:t>Atendimentos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spcBef>
                <a:spcPts val="204"/>
              </a:spcBef>
              <a:buChar char="-"/>
              <a:tabLst>
                <a:tab pos="66040" algn="l"/>
              </a:tabLst>
            </a:pPr>
            <a:r>
              <a:rPr sz="800" spc="-5" dirty="0">
                <a:latin typeface="Calibri"/>
                <a:cs typeface="Calibri"/>
              </a:rPr>
              <a:t>Individual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spc="-5" dirty="0">
                <a:latin typeface="Calibri"/>
                <a:cs typeface="Calibri"/>
              </a:rPr>
              <a:t>Grupal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87142" y="6118961"/>
            <a:ext cx="635635" cy="4432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800" spc="-5" dirty="0">
                <a:latin typeface="Calibri"/>
                <a:cs typeface="Calibri"/>
              </a:rPr>
              <a:t>Atendimentos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spcBef>
                <a:spcPts val="204"/>
              </a:spcBef>
              <a:buChar char="-"/>
              <a:tabLst>
                <a:tab pos="66040" algn="l"/>
              </a:tabLst>
            </a:pPr>
            <a:r>
              <a:rPr sz="800" spc="-5" dirty="0">
                <a:latin typeface="Calibri"/>
                <a:cs typeface="Calibri"/>
              </a:rPr>
              <a:t>Individual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spc="-5" dirty="0">
                <a:latin typeface="Calibri"/>
                <a:cs typeface="Calibri"/>
              </a:rPr>
              <a:t>Grupal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2688867" y="715724"/>
            <a:ext cx="64198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uFill>
                  <a:solidFill>
                    <a:srgbClr val="3B6145"/>
                  </a:solidFill>
                </a:uFill>
              </a:rPr>
              <a:t>C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ER</a:t>
            </a:r>
            <a:r>
              <a:rPr lang="pt-BR" sz="2500" b="1" spc="-5" dirty="0">
                <a:uFill>
                  <a:solidFill>
                    <a:srgbClr val="3B6145"/>
                  </a:solidFill>
                </a:uFill>
              </a:rPr>
              <a:t> -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Centro</a:t>
            </a:r>
            <a:r>
              <a:rPr sz="2500" b="1" spc="4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Especializado</a:t>
            </a:r>
            <a:r>
              <a:rPr sz="2500" b="1" spc="13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em</a:t>
            </a:r>
            <a:r>
              <a:rPr sz="2500" b="1" spc="20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dirty="0">
                <a:uFill>
                  <a:solidFill>
                    <a:srgbClr val="3B6145"/>
                  </a:solidFill>
                </a:uFill>
              </a:rPr>
              <a:t>Reabilitação</a:t>
            </a:r>
            <a:endParaRPr sz="2500" b="1" dirty="0"/>
          </a:p>
        </p:txBody>
      </p:sp>
      <p:sp>
        <p:nvSpPr>
          <p:cNvPr id="66" name="object 66"/>
          <p:cNvSpPr txBox="1"/>
          <p:nvPr/>
        </p:nvSpPr>
        <p:spPr>
          <a:xfrm>
            <a:off x="7109206" y="3928999"/>
            <a:ext cx="591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Segunda 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à </a:t>
            </a:r>
            <a:r>
              <a:rPr sz="9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se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x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sz="9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as  </a:t>
            </a:r>
            <a:r>
              <a:rPr sz="900" spc="-25" dirty="0">
                <a:solidFill>
                  <a:srgbClr val="1D1D1B"/>
                </a:solidFill>
                <a:latin typeface="Calibri"/>
                <a:cs typeface="Calibri"/>
              </a:rPr>
              <a:t>7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h</a:t>
            </a:r>
            <a:r>
              <a:rPr sz="900" spc="-25" dirty="0">
                <a:solidFill>
                  <a:srgbClr val="1D1D1B"/>
                </a:solidFill>
                <a:latin typeface="Calibri"/>
                <a:cs typeface="Calibri"/>
              </a:rPr>
              <a:t>:30m</a:t>
            </a:r>
            <a:r>
              <a:rPr sz="900" spc="-30" dirty="0">
                <a:solidFill>
                  <a:srgbClr val="1D1D1B"/>
                </a:solidFill>
                <a:latin typeface="Calibri"/>
                <a:cs typeface="Calibri"/>
              </a:rPr>
              <a:t>in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sz="9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D1D1B"/>
                </a:solidFill>
                <a:latin typeface="Calibri"/>
                <a:cs typeface="Calibri"/>
              </a:rPr>
              <a:t>às  </a:t>
            </a:r>
            <a:r>
              <a:rPr sz="900" spc="-40" dirty="0">
                <a:solidFill>
                  <a:srgbClr val="1D1D1B"/>
                </a:solidFill>
                <a:latin typeface="Calibri"/>
                <a:cs typeface="Calibri"/>
              </a:rPr>
              <a:t>18h:00min.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97266" y="3928999"/>
            <a:ext cx="2459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6020" algn="l"/>
              </a:tabLst>
            </a:pPr>
            <a:r>
              <a:rPr sz="900" u="sng" dirty="0">
                <a:solidFill>
                  <a:srgbClr val="1D1D1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1DE11A4B-0361-EC5C-C367-80E55249372E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69" name="object 59">
            <a:extLst>
              <a:ext uri="{FF2B5EF4-FFF2-40B4-BE49-F238E27FC236}">
                <a16:creationId xmlns:a16="http://schemas.microsoft.com/office/drawing/2014/main" id="{70218F71-39B8-437E-19F5-14D2CE7AB0E0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875" y="3728974"/>
            <a:ext cx="88773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Unidades Básicas de </a:t>
            </a:r>
            <a:r>
              <a:rPr sz="800" dirty="0">
                <a:latin typeface="Calibri"/>
                <a:cs typeface="Calibri"/>
              </a:rPr>
              <a:t> Saúde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UBS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 </a:t>
            </a:r>
            <a:r>
              <a:rPr sz="800" spc="-5" dirty="0">
                <a:latin typeface="Calibri"/>
                <a:cs typeface="Calibri"/>
              </a:rPr>
              <a:t> Equipes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75" y="4095115"/>
            <a:ext cx="8756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955" algn="l"/>
              </a:tabLst>
            </a:pPr>
            <a:r>
              <a:rPr sz="800" spc="-5" dirty="0">
                <a:latin typeface="Calibri"/>
                <a:cs typeface="Calibri"/>
              </a:rPr>
              <a:t>da	Família/Saúde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875" y="4217035"/>
            <a:ext cx="89026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Bucal</a:t>
            </a:r>
            <a:r>
              <a:rPr sz="800" dirty="0">
                <a:latin typeface="Calibri"/>
                <a:cs typeface="Calibri"/>
              </a:rPr>
              <a:t> 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Núcleo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Ampliado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</a:t>
            </a:r>
            <a:r>
              <a:rPr sz="800" spc="-5" dirty="0">
                <a:latin typeface="Calibri"/>
                <a:cs typeface="Calibri"/>
              </a:rPr>
              <a:t> Saúde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Família</a:t>
            </a:r>
            <a:r>
              <a:rPr sz="800" dirty="0">
                <a:latin typeface="Calibri"/>
                <a:cs typeface="Calibri"/>
              </a:rPr>
              <a:t> –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NASF.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equipes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contam </a:t>
            </a:r>
            <a:r>
              <a:rPr sz="800" spc="-10" dirty="0">
                <a:latin typeface="Calibri"/>
                <a:cs typeface="Calibri"/>
              </a:rPr>
              <a:t> também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com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30" dirty="0">
                <a:latin typeface="Calibri"/>
                <a:cs typeface="Calibri"/>
              </a:rPr>
              <a:t>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875" y="4826889"/>
            <a:ext cx="8890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1525" algn="l"/>
              </a:tabLst>
            </a:pPr>
            <a:r>
              <a:rPr sz="800" spc="-5" dirty="0">
                <a:latin typeface="Calibri"/>
                <a:cs typeface="Calibri"/>
              </a:rPr>
              <a:t>especi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idad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875" y="4948809"/>
            <a:ext cx="8896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pediatria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PSF´S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Zon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Ru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0611" y="2353056"/>
            <a:ext cx="3101340" cy="4495800"/>
          </a:xfrm>
          <a:custGeom>
            <a:avLst/>
            <a:gdLst/>
            <a:ahLst/>
            <a:cxnLst/>
            <a:rect l="l" t="t" r="r" b="b"/>
            <a:pathLst>
              <a:path w="3101340" h="4495800">
                <a:moveTo>
                  <a:pt x="994537" y="4495571"/>
                </a:moveTo>
                <a:lnTo>
                  <a:pt x="57912" y="4495571"/>
                </a:lnTo>
                <a:lnTo>
                  <a:pt x="35432" y="4479455"/>
                </a:lnTo>
                <a:lnTo>
                  <a:pt x="17144" y="4435576"/>
                </a:lnTo>
                <a:lnTo>
                  <a:pt x="4444" y="4370628"/>
                </a:lnTo>
                <a:lnTo>
                  <a:pt x="0" y="4291317"/>
                </a:lnTo>
                <a:lnTo>
                  <a:pt x="0" y="204215"/>
                </a:lnTo>
                <a:lnTo>
                  <a:pt x="4444" y="124968"/>
                </a:lnTo>
                <a:lnTo>
                  <a:pt x="17144" y="59944"/>
                </a:lnTo>
                <a:lnTo>
                  <a:pt x="35432" y="16128"/>
                </a:lnTo>
                <a:lnTo>
                  <a:pt x="57912" y="0"/>
                </a:lnTo>
                <a:lnTo>
                  <a:pt x="994537" y="0"/>
                </a:lnTo>
                <a:lnTo>
                  <a:pt x="1017015" y="16128"/>
                </a:lnTo>
                <a:lnTo>
                  <a:pt x="1035558" y="59944"/>
                </a:lnTo>
                <a:lnTo>
                  <a:pt x="1048003" y="124968"/>
                </a:lnTo>
                <a:lnTo>
                  <a:pt x="1052449" y="204215"/>
                </a:lnTo>
                <a:lnTo>
                  <a:pt x="1052449" y="4291317"/>
                </a:lnTo>
                <a:lnTo>
                  <a:pt x="1048003" y="4370628"/>
                </a:lnTo>
                <a:lnTo>
                  <a:pt x="1035558" y="4435576"/>
                </a:lnTo>
                <a:lnTo>
                  <a:pt x="1017015" y="4479455"/>
                </a:lnTo>
                <a:lnTo>
                  <a:pt x="994537" y="4495571"/>
                </a:lnTo>
                <a:close/>
              </a:path>
              <a:path w="3101340" h="4495800">
                <a:moveTo>
                  <a:pt x="3027426" y="4495698"/>
                </a:moveTo>
                <a:lnTo>
                  <a:pt x="1151254" y="4495698"/>
                </a:lnTo>
                <a:lnTo>
                  <a:pt x="1122679" y="4471403"/>
                </a:lnTo>
                <a:lnTo>
                  <a:pt x="1099185" y="4405236"/>
                </a:lnTo>
                <a:lnTo>
                  <a:pt x="1083310" y="4307344"/>
                </a:lnTo>
                <a:lnTo>
                  <a:pt x="1077467" y="4187799"/>
                </a:lnTo>
                <a:lnTo>
                  <a:pt x="1077467" y="318643"/>
                </a:lnTo>
                <a:lnTo>
                  <a:pt x="1083310" y="199009"/>
                </a:lnTo>
                <a:lnTo>
                  <a:pt x="1099185" y="101092"/>
                </a:lnTo>
                <a:lnTo>
                  <a:pt x="1122679" y="34925"/>
                </a:lnTo>
                <a:lnTo>
                  <a:pt x="1151254" y="10668"/>
                </a:lnTo>
                <a:lnTo>
                  <a:pt x="3027426" y="10668"/>
                </a:lnTo>
                <a:lnTo>
                  <a:pt x="3056001" y="34925"/>
                </a:lnTo>
                <a:lnTo>
                  <a:pt x="3079496" y="101092"/>
                </a:lnTo>
                <a:lnTo>
                  <a:pt x="3095371" y="199009"/>
                </a:lnTo>
                <a:lnTo>
                  <a:pt x="3101213" y="318643"/>
                </a:lnTo>
                <a:lnTo>
                  <a:pt x="3101213" y="4187799"/>
                </a:lnTo>
                <a:lnTo>
                  <a:pt x="3095371" y="4307344"/>
                </a:lnTo>
                <a:lnTo>
                  <a:pt x="3079496" y="4405236"/>
                </a:lnTo>
                <a:lnTo>
                  <a:pt x="3056001" y="4471403"/>
                </a:lnTo>
                <a:lnTo>
                  <a:pt x="3027426" y="44956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2535" y="1885188"/>
            <a:ext cx="1038860" cy="5524500"/>
          </a:xfrm>
          <a:custGeom>
            <a:avLst/>
            <a:gdLst/>
            <a:ahLst/>
            <a:cxnLst/>
            <a:rect l="l" t="t" r="r" b="b"/>
            <a:pathLst>
              <a:path w="1038859" h="5524500">
                <a:moveTo>
                  <a:pt x="984885" y="5524017"/>
                </a:moveTo>
                <a:lnTo>
                  <a:pt x="53975" y="5524017"/>
                </a:lnTo>
                <a:lnTo>
                  <a:pt x="33019" y="5503024"/>
                </a:lnTo>
                <a:lnTo>
                  <a:pt x="15875" y="5445887"/>
                </a:lnTo>
                <a:lnTo>
                  <a:pt x="4190" y="5361292"/>
                </a:lnTo>
                <a:lnTo>
                  <a:pt x="0" y="5258028"/>
                </a:lnTo>
                <a:lnTo>
                  <a:pt x="0" y="266064"/>
                </a:lnTo>
                <a:lnTo>
                  <a:pt x="4190" y="162687"/>
                </a:lnTo>
                <a:lnTo>
                  <a:pt x="15875" y="78104"/>
                </a:lnTo>
                <a:lnTo>
                  <a:pt x="33019" y="20954"/>
                </a:lnTo>
                <a:lnTo>
                  <a:pt x="53975" y="0"/>
                </a:lnTo>
                <a:lnTo>
                  <a:pt x="984885" y="0"/>
                </a:lnTo>
                <a:lnTo>
                  <a:pt x="1005839" y="20954"/>
                </a:lnTo>
                <a:lnTo>
                  <a:pt x="1022985" y="78104"/>
                </a:lnTo>
                <a:lnTo>
                  <a:pt x="1034541" y="162687"/>
                </a:lnTo>
                <a:lnTo>
                  <a:pt x="1038860" y="266064"/>
                </a:lnTo>
                <a:lnTo>
                  <a:pt x="1038860" y="5258028"/>
                </a:lnTo>
                <a:lnTo>
                  <a:pt x="1034541" y="5361292"/>
                </a:lnTo>
                <a:lnTo>
                  <a:pt x="1022985" y="5445887"/>
                </a:lnTo>
                <a:lnTo>
                  <a:pt x="1005839" y="5503024"/>
                </a:lnTo>
                <a:lnTo>
                  <a:pt x="984885" y="55240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5911" y="3046476"/>
            <a:ext cx="1038225" cy="3173095"/>
          </a:xfrm>
          <a:custGeom>
            <a:avLst/>
            <a:gdLst/>
            <a:ahLst/>
            <a:cxnLst/>
            <a:rect l="l" t="t" r="r" b="b"/>
            <a:pathLst>
              <a:path w="1038225" h="3173095">
                <a:moveTo>
                  <a:pt x="984885" y="3172587"/>
                </a:moveTo>
                <a:lnTo>
                  <a:pt x="52832" y="3172587"/>
                </a:lnTo>
                <a:lnTo>
                  <a:pt x="32258" y="3160267"/>
                </a:lnTo>
                <a:lnTo>
                  <a:pt x="15494" y="3126740"/>
                </a:lnTo>
                <a:lnTo>
                  <a:pt x="4191" y="3077083"/>
                </a:lnTo>
                <a:lnTo>
                  <a:pt x="0" y="3016504"/>
                </a:lnTo>
                <a:lnTo>
                  <a:pt x="0" y="155955"/>
                </a:lnTo>
                <a:lnTo>
                  <a:pt x="4191" y="95376"/>
                </a:lnTo>
                <a:lnTo>
                  <a:pt x="15494" y="45847"/>
                </a:lnTo>
                <a:lnTo>
                  <a:pt x="32258" y="12318"/>
                </a:lnTo>
                <a:lnTo>
                  <a:pt x="52832" y="0"/>
                </a:lnTo>
                <a:lnTo>
                  <a:pt x="984885" y="0"/>
                </a:lnTo>
                <a:lnTo>
                  <a:pt x="1005332" y="12318"/>
                </a:lnTo>
                <a:lnTo>
                  <a:pt x="1022223" y="45847"/>
                </a:lnTo>
                <a:lnTo>
                  <a:pt x="1033526" y="95376"/>
                </a:lnTo>
                <a:lnTo>
                  <a:pt x="1037717" y="155955"/>
                </a:lnTo>
                <a:lnTo>
                  <a:pt x="1037717" y="3016504"/>
                </a:lnTo>
                <a:lnTo>
                  <a:pt x="1033526" y="3077083"/>
                </a:lnTo>
                <a:lnTo>
                  <a:pt x="1022223" y="3126740"/>
                </a:lnTo>
                <a:lnTo>
                  <a:pt x="1005332" y="3160267"/>
                </a:lnTo>
                <a:lnTo>
                  <a:pt x="984885" y="31725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0435" y="3046476"/>
            <a:ext cx="2488565" cy="3173095"/>
          </a:xfrm>
          <a:custGeom>
            <a:avLst/>
            <a:gdLst/>
            <a:ahLst/>
            <a:cxnLst/>
            <a:rect l="l" t="t" r="r" b="b"/>
            <a:pathLst>
              <a:path w="2488565" h="3173095">
                <a:moveTo>
                  <a:pt x="2406523" y="3172587"/>
                </a:moveTo>
                <a:lnTo>
                  <a:pt x="81788" y="3172587"/>
                </a:lnTo>
                <a:lnTo>
                  <a:pt x="50038" y="3153537"/>
                </a:lnTo>
                <a:lnTo>
                  <a:pt x="24003" y="3101593"/>
                </a:lnTo>
                <a:lnTo>
                  <a:pt x="6477" y="3024759"/>
                </a:lnTo>
                <a:lnTo>
                  <a:pt x="0" y="2931033"/>
                </a:lnTo>
                <a:lnTo>
                  <a:pt x="0" y="241553"/>
                </a:lnTo>
                <a:lnTo>
                  <a:pt x="6477" y="147827"/>
                </a:lnTo>
                <a:lnTo>
                  <a:pt x="24003" y="70992"/>
                </a:lnTo>
                <a:lnTo>
                  <a:pt x="50038" y="19050"/>
                </a:lnTo>
                <a:lnTo>
                  <a:pt x="81788" y="0"/>
                </a:lnTo>
                <a:lnTo>
                  <a:pt x="2406523" y="0"/>
                </a:lnTo>
                <a:lnTo>
                  <a:pt x="2438273" y="19050"/>
                </a:lnTo>
                <a:lnTo>
                  <a:pt x="2464308" y="70992"/>
                </a:lnTo>
                <a:lnTo>
                  <a:pt x="2481834" y="147827"/>
                </a:lnTo>
                <a:lnTo>
                  <a:pt x="2488311" y="241553"/>
                </a:lnTo>
                <a:lnTo>
                  <a:pt x="2488311" y="2931033"/>
                </a:lnTo>
                <a:lnTo>
                  <a:pt x="2481834" y="3024759"/>
                </a:lnTo>
                <a:lnTo>
                  <a:pt x="2464308" y="3101593"/>
                </a:lnTo>
                <a:lnTo>
                  <a:pt x="2438273" y="3153537"/>
                </a:lnTo>
                <a:lnTo>
                  <a:pt x="2406523" y="31725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2" name="object 12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1281" y="1429639"/>
            <a:ext cx="577447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8" name="object 18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08910" y="1345489"/>
            <a:ext cx="614609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2" name="object 22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14186" y="1347267"/>
            <a:ext cx="580305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6" name="object 26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23657" y="1347267"/>
            <a:ext cx="829007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endParaRPr lang="pt-BR" sz="600" b="1" spc="-5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2809" y="1349806"/>
            <a:ext cx="1017678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1" name="object 31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663440" y="1420749"/>
            <a:ext cx="1863837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5" name="object 35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75168" y="1444498"/>
            <a:ext cx="41069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08695" y="3790950"/>
            <a:ext cx="13639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ra</a:t>
            </a:r>
            <a:r>
              <a:rPr sz="800" spc="-2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: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08695" y="4060698"/>
            <a:ext cx="21945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Respeitando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5" dirty="0">
                <a:latin typeface="Calibri"/>
                <a:cs typeface="Calibri"/>
              </a:rPr>
              <a:t>ordem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chegada,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critérios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5" dirty="0">
                <a:latin typeface="Calibri"/>
                <a:cs typeface="Calibri"/>
              </a:rPr>
              <a:t> risco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mediante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encaminhamentos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as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especialidades.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08695" y="4573270"/>
            <a:ext cx="2400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7555" algn="l"/>
                <a:tab pos="1458595" algn="l"/>
                <a:tab pos="1667510" algn="l"/>
                <a:tab pos="2283460" algn="l"/>
              </a:tabLst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30" dirty="0">
                <a:latin typeface="Calibri"/>
                <a:cs typeface="Calibri"/>
              </a:rPr>
              <a:t>r</a:t>
            </a:r>
            <a:r>
              <a:rPr sz="800" spc="-20" dirty="0">
                <a:latin typeface="Calibri"/>
                <a:cs typeface="Calibri"/>
              </a:rPr>
              <a:t>efere</a:t>
            </a:r>
            <a:r>
              <a:rPr sz="800" spc="-5" dirty="0">
                <a:latin typeface="Calibri"/>
                <a:cs typeface="Calibri"/>
              </a:rPr>
              <a:t>nc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	a	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3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spc="-20" dirty="0">
                <a:latin typeface="Calibri"/>
                <a:cs typeface="Calibri"/>
              </a:rPr>
              <a:t>ore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08695" y="4695190"/>
            <a:ext cx="242125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necessidades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especiais,</a:t>
            </a:r>
            <a:r>
              <a:rPr sz="800" dirty="0">
                <a:latin typeface="Calibri"/>
                <a:cs typeface="Calibri"/>
              </a:rPr>
              <a:t> 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idosos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(superior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80</a:t>
            </a:r>
            <a:r>
              <a:rPr sz="800" spc="-5" dirty="0">
                <a:latin typeface="Calibri"/>
                <a:cs typeface="Calibri"/>
              </a:rPr>
              <a:t> anos</a:t>
            </a:r>
            <a:r>
              <a:rPr sz="800" dirty="0">
                <a:latin typeface="Calibri"/>
                <a:cs typeface="Calibri"/>
              </a:rPr>
              <a:t> –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prioridade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especial);</a:t>
            </a:r>
            <a:r>
              <a:rPr sz="800" spc="-5" dirty="0">
                <a:latin typeface="Calibri"/>
                <a:cs typeface="Calibri"/>
              </a:rPr>
              <a:t> idosos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(superior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60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anos), 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gestantes,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lactantes,</a:t>
            </a:r>
            <a:r>
              <a:rPr sz="800" spc="-10" dirty="0">
                <a:latin typeface="Calibri"/>
                <a:cs typeface="Calibri"/>
              </a:rPr>
              <a:t> pessoas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com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crianças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colo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obesos.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b="1" i="1" spc="-5" dirty="0">
                <a:latin typeface="Calibri"/>
                <a:cs typeface="Calibri"/>
              </a:rPr>
              <a:t>(Lei</a:t>
            </a:r>
            <a:r>
              <a:rPr sz="800" b="1" i="1" spc="15" dirty="0">
                <a:latin typeface="Calibri"/>
                <a:cs typeface="Calibri"/>
              </a:rPr>
              <a:t> </a:t>
            </a:r>
            <a:r>
              <a:rPr sz="800" b="1" i="1" spc="-5" dirty="0">
                <a:latin typeface="Calibri"/>
                <a:cs typeface="Calibri"/>
              </a:rPr>
              <a:t>Federal</a:t>
            </a:r>
            <a:r>
              <a:rPr sz="800" b="1" i="1" spc="5" dirty="0">
                <a:latin typeface="Calibri"/>
                <a:cs typeface="Calibri"/>
              </a:rPr>
              <a:t> </a:t>
            </a:r>
            <a:r>
              <a:rPr sz="800" b="1" i="1" spc="-20" dirty="0">
                <a:latin typeface="Calibri"/>
                <a:cs typeface="Calibri"/>
              </a:rPr>
              <a:t>10.048/2000;</a:t>
            </a:r>
            <a:r>
              <a:rPr sz="800" b="1" i="1" spc="-10" dirty="0">
                <a:latin typeface="Calibri"/>
                <a:cs typeface="Calibri"/>
              </a:rPr>
              <a:t> </a:t>
            </a:r>
            <a:r>
              <a:rPr sz="800" b="1" i="1" spc="-5" dirty="0">
                <a:latin typeface="Calibri"/>
                <a:cs typeface="Calibri"/>
              </a:rPr>
              <a:t>Lei</a:t>
            </a:r>
            <a:r>
              <a:rPr sz="800" b="1" i="1" spc="30" dirty="0">
                <a:latin typeface="Calibri"/>
                <a:cs typeface="Calibri"/>
              </a:rPr>
              <a:t> </a:t>
            </a:r>
            <a:r>
              <a:rPr sz="800" b="1" i="1" spc="-5" dirty="0">
                <a:latin typeface="Calibri"/>
                <a:cs typeface="Calibri"/>
              </a:rPr>
              <a:t>Municipal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08695" y="5183505"/>
            <a:ext cx="2391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155700" algn="l"/>
                <a:tab pos="1416050" algn="l"/>
                <a:tab pos="1826260" algn="l"/>
              </a:tabLst>
            </a:pPr>
            <a:r>
              <a:rPr sz="800" b="1" i="1" spc="-15" dirty="0">
                <a:latin typeface="Calibri"/>
                <a:cs typeface="Calibri"/>
              </a:rPr>
              <a:t>1194/2005;	</a:t>
            </a:r>
            <a:r>
              <a:rPr sz="800" b="1" i="1" spc="-5" dirty="0">
                <a:latin typeface="Calibri"/>
                <a:cs typeface="Calibri"/>
              </a:rPr>
              <a:t>Estatuto	do	Idoso:	</a:t>
            </a:r>
            <a:r>
              <a:rPr sz="800" b="1" i="1" spc="-15" dirty="0">
                <a:latin typeface="Calibri"/>
                <a:cs typeface="Calibri"/>
              </a:rPr>
              <a:t>13.466/2017)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35704" y="2928366"/>
            <a:ext cx="195135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95"/>
              </a:spcBef>
              <a:tabLst>
                <a:tab pos="1099185" algn="l"/>
              </a:tabLst>
            </a:pPr>
            <a:r>
              <a:rPr sz="700" spc="-5" dirty="0">
                <a:latin typeface="Verdana"/>
                <a:cs typeface="Verdana"/>
              </a:rPr>
              <a:t>-</a:t>
            </a:r>
            <a:r>
              <a:rPr sz="700" spc="24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Todos os</a:t>
            </a:r>
            <a:r>
              <a:rPr sz="700" spc="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pacientes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demanda</a:t>
            </a:r>
            <a:r>
              <a:rPr sz="700" spc="2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livre 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são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acolhidos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na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UBS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por</a:t>
            </a:r>
            <a:r>
              <a:rPr sz="700" spc="-10" dirty="0">
                <a:latin typeface="Verdana"/>
                <a:cs typeface="Verdana"/>
              </a:rPr>
              <a:t> algum 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profissional,</a:t>
            </a:r>
            <a:r>
              <a:rPr sz="700" spc="22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encaminhado</a:t>
            </a:r>
            <a:r>
              <a:rPr sz="700" spc="2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para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atendimento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enfermeira</a:t>
            </a:r>
            <a:r>
              <a:rPr sz="700" spc="-10" dirty="0">
                <a:latin typeface="Verdana"/>
                <a:cs typeface="Verdana"/>
              </a:rPr>
              <a:t> que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se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necessário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encaminha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medico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ou 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agenda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consulta.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UBS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faz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agendamento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consultas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para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os </a:t>
            </a:r>
            <a:r>
              <a:rPr sz="700" spc="-15" dirty="0">
                <a:latin typeface="Verdana"/>
                <a:cs typeface="Verdana"/>
              </a:rPr>
              <a:t> pacientes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mostrar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exames,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solicitar </a:t>
            </a:r>
            <a:r>
              <a:rPr sz="700" spc="-15" dirty="0">
                <a:latin typeface="Verdana"/>
                <a:cs typeface="Verdana"/>
              </a:rPr>
              <a:t> encaminhamentos,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dentre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outros,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acompanha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pacientes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grupo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prioritário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como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hipertensos</a:t>
            </a:r>
            <a:r>
              <a:rPr sz="700" spc="2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diabéticos.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Acompanhamento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das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crianças conforme protocolo, pré-natal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mensalmente.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especialidades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são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atendidas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na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policlínica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(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complexo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hospitalar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).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projeto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terapêutico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singular </a:t>
            </a:r>
            <a:r>
              <a:rPr sz="700" spc="-5" dirty="0">
                <a:latin typeface="Verdana"/>
                <a:cs typeface="Verdana"/>
              </a:rPr>
              <a:t>são </a:t>
            </a:r>
            <a:r>
              <a:rPr sz="700" spc="-15" dirty="0">
                <a:latin typeface="Verdana"/>
                <a:cs typeface="Verdana"/>
              </a:rPr>
              <a:t>feitos juntamente </a:t>
            </a:r>
            <a:r>
              <a:rPr sz="700" spc="-10" dirty="0">
                <a:latin typeface="Verdana"/>
                <a:cs typeface="Verdana"/>
              </a:rPr>
              <a:t>com </a:t>
            </a:r>
            <a:r>
              <a:rPr sz="700" spc="-20" dirty="0">
                <a:latin typeface="Verdana"/>
                <a:cs typeface="Verdana"/>
              </a:rPr>
              <a:t>os </a:t>
            </a:r>
            <a:r>
              <a:rPr sz="700" spc="-15" dirty="0">
                <a:latin typeface="Verdana"/>
                <a:cs typeface="Verdana"/>
              </a:rPr>
              <a:t> profissionais </a:t>
            </a:r>
            <a:r>
              <a:rPr sz="700" spc="-5" dirty="0">
                <a:latin typeface="Verdana"/>
                <a:cs typeface="Verdana"/>
              </a:rPr>
              <a:t>do </a:t>
            </a:r>
            <a:r>
              <a:rPr sz="700" spc="-15" dirty="0">
                <a:latin typeface="Verdana"/>
                <a:cs typeface="Verdana"/>
              </a:rPr>
              <a:t>NASF, que </a:t>
            </a:r>
            <a:r>
              <a:rPr sz="700" spc="-10" dirty="0">
                <a:latin typeface="Verdana"/>
                <a:cs typeface="Verdana"/>
              </a:rPr>
              <a:t>apoiam </a:t>
            </a:r>
            <a:r>
              <a:rPr sz="700" spc="-5" dirty="0">
                <a:latin typeface="Verdana"/>
                <a:cs typeface="Verdana"/>
              </a:rPr>
              <a:t>as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equipes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no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matriciamento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demais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ações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serviços.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As</a:t>
            </a:r>
            <a:r>
              <a:rPr sz="700" spc="24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visitas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domiciliares	</a:t>
            </a:r>
            <a:r>
              <a:rPr sz="700" spc="-5" dirty="0">
                <a:latin typeface="Verdana"/>
                <a:cs typeface="Verdana"/>
              </a:rPr>
              <a:t>são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agendadas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semanalmente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ou</a:t>
            </a:r>
            <a:r>
              <a:rPr sz="700" spc="8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conforme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realidade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7916" y="5275910"/>
            <a:ext cx="177800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de cada </a:t>
            </a:r>
            <a:r>
              <a:rPr sz="700" spc="-15" dirty="0">
                <a:latin typeface="Verdana"/>
                <a:cs typeface="Verdana"/>
              </a:rPr>
              <a:t>UBS </a:t>
            </a:r>
            <a:r>
              <a:rPr sz="700" spc="-5" dirty="0">
                <a:latin typeface="Verdana"/>
                <a:cs typeface="Verdana"/>
              </a:rPr>
              <a:t>e</a:t>
            </a:r>
            <a:r>
              <a:rPr sz="700" spc="47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agendamento prévio.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Os </a:t>
            </a:r>
            <a:r>
              <a:rPr sz="700" spc="-15" dirty="0">
                <a:latin typeface="Verdana"/>
                <a:cs typeface="Verdana"/>
              </a:rPr>
              <a:t>profissionais </a:t>
            </a:r>
            <a:r>
              <a:rPr sz="700" spc="-5" dirty="0">
                <a:latin typeface="Verdana"/>
                <a:cs typeface="Verdana"/>
              </a:rPr>
              <a:t>do NASF </a:t>
            </a:r>
            <a:r>
              <a:rPr sz="700" spc="-15" dirty="0">
                <a:latin typeface="Verdana"/>
                <a:cs typeface="Verdana"/>
              </a:rPr>
              <a:t>realizam </a:t>
            </a:r>
            <a:r>
              <a:rPr sz="700" spc="5" dirty="0">
                <a:latin typeface="Verdana"/>
                <a:cs typeface="Verdana"/>
              </a:rPr>
              <a:t>as 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visitas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domiciliares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conforme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as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demandas</a:t>
            </a:r>
            <a:r>
              <a:rPr sz="700" spc="2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dos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pacientes</a:t>
            </a:r>
            <a:r>
              <a:rPr sz="700" spc="220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ou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funcionários.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35704" y="5822061"/>
            <a:ext cx="19481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-</a:t>
            </a:r>
            <a:r>
              <a:rPr sz="700" spc="58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</a:t>
            </a:r>
            <a:r>
              <a:rPr sz="700" spc="59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SAD</a:t>
            </a:r>
            <a:r>
              <a:rPr sz="700" spc="58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(</a:t>
            </a:r>
            <a:r>
              <a:rPr sz="700" spc="58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serviço</a:t>
            </a:r>
            <a:r>
              <a:rPr sz="700" spc="57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59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atendimento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7916" y="5928741"/>
            <a:ext cx="177609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Verdana"/>
                <a:cs typeface="Verdana"/>
              </a:rPr>
              <a:t>domiciliar),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também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realiza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visitas 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conforme </a:t>
            </a:r>
            <a:r>
              <a:rPr sz="700" spc="-5" dirty="0">
                <a:latin typeface="Verdana"/>
                <a:cs typeface="Verdana"/>
              </a:rPr>
              <a:t>o protocolo. E o </a:t>
            </a:r>
            <a:r>
              <a:rPr sz="700" spc="-10" dirty="0">
                <a:latin typeface="Verdana"/>
                <a:cs typeface="Verdana"/>
              </a:rPr>
              <a:t>SAD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COVID-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19 </a:t>
            </a:r>
            <a:r>
              <a:rPr sz="700" spc="-5" dirty="0">
                <a:latin typeface="Verdana"/>
                <a:cs typeface="Verdana"/>
              </a:rPr>
              <a:t>é </a:t>
            </a:r>
            <a:r>
              <a:rPr sz="700" spc="-15" dirty="0">
                <a:latin typeface="Verdana"/>
                <a:cs typeface="Verdana"/>
              </a:rPr>
              <a:t>responsável </a:t>
            </a:r>
            <a:r>
              <a:rPr sz="700" spc="-5" dirty="0">
                <a:latin typeface="Verdana"/>
                <a:cs typeface="Verdana"/>
              </a:rPr>
              <a:t>em </a:t>
            </a:r>
            <a:r>
              <a:rPr sz="700" spc="-20" dirty="0">
                <a:latin typeface="Verdana"/>
                <a:cs typeface="Verdana"/>
              </a:rPr>
              <a:t>monitorar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os </a:t>
            </a:r>
            <a:r>
              <a:rPr sz="700" spc="-20" dirty="0">
                <a:latin typeface="Verdana"/>
                <a:cs typeface="Verdana"/>
              </a:rPr>
              <a:t>csos </a:t>
            </a:r>
            <a:r>
              <a:rPr sz="700" spc="-235" dirty="0">
                <a:latin typeface="Verdana"/>
                <a:cs typeface="Verdana"/>
              </a:rPr>
              <a:t> </a:t>
            </a:r>
            <a:r>
              <a:rPr sz="700" spc="-15" dirty="0">
                <a:latin typeface="Verdana"/>
                <a:cs typeface="Verdana"/>
              </a:rPr>
              <a:t>suspeitos </a:t>
            </a:r>
            <a:r>
              <a:rPr sz="700" spc="-5" dirty="0">
                <a:latin typeface="Verdana"/>
                <a:cs typeface="Verdana"/>
              </a:rPr>
              <a:t>de </a:t>
            </a:r>
            <a:r>
              <a:rPr sz="700" spc="-15" dirty="0">
                <a:latin typeface="Verdana"/>
                <a:cs typeface="Verdana"/>
              </a:rPr>
              <a:t>covid </a:t>
            </a:r>
            <a:r>
              <a:rPr sz="700" spc="-20" dirty="0">
                <a:latin typeface="Verdana"/>
                <a:cs typeface="Verdana"/>
              </a:rPr>
              <a:t>juntamente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com </a:t>
            </a:r>
            <a:r>
              <a:rPr sz="700" spc="-5" dirty="0">
                <a:latin typeface="Verdana"/>
                <a:cs typeface="Verdana"/>
              </a:rPr>
              <a:t>a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unidade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básica</a:t>
            </a:r>
            <a:r>
              <a:rPr sz="700" spc="8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saúde.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79338" y="1925193"/>
            <a:ext cx="962660" cy="3845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765" marR="100965">
              <a:lnSpc>
                <a:spcPct val="103600"/>
              </a:lnSpc>
              <a:spcBef>
                <a:spcPts val="75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Pra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ost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22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endParaRPr sz="5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spc="-5" dirty="0">
                <a:latin typeface="Verdana"/>
                <a:cs typeface="Verdana"/>
              </a:rPr>
              <a:t>(31)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99958-2400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B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endParaRPr sz="550" dirty="0">
              <a:latin typeface="Verdana"/>
              <a:cs typeface="Verdana"/>
            </a:endParaRPr>
          </a:p>
          <a:p>
            <a:pPr marL="12700">
              <a:lnSpc>
                <a:spcPts val="650"/>
              </a:lnSpc>
            </a:pPr>
            <a:r>
              <a:rPr sz="550" spc="-5" dirty="0">
                <a:latin typeface="Verdana"/>
                <a:cs typeface="Verdana"/>
              </a:rPr>
              <a:t>(31)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99835-3908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ts val="650"/>
              </a:lnSpc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ssos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147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3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9971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-2021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244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CE</a:t>
            </a: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550" dirty="0">
              <a:latin typeface="Verdana"/>
              <a:cs typeface="Verdana"/>
            </a:endParaRPr>
          </a:p>
          <a:p>
            <a:pPr marL="24765" marR="18415">
              <a:lnSpc>
                <a:spcPct val="100000"/>
              </a:lnSpc>
            </a:pP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GU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oton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Bra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1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10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99948-5405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ts val="630"/>
              </a:lnSpc>
              <a:spcBef>
                <a:spcPts val="315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CORRE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ts val="630"/>
              </a:lnSpc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oss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da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104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931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9962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-7772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455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GR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/PR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GRE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endParaRPr sz="550" dirty="0">
              <a:latin typeface="Verdana"/>
              <a:cs typeface="Verdana"/>
            </a:endParaRPr>
          </a:p>
          <a:p>
            <a:pPr marL="24765" marR="229235">
              <a:lnSpc>
                <a:spcPct val="100000"/>
              </a:lnSpc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le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50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99569-1465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99518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0433</a:t>
            </a:r>
            <a:endParaRPr sz="550" dirty="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J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TA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/P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ANA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50" dirty="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1</a:t>
            </a:r>
            <a:endParaRPr sz="550" dirty="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99517-5035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15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HUM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35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99867-4957</a:t>
            </a:r>
            <a:endParaRPr sz="550" dirty="0">
              <a:latin typeface="Verdana"/>
              <a:cs typeface="Verdana"/>
            </a:endParaRPr>
          </a:p>
          <a:p>
            <a:pPr marL="24765" marR="151130">
              <a:lnSpc>
                <a:spcPct val="103600"/>
              </a:lnSpc>
              <a:spcBef>
                <a:spcPts val="50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LH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oss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Conc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09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130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9970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8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-9395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219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RQ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50" dirty="0">
              <a:latin typeface="Verdana"/>
              <a:cs typeface="Verdana"/>
            </a:endParaRPr>
          </a:p>
          <a:p>
            <a:pPr marL="24765" marR="39370">
              <a:lnSpc>
                <a:spcPts val="720"/>
              </a:lnSpc>
              <a:spcBef>
                <a:spcPts val="10"/>
              </a:spcBef>
            </a:pP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CACHOEIRA: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Rua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Augusto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Di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55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ts val="625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99613-0550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240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 </a:t>
            </a:r>
            <a:r>
              <a:rPr sz="55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s/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endParaRPr sz="550" dirty="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(31)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99708-3547</a:t>
            </a:r>
            <a:endParaRPr sz="550" dirty="0">
              <a:latin typeface="Verdana"/>
              <a:cs typeface="Verdana"/>
            </a:endParaRPr>
          </a:p>
          <a:p>
            <a:pPr marL="48260">
              <a:lnSpc>
                <a:spcPts val="630"/>
              </a:lnSpc>
              <a:spcBef>
                <a:spcPts val="60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50" dirty="0">
              <a:latin typeface="Verdana"/>
              <a:cs typeface="Verdana"/>
            </a:endParaRPr>
          </a:p>
          <a:p>
            <a:pPr marL="48260" marR="73660">
              <a:lnSpc>
                <a:spcPts val="600"/>
              </a:lnSpc>
              <a:spcBef>
                <a:spcPts val="40"/>
              </a:spcBef>
            </a:pPr>
            <a:r>
              <a:rPr sz="550" dirty="0">
                <a:latin typeface="Verdana"/>
                <a:cs typeface="Verdana"/>
              </a:rPr>
              <a:t>Joaqu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10" dirty="0">
                <a:latin typeface="Verdana"/>
                <a:cs typeface="Verdana"/>
              </a:rPr>
              <a:t>l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5" dirty="0">
                <a:latin typeface="Verdana"/>
                <a:cs typeface="Verdana"/>
              </a:rPr>
              <a:t> </a:t>
            </a:r>
            <a:r>
              <a:rPr sz="550" spc="5" dirty="0">
                <a:latin typeface="Verdana"/>
                <a:cs typeface="Verdana"/>
              </a:rPr>
              <a:t>B</a:t>
            </a:r>
            <a:r>
              <a:rPr sz="550" dirty="0">
                <a:latin typeface="Verdana"/>
                <a:cs typeface="Verdana"/>
              </a:rPr>
              <a:t>ar</a:t>
            </a:r>
            <a:r>
              <a:rPr sz="550" spc="-10" dirty="0">
                <a:latin typeface="Verdana"/>
                <a:cs typeface="Verdana"/>
              </a:rPr>
              <a:t>b</a:t>
            </a:r>
            <a:r>
              <a:rPr sz="550" spc="-15" dirty="0">
                <a:latin typeface="Verdana"/>
                <a:cs typeface="Verdana"/>
              </a:rPr>
              <a:t>os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 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º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27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endParaRPr sz="550" dirty="0">
              <a:latin typeface="Verdana"/>
              <a:cs typeface="Verdana"/>
            </a:endParaRPr>
          </a:p>
          <a:p>
            <a:pPr marL="48260">
              <a:lnSpc>
                <a:spcPct val="100000"/>
              </a:lnSpc>
              <a:spcBef>
                <a:spcPts val="25"/>
              </a:spcBef>
            </a:pP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(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97167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3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7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79338" y="5809539"/>
            <a:ext cx="964565" cy="14744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95"/>
              </a:spcBef>
            </a:pP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SANT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: </a:t>
            </a:r>
            <a:r>
              <a:rPr sz="55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Verdana"/>
                <a:cs typeface="Verdana"/>
              </a:rPr>
              <a:t>M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spc="-20" dirty="0">
                <a:latin typeface="Verdana"/>
                <a:cs typeface="Verdana"/>
              </a:rPr>
              <a:t>l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F</a:t>
            </a:r>
            <a:r>
              <a:rPr sz="550" dirty="0">
                <a:latin typeface="Verdana"/>
                <a:cs typeface="Verdana"/>
              </a:rPr>
              <a:t>ranco,</a:t>
            </a:r>
            <a:r>
              <a:rPr sz="550" spc="-9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°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166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Verdana"/>
                <a:cs typeface="Verdana"/>
              </a:rPr>
              <a:t>(31</a:t>
            </a:r>
            <a:r>
              <a:rPr sz="550" dirty="0">
                <a:latin typeface="Verdana"/>
                <a:cs typeface="Verdana"/>
              </a:rPr>
              <a:t>)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9950</a:t>
            </a:r>
            <a:r>
              <a:rPr sz="550" spc="-10" dirty="0">
                <a:latin typeface="Verdana"/>
                <a:cs typeface="Verdana"/>
              </a:rPr>
              <a:t>7</a:t>
            </a:r>
            <a:r>
              <a:rPr sz="550" dirty="0">
                <a:latin typeface="Verdana"/>
                <a:cs typeface="Verdana"/>
              </a:rPr>
              <a:t>-</a:t>
            </a:r>
            <a:r>
              <a:rPr sz="550" spc="-5" dirty="0">
                <a:latin typeface="Verdana"/>
                <a:cs typeface="Verdana"/>
              </a:rPr>
              <a:t>2739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latin typeface="Verdana"/>
                <a:cs typeface="Verdana"/>
              </a:rPr>
              <a:t>P</a:t>
            </a:r>
            <a:r>
              <a:rPr sz="550" spc="-2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F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35" dirty="0">
                <a:latin typeface="Verdana"/>
                <a:cs typeface="Verdana"/>
              </a:rPr>
              <a:t>SÃ</a:t>
            </a:r>
            <a:r>
              <a:rPr sz="550" dirty="0">
                <a:latin typeface="Verdana"/>
                <a:cs typeface="Verdana"/>
              </a:rPr>
              <a:t>O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J</a:t>
            </a:r>
            <a:r>
              <a:rPr sz="550" spc="-5" dirty="0">
                <a:latin typeface="Verdana"/>
                <a:cs typeface="Verdana"/>
              </a:rPr>
              <a:t>O</a:t>
            </a:r>
            <a:r>
              <a:rPr sz="550" spc="-20" dirty="0">
                <a:latin typeface="Verdana"/>
                <a:cs typeface="Verdana"/>
              </a:rPr>
              <a:t>S</a:t>
            </a:r>
            <a:r>
              <a:rPr sz="550" spc="-5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: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Ru</a:t>
            </a:r>
            <a:r>
              <a:rPr sz="550" dirty="0">
                <a:latin typeface="Verdana"/>
                <a:cs typeface="Verdana"/>
              </a:rPr>
              <a:t>a</a:t>
            </a:r>
            <a:endParaRPr sz="550">
              <a:latin typeface="Verdana"/>
              <a:cs typeface="Verdana"/>
            </a:endParaRPr>
          </a:p>
          <a:p>
            <a:pPr marL="24765" marR="324485">
              <a:lnSpc>
                <a:spcPct val="104500"/>
              </a:lnSpc>
              <a:spcBef>
                <a:spcPts val="10"/>
              </a:spcBef>
            </a:pPr>
            <a:r>
              <a:rPr sz="550" dirty="0">
                <a:latin typeface="Verdana"/>
                <a:cs typeface="Verdana"/>
              </a:rPr>
              <a:t>Joa</a:t>
            </a:r>
            <a:r>
              <a:rPr sz="550" spc="-10" dirty="0">
                <a:latin typeface="Verdana"/>
                <a:cs typeface="Verdana"/>
              </a:rPr>
              <a:t>q</a:t>
            </a:r>
            <a:r>
              <a:rPr sz="550" dirty="0">
                <a:latin typeface="Verdana"/>
                <a:cs typeface="Verdana"/>
              </a:rPr>
              <a:t>u</a:t>
            </a:r>
            <a:r>
              <a:rPr sz="550" spc="-10" dirty="0">
                <a:latin typeface="Verdana"/>
                <a:cs typeface="Verdana"/>
              </a:rPr>
              <a:t>i</a:t>
            </a:r>
            <a:r>
              <a:rPr sz="550" dirty="0">
                <a:latin typeface="Verdana"/>
                <a:cs typeface="Verdana"/>
              </a:rPr>
              <a:t>m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spc="-1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ugus</a:t>
            </a:r>
            <a:r>
              <a:rPr sz="550" spc="-5" dirty="0">
                <a:latin typeface="Verdana"/>
                <a:cs typeface="Verdana"/>
              </a:rPr>
              <a:t>t</a:t>
            </a:r>
            <a:r>
              <a:rPr sz="550" dirty="0">
                <a:latin typeface="Verdana"/>
                <a:cs typeface="Verdana"/>
              </a:rPr>
              <a:t>o  Rodr</a:t>
            </a:r>
            <a:r>
              <a:rPr sz="550" spc="-20" dirty="0">
                <a:latin typeface="Verdana"/>
                <a:cs typeface="Verdana"/>
              </a:rPr>
              <a:t>i</a:t>
            </a:r>
            <a:r>
              <a:rPr sz="550" spc="-10" dirty="0">
                <a:latin typeface="Verdana"/>
                <a:cs typeface="Verdana"/>
              </a:rPr>
              <a:t>g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spc="-20" dirty="0">
                <a:latin typeface="Verdana"/>
                <a:cs typeface="Verdana"/>
              </a:rPr>
              <a:t>e</a:t>
            </a:r>
            <a:r>
              <a:rPr sz="550" dirty="0">
                <a:latin typeface="Verdana"/>
                <a:cs typeface="Verdana"/>
              </a:rPr>
              <a:t>s</a:t>
            </a:r>
            <a:r>
              <a:rPr sz="550" spc="-7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s/n  </a:t>
            </a:r>
            <a:r>
              <a:rPr sz="550" spc="-5" dirty="0">
                <a:latin typeface="Verdana"/>
                <a:cs typeface="Verdana"/>
              </a:rPr>
              <a:t>(31</a:t>
            </a:r>
            <a:r>
              <a:rPr sz="550" dirty="0">
                <a:latin typeface="Verdana"/>
                <a:cs typeface="Verdana"/>
              </a:rPr>
              <a:t>) </a:t>
            </a:r>
            <a:r>
              <a:rPr sz="550" spc="-5" dirty="0">
                <a:latin typeface="Verdana"/>
                <a:cs typeface="Verdana"/>
              </a:rPr>
              <a:t>99939</a:t>
            </a:r>
            <a:r>
              <a:rPr sz="550" dirty="0">
                <a:latin typeface="Verdana"/>
                <a:cs typeface="Verdana"/>
              </a:rPr>
              <a:t>-</a:t>
            </a:r>
            <a:r>
              <a:rPr sz="550" spc="-5" dirty="0">
                <a:latin typeface="Verdana"/>
                <a:cs typeface="Verdana"/>
              </a:rPr>
              <a:t>6577</a:t>
            </a:r>
            <a:endParaRPr sz="550">
              <a:latin typeface="Verdana"/>
              <a:cs typeface="Verdana"/>
            </a:endParaRPr>
          </a:p>
          <a:p>
            <a:pPr marL="24765" marR="5080">
              <a:lnSpc>
                <a:spcPct val="100000"/>
              </a:lnSpc>
              <a:spcBef>
                <a:spcPts val="180"/>
              </a:spcBef>
            </a:pPr>
            <a:r>
              <a:rPr sz="550" dirty="0">
                <a:latin typeface="Verdana"/>
                <a:cs typeface="Verdana"/>
              </a:rPr>
              <a:t>P</a:t>
            </a:r>
            <a:r>
              <a:rPr sz="550" spc="-2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F</a:t>
            </a:r>
            <a:r>
              <a:rPr sz="550" spc="-55" dirty="0">
                <a:latin typeface="Verdana"/>
                <a:cs typeface="Verdana"/>
              </a:rPr>
              <a:t> </a:t>
            </a:r>
            <a:r>
              <a:rPr sz="550" spc="-2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U</a:t>
            </a:r>
            <a:r>
              <a:rPr sz="550" spc="5" dirty="0">
                <a:latin typeface="Verdana"/>
                <a:cs typeface="Verdana"/>
              </a:rPr>
              <a:t>Z</a:t>
            </a:r>
            <a:r>
              <a:rPr sz="550" spc="-2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spc="-20" dirty="0">
                <a:latin typeface="Verdana"/>
                <a:cs typeface="Verdana"/>
              </a:rPr>
              <a:t>A</a:t>
            </a:r>
            <a:r>
              <a:rPr sz="550" dirty="0">
                <a:latin typeface="Verdana"/>
                <a:cs typeface="Verdana"/>
              </a:rPr>
              <a:t>: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Hum,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°  </a:t>
            </a:r>
            <a:r>
              <a:rPr sz="550" spc="-5" dirty="0">
                <a:latin typeface="Verdana"/>
                <a:cs typeface="Verdana"/>
              </a:rPr>
              <a:t>165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0"/>
              </a:lnSpc>
            </a:pPr>
            <a:r>
              <a:rPr sz="550" spc="-5" dirty="0">
                <a:latin typeface="Verdana"/>
                <a:cs typeface="Verdana"/>
              </a:rPr>
              <a:t>(31)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99831-1678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ts val="640"/>
              </a:lnSpc>
            </a:pPr>
            <a:r>
              <a:rPr sz="550" dirty="0">
                <a:latin typeface="Verdana"/>
                <a:cs typeface="Verdana"/>
              </a:rPr>
              <a:t>P</a:t>
            </a:r>
            <a:r>
              <a:rPr sz="550" spc="-2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F</a:t>
            </a:r>
            <a:r>
              <a:rPr sz="550" spc="-5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TE</a:t>
            </a:r>
            <a:r>
              <a:rPr sz="550" dirty="0">
                <a:latin typeface="Verdana"/>
                <a:cs typeface="Verdana"/>
              </a:rPr>
              <a:t>JU</a:t>
            </a:r>
            <a:r>
              <a:rPr sz="550" spc="-5" dirty="0">
                <a:latin typeface="Verdana"/>
                <a:cs typeface="Verdana"/>
              </a:rPr>
              <a:t>CO</a:t>
            </a:r>
            <a:r>
              <a:rPr sz="550" dirty="0">
                <a:latin typeface="Verdana"/>
                <a:cs typeface="Verdana"/>
              </a:rPr>
              <a:t>:</a:t>
            </a:r>
            <a:r>
              <a:rPr sz="550" spc="-8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7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Joao</a:t>
            </a:r>
            <a:r>
              <a:rPr sz="550" spc="-50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dos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550" spc="-20" dirty="0">
                <a:latin typeface="Verdana"/>
                <a:cs typeface="Verdana"/>
              </a:rPr>
              <a:t>S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5" dirty="0">
                <a:latin typeface="Verdana"/>
                <a:cs typeface="Verdana"/>
              </a:rPr>
              <a:t>nt</a:t>
            </a:r>
            <a:r>
              <a:rPr sz="550" dirty="0">
                <a:latin typeface="Verdana"/>
                <a:cs typeface="Verdana"/>
              </a:rPr>
              <a:t>os,</a:t>
            </a:r>
            <a:r>
              <a:rPr sz="550" spc="-9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°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322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50"/>
              </a:lnSpc>
              <a:spcBef>
                <a:spcPts val="60"/>
              </a:spcBef>
            </a:pPr>
            <a:r>
              <a:rPr sz="550" spc="-5" dirty="0">
                <a:latin typeface="Verdana"/>
                <a:cs typeface="Verdana"/>
              </a:rPr>
              <a:t>(31)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99813-9083</a:t>
            </a:r>
            <a:endParaRPr sz="550">
              <a:latin typeface="Verdana"/>
              <a:cs typeface="Verdana"/>
            </a:endParaRPr>
          </a:p>
          <a:p>
            <a:pPr marL="24765">
              <a:lnSpc>
                <a:spcPts val="650"/>
              </a:lnSpc>
            </a:pPr>
            <a:r>
              <a:rPr sz="550" spc="-5" dirty="0">
                <a:latin typeface="Verdana"/>
                <a:cs typeface="Verdana"/>
              </a:rPr>
              <a:t>PSF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Retiro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dirty="0">
                <a:latin typeface="Verdana"/>
                <a:cs typeface="Verdana"/>
              </a:rPr>
              <a:t>do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brumado:</a:t>
            </a:r>
            <a:endParaRPr sz="550">
              <a:latin typeface="Verdana"/>
              <a:cs typeface="Verdana"/>
            </a:endParaRPr>
          </a:p>
          <a:p>
            <a:pPr marL="24765" marR="186055">
              <a:lnSpc>
                <a:spcPts val="710"/>
              </a:lnSpc>
              <a:spcBef>
                <a:spcPts val="20"/>
              </a:spcBef>
            </a:pPr>
            <a:r>
              <a:rPr sz="550" dirty="0">
                <a:latin typeface="Verdana"/>
                <a:cs typeface="Verdana"/>
              </a:rPr>
              <a:t>R</a:t>
            </a:r>
            <a:r>
              <a:rPr sz="550" spc="-5" dirty="0">
                <a:latin typeface="Verdana"/>
                <a:cs typeface="Verdana"/>
              </a:rPr>
              <a:t>u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Ne</a:t>
            </a:r>
            <a:r>
              <a:rPr sz="550" spc="-20" dirty="0">
                <a:latin typeface="Verdana"/>
                <a:cs typeface="Verdana"/>
              </a:rPr>
              <a:t>il</a:t>
            </a:r>
            <a:r>
              <a:rPr sz="550" dirty="0">
                <a:latin typeface="Verdana"/>
                <a:cs typeface="Verdana"/>
              </a:rPr>
              <a:t>a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ara,</a:t>
            </a:r>
            <a:r>
              <a:rPr sz="550" spc="-60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n</a:t>
            </a:r>
            <a:r>
              <a:rPr sz="550" dirty="0">
                <a:latin typeface="Verdana"/>
                <a:cs typeface="Verdana"/>
              </a:rPr>
              <a:t>°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51  (31)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-5" dirty="0">
                <a:latin typeface="Verdana"/>
                <a:cs typeface="Verdana"/>
              </a:rPr>
              <a:t>3571-0935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7828" y="2340864"/>
            <a:ext cx="2432050" cy="4509770"/>
          </a:xfrm>
          <a:custGeom>
            <a:avLst/>
            <a:gdLst/>
            <a:ahLst/>
            <a:cxnLst/>
            <a:rect l="l" t="t" r="r" b="b"/>
            <a:pathLst>
              <a:path w="2432050" h="4509770">
                <a:moveTo>
                  <a:pt x="2350642" y="4508271"/>
                </a:moveTo>
                <a:lnTo>
                  <a:pt x="1038212" y="4508271"/>
                </a:lnTo>
                <a:lnTo>
                  <a:pt x="1006652" y="4492104"/>
                </a:lnTo>
                <a:lnTo>
                  <a:pt x="980795" y="4448098"/>
                </a:lnTo>
                <a:lnTo>
                  <a:pt x="963333" y="4382973"/>
                </a:lnTo>
                <a:lnTo>
                  <a:pt x="956919" y="4303445"/>
                </a:lnTo>
                <a:lnTo>
                  <a:pt x="956919" y="204850"/>
                </a:lnTo>
                <a:lnTo>
                  <a:pt x="963333" y="125349"/>
                </a:lnTo>
                <a:lnTo>
                  <a:pt x="980795" y="60198"/>
                </a:lnTo>
                <a:lnTo>
                  <a:pt x="1006652" y="16128"/>
                </a:lnTo>
                <a:lnTo>
                  <a:pt x="1038212" y="0"/>
                </a:lnTo>
                <a:lnTo>
                  <a:pt x="2350642" y="0"/>
                </a:lnTo>
                <a:lnTo>
                  <a:pt x="2382139" y="16128"/>
                </a:lnTo>
                <a:lnTo>
                  <a:pt x="2408047" y="60198"/>
                </a:lnTo>
                <a:lnTo>
                  <a:pt x="2425446" y="125349"/>
                </a:lnTo>
                <a:lnTo>
                  <a:pt x="2431923" y="204850"/>
                </a:lnTo>
                <a:lnTo>
                  <a:pt x="2431923" y="4303445"/>
                </a:lnTo>
                <a:lnTo>
                  <a:pt x="2425446" y="4382973"/>
                </a:lnTo>
                <a:lnTo>
                  <a:pt x="2408047" y="4448098"/>
                </a:lnTo>
                <a:lnTo>
                  <a:pt x="2382139" y="4492104"/>
                </a:lnTo>
                <a:lnTo>
                  <a:pt x="2350642" y="4508271"/>
                </a:lnTo>
                <a:close/>
              </a:path>
              <a:path w="2432050" h="4509770">
                <a:moveTo>
                  <a:pt x="874801" y="4509274"/>
                </a:moveTo>
                <a:lnTo>
                  <a:pt x="51015" y="4509274"/>
                </a:lnTo>
                <a:lnTo>
                  <a:pt x="31216" y="4493120"/>
                </a:lnTo>
                <a:lnTo>
                  <a:pt x="14985" y="4449114"/>
                </a:lnTo>
                <a:lnTo>
                  <a:pt x="4013" y="4383951"/>
                </a:lnTo>
                <a:lnTo>
                  <a:pt x="0" y="4304411"/>
                </a:lnTo>
                <a:lnTo>
                  <a:pt x="0" y="204850"/>
                </a:lnTo>
                <a:lnTo>
                  <a:pt x="4013" y="125349"/>
                </a:lnTo>
                <a:lnTo>
                  <a:pt x="14985" y="60198"/>
                </a:lnTo>
                <a:lnTo>
                  <a:pt x="31216" y="16128"/>
                </a:lnTo>
                <a:lnTo>
                  <a:pt x="51015" y="0"/>
                </a:lnTo>
                <a:lnTo>
                  <a:pt x="874801" y="0"/>
                </a:lnTo>
                <a:lnTo>
                  <a:pt x="894613" y="16128"/>
                </a:lnTo>
                <a:lnTo>
                  <a:pt x="910844" y="60198"/>
                </a:lnTo>
                <a:lnTo>
                  <a:pt x="921791" y="125349"/>
                </a:lnTo>
                <a:lnTo>
                  <a:pt x="925830" y="204850"/>
                </a:lnTo>
                <a:lnTo>
                  <a:pt x="925830" y="4304411"/>
                </a:lnTo>
                <a:lnTo>
                  <a:pt x="921791" y="4383951"/>
                </a:lnTo>
                <a:lnTo>
                  <a:pt x="910844" y="4449114"/>
                </a:lnTo>
                <a:lnTo>
                  <a:pt x="894613" y="4493120"/>
                </a:lnTo>
                <a:lnTo>
                  <a:pt x="874801" y="45092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24788" y="4082923"/>
            <a:ext cx="125476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15" dirty="0">
                <a:latin typeface="Calibri"/>
                <a:cs typeface="Calibri"/>
              </a:rPr>
              <a:t>Apresentar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documento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identidade,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cartão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SUS</a:t>
            </a:r>
            <a:r>
              <a:rPr sz="800" dirty="0">
                <a:latin typeface="Calibri"/>
                <a:cs typeface="Calibri"/>
              </a:rPr>
              <a:t> 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ovan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endereço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09794" y="739052"/>
            <a:ext cx="29025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ATENÇÃO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BÁSICA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90080" y="4195064"/>
            <a:ext cx="91313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 marR="5080" indent="-4572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1D1D1B"/>
                </a:solidFill>
                <a:latin typeface="Verdana"/>
                <a:cs typeface="Verdana"/>
              </a:rPr>
              <a:t>Segunda </a:t>
            </a:r>
            <a:r>
              <a:rPr sz="800" dirty="0">
                <a:solidFill>
                  <a:srgbClr val="1D1D1B"/>
                </a:solidFill>
                <a:latin typeface="Verdana"/>
                <a:cs typeface="Verdana"/>
              </a:rPr>
              <a:t>à </a:t>
            </a:r>
            <a:r>
              <a:rPr sz="800" spc="-15" dirty="0">
                <a:solidFill>
                  <a:srgbClr val="1D1D1B"/>
                </a:solidFill>
                <a:latin typeface="Verdana"/>
                <a:cs typeface="Verdana"/>
              </a:rPr>
              <a:t>sexta </a:t>
            </a:r>
            <a:r>
              <a:rPr sz="800" spc="-10" dirty="0">
                <a:solidFill>
                  <a:srgbClr val="1D1D1B"/>
                </a:solidFill>
                <a:latin typeface="Verdana"/>
                <a:cs typeface="Verdana"/>
              </a:rPr>
              <a:t> das</a:t>
            </a:r>
            <a:r>
              <a:rPr sz="800" spc="2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1D1D1B"/>
                </a:solidFill>
                <a:latin typeface="Verdana"/>
                <a:cs typeface="Verdana"/>
              </a:rPr>
              <a:t>7h:00min. </a:t>
            </a:r>
            <a:r>
              <a:rPr sz="800" spc="-2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8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8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1D1D1B"/>
                </a:solidFill>
                <a:latin typeface="Verdana"/>
                <a:cs typeface="Verdana"/>
              </a:rPr>
              <a:t>16</a:t>
            </a:r>
            <a:r>
              <a:rPr sz="800" spc="-45" dirty="0">
                <a:solidFill>
                  <a:srgbClr val="1D1D1B"/>
                </a:solidFill>
                <a:latin typeface="Verdana"/>
                <a:cs typeface="Verdana"/>
              </a:rPr>
              <a:t>h:</a:t>
            </a:r>
            <a:r>
              <a:rPr sz="800" spc="-35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800" spc="-40" dirty="0">
                <a:solidFill>
                  <a:srgbClr val="1D1D1B"/>
                </a:solidFill>
                <a:latin typeface="Verdana"/>
                <a:cs typeface="Verdana"/>
              </a:rPr>
              <a:t>mi</a:t>
            </a:r>
            <a:r>
              <a:rPr sz="800" spc="-4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8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77795" y="3282188"/>
            <a:ext cx="9588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4825" algn="l"/>
                <a:tab pos="586740" algn="l"/>
                <a:tab pos="657225" algn="l"/>
              </a:tabLst>
            </a:pPr>
            <a:r>
              <a:rPr sz="700" spc="-5" dirty="0">
                <a:latin typeface="Arial MT"/>
                <a:cs typeface="Arial MT"/>
              </a:rPr>
              <a:t>O acesso </a:t>
            </a:r>
            <a:r>
              <a:rPr sz="700" spc="-15" dirty="0">
                <a:latin typeface="Arial MT"/>
                <a:cs typeface="Arial MT"/>
              </a:rPr>
              <a:t>dos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usuários 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na</a:t>
            </a:r>
            <a:r>
              <a:rPr sz="700" spc="370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UBS	</a:t>
            </a:r>
            <a:r>
              <a:rPr sz="700" spc="-20" dirty="0">
                <a:latin typeface="Arial MT"/>
                <a:cs typeface="Arial MT"/>
              </a:rPr>
              <a:t>ocorre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por 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30" dirty="0">
                <a:latin typeface="Arial MT"/>
                <a:cs typeface="Arial MT"/>
              </a:rPr>
              <a:t>l</a:t>
            </a:r>
            <a:r>
              <a:rPr sz="700" spc="-5" dirty="0">
                <a:latin typeface="Arial MT"/>
                <a:cs typeface="Arial MT"/>
              </a:rPr>
              <a:t>iv</a:t>
            </a:r>
            <a:r>
              <a:rPr sz="700" spc="-25" dirty="0">
                <a:latin typeface="Arial MT"/>
                <a:cs typeface="Arial MT"/>
              </a:rPr>
              <a:t>r</a:t>
            </a:r>
            <a:r>
              <a:rPr sz="700" spc="-5" dirty="0">
                <a:latin typeface="Arial MT"/>
                <a:cs typeface="Arial MT"/>
              </a:rPr>
              <a:t>e</a:t>
            </a:r>
            <a:r>
              <a:rPr sz="700" dirty="0">
                <a:latin typeface="Arial MT"/>
                <a:cs typeface="Arial MT"/>
              </a:rPr>
              <a:t>		</a:t>
            </a:r>
            <a:r>
              <a:rPr sz="700" spc="-20" dirty="0">
                <a:latin typeface="Arial MT"/>
                <a:cs typeface="Arial MT"/>
              </a:rPr>
              <a:t>de</a:t>
            </a:r>
            <a:r>
              <a:rPr sz="700" dirty="0">
                <a:latin typeface="Arial MT"/>
                <a:cs typeface="Arial MT"/>
              </a:rPr>
              <a:t>m</a:t>
            </a:r>
            <a:r>
              <a:rPr sz="700" spc="-20" dirty="0">
                <a:latin typeface="Arial MT"/>
                <a:cs typeface="Arial MT"/>
              </a:rPr>
              <a:t>an</a:t>
            </a:r>
            <a:r>
              <a:rPr sz="700" spc="-35" dirty="0">
                <a:latin typeface="Arial MT"/>
                <a:cs typeface="Arial MT"/>
              </a:rPr>
              <a:t>d</a:t>
            </a:r>
            <a:r>
              <a:rPr sz="700" spc="-5" dirty="0">
                <a:latin typeface="Arial MT"/>
                <a:cs typeface="Arial MT"/>
              </a:rPr>
              <a:t>a  conforme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agendamentos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prévios 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pelo</a:t>
            </a:r>
            <a:r>
              <a:rPr sz="700" spc="195" dirty="0">
                <a:latin typeface="Arial MT"/>
                <a:cs typeface="Arial MT"/>
              </a:rPr>
              <a:t>  </a:t>
            </a:r>
            <a:r>
              <a:rPr sz="700" spc="-15" dirty="0">
                <a:latin typeface="Arial MT"/>
                <a:cs typeface="Arial MT"/>
              </a:rPr>
              <a:t>ACS			</a:t>
            </a:r>
            <a:r>
              <a:rPr sz="700" spc="-5" dirty="0">
                <a:latin typeface="Arial MT"/>
                <a:cs typeface="Arial MT"/>
              </a:rPr>
              <a:t>ou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na 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recepção</a:t>
            </a:r>
            <a:r>
              <a:rPr sz="700" spc="2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da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ESF</a:t>
            </a:r>
            <a:r>
              <a:rPr sz="700" spc="-25" dirty="0">
                <a:latin typeface="Arial MT"/>
                <a:cs typeface="Arial MT"/>
              </a:rPr>
              <a:t> pelo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77795" y="4029583"/>
            <a:ext cx="97409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621665" algn="l"/>
                <a:tab pos="855344" algn="l"/>
              </a:tabLst>
            </a:pPr>
            <a:r>
              <a:rPr sz="700" spc="-5" dirty="0">
                <a:latin typeface="Arial MT"/>
                <a:cs typeface="Arial MT"/>
              </a:rPr>
              <a:t>usuário.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demanda </a:t>
            </a:r>
            <a:r>
              <a:rPr sz="700" spc="-180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espontânea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passa </a:t>
            </a:r>
            <a:r>
              <a:rPr sz="700" spc="-15" dirty="0">
                <a:latin typeface="Arial MT"/>
                <a:cs typeface="Arial MT"/>
              </a:rPr>
              <a:t>pelo 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acolhimento</a:t>
            </a:r>
            <a:r>
              <a:rPr sz="700" spc="-10" dirty="0">
                <a:latin typeface="Arial MT"/>
                <a:cs typeface="Arial MT"/>
              </a:rPr>
              <a:t> com</a:t>
            </a:r>
            <a:r>
              <a:rPr sz="700" spc="-5" dirty="0">
                <a:latin typeface="Arial MT"/>
                <a:cs typeface="Arial MT"/>
              </a:rPr>
              <a:t> a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enfermeira </a:t>
            </a:r>
            <a:r>
              <a:rPr sz="700" spc="-15" dirty="0">
                <a:latin typeface="Arial MT"/>
                <a:cs typeface="Arial MT"/>
              </a:rPr>
              <a:t>que </a:t>
            </a:r>
            <a:r>
              <a:rPr sz="700" spc="-20" dirty="0">
                <a:latin typeface="Arial MT"/>
                <a:cs typeface="Arial MT"/>
              </a:rPr>
              <a:t>avalia </a:t>
            </a:r>
            <a:r>
              <a:rPr sz="700" spc="-5" dirty="0">
                <a:latin typeface="Arial MT"/>
                <a:cs typeface="Arial MT"/>
              </a:rPr>
              <a:t>a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ne</a:t>
            </a:r>
            <a:r>
              <a:rPr sz="700" spc="-5" dirty="0">
                <a:latin typeface="Arial MT"/>
                <a:cs typeface="Arial MT"/>
              </a:rPr>
              <a:t>c</a:t>
            </a:r>
            <a:r>
              <a:rPr sz="700" spc="-20" dirty="0">
                <a:latin typeface="Arial MT"/>
                <a:cs typeface="Arial MT"/>
              </a:rPr>
              <a:t>e</a:t>
            </a:r>
            <a:r>
              <a:rPr sz="700" spc="-5" dirty="0">
                <a:latin typeface="Arial MT"/>
                <a:cs typeface="Arial MT"/>
              </a:rPr>
              <a:t>s</a:t>
            </a:r>
            <a:r>
              <a:rPr sz="700" spc="-30" dirty="0">
                <a:latin typeface="Arial MT"/>
                <a:cs typeface="Arial MT"/>
              </a:rPr>
              <a:t>s</a:t>
            </a:r>
            <a:r>
              <a:rPr sz="700" spc="-5" dirty="0">
                <a:latin typeface="Arial MT"/>
                <a:cs typeface="Arial MT"/>
              </a:rPr>
              <a:t>i</a:t>
            </a:r>
            <a:r>
              <a:rPr sz="700" spc="-10" dirty="0">
                <a:latin typeface="Arial MT"/>
                <a:cs typeface="Arial MT"/>
              </a:rPr>
              <a:t>d</a:t>
            </a:r>
            <a:r>
              <a:rPr sz="700" spc="-20" dirty="0">
                <a:latin typeface="Arial MT"/>
                <a:cs typeface="Arial MT"/>
              </a:rPr>
              <a:t>a</a:t>
            </a:r>
            <a:r>
              <a:rPr sz="700" spc="-35" dirty="0">
                <a:latin typeface="Arial MT"/>
                <a:cs typeface="Arial MT"/>
              </a:rPr>
              <a:t>d</a:t>
            </a:r>
            <a:r>
              <a:rPr sz="700" spc="-5" dirty="0">
                <a:latin typeface="Arial MT"/>
                <a:cs typeface="Arial MT"/>
              </a:rPr>
              <a:t>e</a:t>
            </a:r>
            <a:r>
              <a:rPr sz="700" dirty="0">
                <a:latin typeface="Arial MT"/>
                <a:cs typeface="Arial MT"/>
              </a:rPr>
              <a:t>		</a:t>
            </a:r>
            <a:r>
              <a:rPr sz="700" spc="-20" dirty="0">
                <a:latin typeface="Arial MT"/>
                <a:cs typeface="Arial MT"/>
              </a:rPr>
              <a:t>do  </a:t>
            </a:r>
            <a:r>
              <a:rPr sz="700" spc="-25" dirty="0">
                <a:latin typeface="Arial MT"/>
                <a:cs typeface="Arial MT"/>
              </a:rPr>
              <a:t>pa</a:t>
            </a:r>
            <a:r>
              <a:rPr sz="700" spc="-20" dirty="0">
                <a:latin typeface="Arial MT"/>
                <a:cs typeface="Arial MT"/>
              </a:rPr>
              <a:t>ci</a:t>
            </a:r>
            <a:r>
              <a:rPr sz="700" spc="-10" dirty="0">
                <a:latin typeface="Arial MT"/>
                <a:cs typeface="Arial MT"/>
              </a:rPr>
              <a:t>en</a:t>
            </a:r>
            <a:r>
              <a:rPr sz="700" spc="-20" dirty="0">
                <a:latin typeface="Arial MT"/>
                <a:cs typeface="Arial MT"/>
              </a:rPr>
              <a:t>t</a:t>
            </a:r>
            <a:r>
              <a:rPr sz="700" spc="-10" dirty="0">
                <a:latin typeface="Arial MT"/>
                <a:cs typeface="Arial MT"/>
              </a:rPr>
              <a:t>e</a:t>
            </a:r>
            <a:r>
              <a:rPr sz="700" spc="-5" dirty="0">
                <a:latin typeface="Arial MT"/>
                <a:cs typeface="Arial MT"/>
              </a:rPr>
              <a:t>,</a:t>
            </a:r>
            <a:r>
              <a:rPr sz="700" dirty="0">
                <a:latin typeface="Arial MT"/>
                <a:cs typeface="Arial MT"/>
              </a:rPr>
              <a:t>	</a:t>
            </a:r>
            <a:r>
              <a:rPr sz="700" spc="-20" dirty="0">
                <a:latin typeface="Arial MT"/>
                <a:cs typeface="Arial MT"/>
              </a:rPr>
              <a:t>i</a:t>
            </a:r>
            <a:r>
              <a:rPr sz="700" spc="-25" dirty="0">
                <a:latin typeface="Arial MT"/>
                <a:cs typeface="Arial MT"/>
              </a:rPr>
              <a:t>n</a:t>
            </a:r>
            <a:r>
              <a:rPr sz="700" spc="-20" dirty="0">
                <a:latin typeface="Arial MT"/>
                <a:cs typeface="Arial MT"/>
              </a:rPr>
              <a:t>c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spc="-20" dirty="0">
                <a:latin typeface="Arial MT"/>
                <a:cs typeface="Arial MT"/>
              </a:rPr>
              <a:t>ui</a:t>
            </a:r>
            <a:r>
              <a:rPr sz="700" spc="-25" dirty="0">
                <a:latin typeface="Arial MT"/>
                <a:cs typeface="Arial MT"/>
              </a:rPr>
              <a:t>n</a:t>
            </a:r>
            <a:r>
              <a:rPr sz="700" spc="-10" dirty="0">
                <a:latin typeface="Arial MT"/>
                <a:cs typeface="Arial MT"/>
              </a:rPr>
              <a:t>d</a:t>
            </a:r>
            <a:r>
              <a:rPr sz="700" spc="-5" dirty="0">
                <a:latin typeface="Arial MT"/>
                <a:cs typeface="Arial MT"/>
              </a:rPr>
              <a:t>o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77795" y="4669663"/>
            <a:ext cx="9759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Arial MT"/>
                <a:cs typeface="Arial MT"/>
              </a:rPr>
              <a:t>para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o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atendimento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médico </a:t>
            </a:r>
            <a:r>
              <a:rPr sz="700" spc="-5" dirty="0">
                <a:latin typeface="Arial MT"/>
                <a:cs typeface="Arial MT"/>
              </a:rPr>
              <a:t>de </a:t>
            </a:r>
            <a:r>
              <a:rPr sz="700" spc="-15" dirty="0">
                <a:latin typeface="Arial MT"/>
                <a:cs typeface="Arial MT"/>
              </a:rPr>
              <a:t>acordo </a:t>
            </a:r>
            <a:r>
              <a:rPr sz="700" spc="-10" dirty="0">
                <a:latin typeface="Arial MT"/>
                <a:cs typeface="Arial MT"/>
              </a:rPr>
              <a:t>com 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as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20" dirty="0">
                <a:latin typeface="Arial MT"/>
                <a:cs typeface="Arial MT"/>
              </a:rPr>
              <a:t>possibilidades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do </a:t>
            </a:r>
            <a:r>
              <a:rPr sz="700" spc="-5" dirty="0">
                <a:latin typeface="Arial MT"/>
                <a:cs typeface="Arial MT"/>
              </a:rPr>
              <a:t> serviço.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2" name="object 36">
            <a:extLst>
              <a:ext uri="{FF2B5EF4-FFF2-40B4-BE49-F238E27FC236}">
                <a16:creationId xmlns:a16="http://schemas.microsoft.com/office/drawing/2014/main" id="{AD7B7100-C137-6B9F-2B90-9456D5C274E9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4BBBA09C-2F89-F1A0-3293-15639E1255E6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A10E1A53-638D-32A7-4D09-AD251AD78DE6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>
            <a:extLst>
              <a:ext uri="{FF2B5EF4-FFF2-40B4-BE49-F238E27FC236}">
                <a16:creationId xmlns:a16="http://schemas.microsoft.com/office/drawing/2014/main" id="{0099F7D0-B61B-D5B2-6587-3E87268C2132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69" name="object 59">
            <a:extLst>
              <a:ext uri="{FF2B5EF4-FFF2-40B4-BE49-F238E27FC236}">
                <a16:creationId xmlns:a16="http://schemas.microsoft.com/office/drawing/2014/main" id="{2B0B3279-4A46-26C2-CB8D-CA1E5300D7F5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474" y="3832707"/>
            <a:ext cx="862330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  <a:tabLst>
                <a:tab pos="744220" algn="l"/>
              </a:tabLst>
            </a:pPr>
            <a:r>
              <a:rPr sz="800" spc="-10" dirty="0">
                <a:latin typeface="Calibri"/>
                <a:cs typeface="Calibri"/>
              </a:rPr>
              <a:t>Laboratório 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un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cipa</a:t>
            </a:r>
            <a:r>
              <a:rPr sz="800" dirty="0">
                <a:latin typeface="Calibri"/>
                <a:cs typeface="Calibri"/>
              </a:rPr>
              <a:t>l	</a:t>
            </a:r>
            <a:r>
              <a:rPr sz="800" spc="-5" dirty="0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537210" algn="l"/>
              </a:tabLst>
            </a:pPr>
            <a:r>
              <a:rPr sz="800" spc="-5" dirty="0">
                <a:latin typeface="Calibri"/>
                <a:cs typeface="Calibri"/>
              </a:rPr>
              <a:t>Análises	Clínicas</a:t>
            </a:r>
            <a:endParaRPr sz="800">
              <a:latin typeface="Calibri"/>
              <a:cs typeface="Calibri"/>
            </a:endParaRPr>
          </a:p>
          <a:p>
            <a:pPr marL="12700" marR="33655">
              <a:lnSpc>
                <a:spcPct val="107500"/>
              </a:lnSpc>
              <a:spcBef>
                <a:spcPts val="15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,  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fe</a:t>
            </a:r>
            <a:r>
              <a:rPr sz="800" spc="-10" dirty="0">
                <a:latin typeface="Calibri"/>
                <a:cs typeface="Calibri"/>
              </a:rPr>
              <a:t>z</a:t>
            </a:r>
            <a:r>
              <a:rPr sz="800" spc="-5" dirty="0">
                <a:latin typeface="Calibri"/>
                <a:cs typeface="Calibri"/>
              </a:rPr>
              <a:t>es)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6595" y="3700653"/>
            <a:ext cx="5981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Atendimento: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8816" y="3983482"/>
            <a:ext cx="64833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905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-Presencial;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905"/>
              </a:lnSpc>
            </a:pPr>
            <a:r>
              <a:rPr sz="1200" baseline="-6944" dirty="0">
                <a:latin typeface="Calibri"/>
                <a:cs typeface="Calibri"/>
              </a:rPr>
              <a:t>-Por  </a:t>
            </a:r>
            <a:r>
              <a:rPr sz="1200" spc="104" baseline="-6944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equipe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800" spc="-5" dirty="0">
                <a:latin typeface="Calibri"/>
                <a:cs typeface="Calibri"/>
              </a:rPr>
              <a:t>especializada;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4216" y="4359402"/>
            <a:ext cx="526415" cy="2622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  <a:tabLst>
                <a:tab pos="321945" algn="l"/>
              </a:tabLst>
            </a:pPr>
            <a:r>
              <a:rPr sz="1200" spc="-15" baseline="3472" dirty="0">
                <a:latin typeface="Calibri"/>
                <a:cs typeface="Calibri"/>
              </a:rPr>
              <a:t>-E</a:t>
            </a:r>
            <a:r>
              <a:rPr sz="1200" baseline="3472" dirty="0">
                <a:latin typeface="Calibri"/>
                <a:cs typeface="Calibri"/>
              </a:rPr>
              <a:t>m	</a:t>
            </a:r>
            <a:r>
              <a:rPr sz="800" spc="-5" dirty="0">
                <a:latin typeface="Calibri"/>
                <a:cs typeface="Calibri"/>
              </a:rPr>
              <a:t>loc</a:t>
            </a:r>
            <a:r>
              <a:rPr sz="800" dirty="0">
                <a:latin typeface="Calibri"/>
                <a:cs typeface="Calibri"/>
              </a:rPr>
              <a:t>al  </a:t>
            </a:r>
            <a:r>
              <a:rPr sz="800" spc="-5" dirty="0">
                <a:latin typeface="Calibri"/>
                <a:cs typeface="Calibri"/>
              </a:rPr>
              <a:t>apropriado.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7" name="object 7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282" y="1429639"/>
            <a:ext cx="49637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3" name="object 13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8910" y="1345489"/>
            <a:ext cx="528321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7" name="object 17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14186" y="1347267"/>
            <a:ext cx="49883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1" name="object 21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23657" y="1347267"/>
            <a:ext cx="712619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lang="pt-BR" sz="600" b="1" spc="-90" dirty="0">
                <a:latin typeface="Arial"/>
                <a:cs typeface="Arial"/>
              </a:rPr>
              <a:t>A</a:t>
            </a:r>
            <a:r>
              <a:rPr lang="pt-BR" sz="600" b="1" dirty="0">
                <a:latin typeface="Arial"/>
                <a:cs typeface="Arial"/>
              </a:rPr>
              <a:t>T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808" y="1349806"/>
            <a:ext cx="874801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6" name="object 26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63441" y="1420749"/>
            <a:ext cx="160216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14716" y="1289304"/>
            <a:ext cx="3291152" cy="400685"/>
            <a:chOff x="8014716" y="1289304"/>
            <a:chExt cx="2551430" cy="400685"/>
          </a:xfrm>
        </p:grpSpPr>
        <p:sp>
          <p:nvSpPr>
            <p:cNvPr id="30" name="object 30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75168" y="1444498"/>
            <a:ext cx="3530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88883" y="3396234"/>
            <a:ext cx="22586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Previsão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prazo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máximo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prestação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serviço: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88883" y="3640582"/>
            <a:ext cx="2439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atendimento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é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por</a:t>
            </a:r>
            <a:r>
              <a:rPr sz="800" dirty="0">
                <a:latin typeface="Calibri"/>
                <a:cs typeface="Calibri"/>
              </a:rPr>
              <a:t> meio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senha,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com 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média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espera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aproximadamente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15</a:t>
            </a:r>
            <a:r>
              <a:rPr sz="800" spc="33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(quinze)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minutos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coletas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sangue,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podendo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variar</a:t>
            </a:r>
            <a:r>
              <a:rPr sz="800" spc="3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acordo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5" dirty="0">
                <a:latin typeface="Calibri"/>
                <a:cs typeface="Calibri"/>
              </a:rPr>
              <a:t>demanda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cada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Unidade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88883" y="4250182"/>
            <a:ext cx="219710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 </a:t>
            </a:r>
            <a:r>
              <a:rPr sz="800" spc="-5" dirty="0">
                <a:latin typeface="Calibri"/>
                <a:cs typeface="Calibri"/>
              </a:rPr>
              <a:t>Após coleta para exames de urgência, resultado </a:t>
            </a:r>
            <a:r>
              <a:rPr sz="800" dirty="0">
                <a:latin typeface="Calibri"/>
                <a:cs typeface="Calibri"/>
              </a:rPr>
              <a:t>em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éd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2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(duas)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horas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88883" y="4614494"/>
            <a:ext cx="21761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0" dirty="0">
                <a:latin typeface="Calibri"/>
                <a:cs typeface="Calibri"/>
              </a:rPr>
              <a:t> roti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a,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</a:t>
            </a:r>
            <a:r>
              <a:rPr sz="800" spc="-5" dirty="0">
                <a:latin typeface="Calibri"/>
                <a:cs typeface="Calibri"/>
              </a:rPr>
              <a:t>su</a:t>
            </a:r>
            <a:r>
              <a:rPr sz="800" spc="-10" dirty="0">
                <a:latin typeface="Calibri"/>
                <a:cs typeface="Calibri"/>
              </a:rPr>
              <a:t>lt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10" dirty="0">
                <a:latin typeface="Calibri"/>
                <a:cs typeface="Calibri"/>
              </a:rPr>
              <a:t>é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7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(s</a:t>
            </a:r>
            <a:r>
              <a:rPr sz="800" b="1" spc="-5" dirty="0">
                <a:latin typeface="Calibri"/>
                <a:cs typeface="Calibri"/>
              </a:rPr>
              <a:t>ete</a:t>
            </a:r>
            <a:r>
              <a:rPr sz="800" b="1" dirty="0">
                <a:latin typeface="Calibri"/>
                <a:cs typeface="Calibri"/>
              </a:rPr>
              <a:t>)</a:t>
            </a:r>
            <a:r>
              <a:rPr sz="800" b="1" spc="-8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</a:t>
            </a:r>
            <a:r>
              <a:rPr sz="800" b="1" spc="-10" dirty="0">
                <a:latin typeface="Calibri"/>
                <a:cs typeface="Calibri"/>
              </a:rPr>
              <a:t>i</a:t>
            </a:r>
            <a:r>
              <a:rPr sz="800" b="1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88883" y="4859274"/>
            <a:ext cx="243903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rioridad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: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Calibri"/>
                <a:cs typeface="Calibri"/>
              </a:rPr>
              <a:t>Atendimento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preferencial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gestantes,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lactantes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pessoas </a:t>
            </a:r>
            <a:r>
              <a:rPr sz="800" spc="-10" dirty="0">
                <a:latin typeface="Calibri"/>
                <a:cs typeface="Calibri"/>
              </a:rPr>
              <a:t>com crianças </a:t>
            </a:r>
            <a:r>
              <a:rPr sz="800" dirty="0">
                <a:latin typeface="Calibri"/>
                <a:cs typeface="Calibri"/>
              </a:rPr>
              <a:t>de </a:t>
            </a:r>
            <a:r>
              <a:rPr sz="800" spc="-5" dirty="0">
                <a:latin typeface="Calibri"/>
                <a:cs typeface="Calibri"/>
              </a:rPr>
              <a:t>colo; </a:t>
            </a:r>
            <a:r>
              <a:rPr sz="800" spc="-15" dirty="0">
                <a:latin typeface="Calibri"/>
                <a:cs typeface="Calibri"/>
              </a:rPr>
              <a:t>pessoa </a:t>
            </a:r>
            <a:r>
              <a:rPr sz="800" spc="-10" dirty="0">
                <a:latin typeface="Calibri"/>
                <a:cs typeface="Calibri"/>
              </a:rPr>
              <a:t>idosa </a:t>
            </a:r>
            <a:r>
              <a:rPr sz="800" spc="-5" dirty="0">
                <a:latin typeface="Calibri"/>
                <a:cs typeface="Calibri"/>
              </a:rPr>
              <a:t>(acima </a:t>
            </a:r>
            <a:r>
              <a:rPr sz="800" dirty="0">
                <a:latin typeface="Calibri"/>
                <a:cs typeface="Calibri"/>
              </a:rPr>
              <a:t>de </a:t>
            </a:r>
            <a:r>
              <a:rPr sz="800" spc="-25" dirty="0">
                <a:latin typeface="Calibri"/>
                <a:cs typeface="Calibri"/>
              </a:rPr>
              <a:t>60 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anos </a:t>
            </a:r>
            <a:r>
              <a:rPr sz="800" dirty="0">
                <a:latin typeface="Calibri"/>
                <a:cs typeface="Calibri"/>
              </a:rPr>
              <a:t>e acima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spc="-10" dirty="0">
                <a:latin typeface="Calibri"/>
                <a:cs typeface="Calibri"/>
              </a:rPr>
              <a:t>80 </a:t>
            </a:r>
            <a:r>
              <a:rPr sz="800" spc="-5" dirty="0">
                <a:latin typeface="Calibri"/>
                <a:cs typeface="Calibri"/>
              </a:rPr>
              <a:t>anos)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15" dirty="0">
                <a:latin typeface="Calibri"/>
                <a:cs typeface="Calibri"/>
              </a:rPr>
              <a:t>portadores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spc="-15" dirty="0">
                <a:latin typeface="Calibri"/>
                <a:cs typeface="Calibri"/>
              </a:rPr>
              <a:t>necessidades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especiais </a:t>
            </a:r>
            <a:r>
              <a:rPr sz="800" spc="-5" dirty="0">
                <a:latin typeface="Calibri"/>
                <a:cs typeface="Calibri"/>
              </a:rPr>
              <a:t>(Lei </a:t>
            </a:r>
            <a:r>
              <a:rPr sz="800" spc="-10" dirty="0">
                <a:latin typeface="Calibri"/>
                <a:cs typeface="Calibri"/>
              </a:rPr>
              <a:t>nº </a:t>
            </a:r>
            <a:r>
              <a:rPr sz="800" spc="-20" dirty="0">
                <a:latin typeface="Calibri"/>
                <a:cs typeface="Calibri"/>
              </a:rPr>
              <a:t>10.048/2000, </a:t>
            </a:r>
            <a:r>
              <a:rPr sz="800" spc="-5" dirty="0">
                <a:latin typeface="Calibri"/>
                <a:cs typeface="Calibri"/>
              </a:rPr>
              <a:t>Lei </a:t>
            </a:r>
            <a:r>
              <a:rPr sz="800" spc="-10" dirty="0">
                <a:latin typeface="Calibri"/>
                <a:cs typeface="Calibri"/>
              </a:rPr>
              <a:t>nº </a:t>
            </a:r>
            <a:r>
              <a:rPr sz="800" spc="-20" dirty="0">
                <a:latin typeface="Calibri"/>
                <a:cs typeface="Calibri"/>
              </a:rPr>
              <a:t>10.741/2003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5" dirty="0">
                <a:latin typeface="Calibri"/>
                <a:cs typeface="Calibri"/>
              </a:rPr>
              <a:t>Lei </a:t>
            </a:r>
            <a:r>
              <a:rPr sz="800" spc="-15" dirty="0">
                <a:latin typeface="Calibri"/>
                <a:cs typeface="Calibri"/>
              </a:rPr>
              <a:t>nº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13.466/2017);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Pacientes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portadores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tem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prioridade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 </a:t>
            </a:r>
            <a:r>
              <a:rPr sz="800" dirty="0">
                <a:latin typeface="Calibri"/>
                <a:cs typeface="Calibri"/>
              </a:rPr>
              <a:t> ag</a:t>
            </a:r>
            <a:r>
              <a:rPr sz="800" spc="-5" dirty="0">
                <a:latin typeface="Calibri"/>
                <a:cs typeface="Calibri"/>
              </a:rPr>
              <a:t>end</a:t>
            </a:r>
            <a:r>
              <a:rPr sz="800" dirty="0">
                <a:latin typeface="Calibri"/>
                <a:cs typeface="Calibri"/>
              </a:rPr>
              <a:t>am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lib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ç</a:t>
            </a:r>
            <a:r>
              <a:rPr sz="800" dirty="0">
                <a:latin typeface="Calibri"/>
                <a:cs typeface="Calibri"/>
              </a:rPr>
              <a:t>ão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es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41872" y="3686048"/>
            <a:ext cx="98551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Laboratório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Central: </a:t>
            </a:r>
            <a:r>
              <a:rPr sz="800" spc="-5" dirty="0">
                <a:latin typeface="Calibri"/>
                <a:cs typeface="Calibri"/>
              </a:rPr>
              <a:t> Complexo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Hospitalar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Valdemar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</a:t>
            </a:r>
            <a:r>
              <a:rPr sz="800" spc="-5" dirty="0">
                <a:latin typeface="Calibri"/>
                <a:cs typeface="Calibri"/>
              </a:rPr>
              <a:t> Melo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Barcelos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MG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040,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KM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48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–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Brumadinho</a:t>
            </a:r>
            <a:r>
              <a:rPr sz="800" dirty="0">
                <a:latin typeface="Calibri"/>
                <a:cs typeface="Calibri"/>
              </a:rPr>
              <a:t> -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Minas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Gerais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CEP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35.460-000.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(Ao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lado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UPA).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24169" y="4783023"/>
            <a:ext cx="8166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Telefone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recepção:</a:t>
            </a:r>
            <a:endParaRPr sz="8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9960</a:t>
            </a:r>
            <a:r>
              <a:rPr sz="800" spc="-10" dirty="0">
                <a:latin typeface="Calibri"/>
                <a:cs typeface="Calibri"/>
              </a:rPr>
              <a:t>9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2</a:t>
            </a:r>
            <a:r>
              <a:rPr sz="800" spc="-15" dirty="0">
                <a:latin typeface="Calibri"/>
                <a:cs typeface="Calibri"/>
              </a:rPr>
              <a:t>27</a:t>
            </a:r>
            <a:r>
              <a:rPr sz="800" dirty="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54683" y="3686936"/>
            <a:ext cx="137223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-Passar </a:t>
            </a:r>
            <a:r>
              <a:rPr sz="800" spc="-5" dirty="0">
                <a:latin typeface="Calibri"/>
                <a:cs typeface="Calibri"/>
              </a:rPr>
              <a:t>no profissional da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(Médico/Enfermeiro/Dentista);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 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54683" y="4052697"/>
            <a:ext cx="13716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2925" algn="l"/>
                <a:tab pos="842644" algn="l"/>
              </a:tabLst>
            </a:pPr>
            <a:r>
              <a:rPr sz="800" spc="-5" dirty="0">
                <a:latin typeface="Calibri"/>
                <a:cs typeface="Calibri"/>
              </a:rPr>
              <a:t>-Anexar	os	documentos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4683" y="4174617"/>
            <a:ext cx="1225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necessários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(RG,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CPF,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CNS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.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ê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)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enda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lici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ado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ole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lici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ado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815081" y="769998"/>
            <a:ext cx="1990599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115" marR="5080" indent="-154305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LABORAT</a:t>
            </a:r>
            <a:r>
              <a:rPr lang="pt-BR" sz="2500" b="1" spc="-5" dirty="0">
                <a:uFill>
                  <a:solidFill>
                    <a:srgbClr val="3B6145"/>
                  </a:solidFill>
                </a:uFill>
              </a:rPr>
              <a:t>Ó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RIO</a:t>
            </a:r>
            <a:endParaRPr sz="2500" b="1" dirty="0"/>
          </a:p>
        </p:txBody>
      </p:sp>
      <p:sp>
        <p:nvSpPr>
          <p:cNvPr id="47" name="object 47"/>
          <p:cNvSpPr txBox="1"/>
          <p:nvPr/>
        </p:nvSpPr>
        <p:spPr>
          <a:xfrm>
            <a:off x="7149465" y="3685108"/>
            <a:ext cx="5918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Segunda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spc="-30" dirty="0">
                <a:latin typeface="Calibri"/>
                <a:cs typeface="Calibri"/>
              </a:rPr>
              <a:t>x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as  </a:t>
            </a:r>
            <a:r>
              <a:rPr sz="900" spc="-25" dirty="0">
                <a:latin typeface="Calibri"/>
                <a:cs typeface="Calibri"/>
              </a:rPr>
              <a:t>7</a:t>
            </a:r>
            <a:r>
              <a:rPr sz="900" spc="-30" dirty="0">
                <a:latin typeface="Calibri"/>
                <a:cs typeface="Calibri"/>
              </a:rPr>
              <a:t>h</a:t>
            </a:r>
            <a:r>
              <a:rPr sz="900" spc="-25" dirty="0">
                <a:latin typeface="Calibri"/>
                <a:cs typeface="Calibri"/>
              </a:rPr>
              <a:t>:30m</a:t>
            </a:r>
            <a:r>
              <a:rPr sz="900" spc="-30" dirty="0">
                <a:latin typeface="Calibri"/>
                <a:cs typeface="Calibri"/>
              </a:rPr>
              <a:t>in</a:t>
            </a:r>
            <a:r>
              <a:rPr sz="900" dirty="0">
                <a:latin typeface="Calibri"/>
                <a:cs typeface="Calibri"/>
              </a:rPr>
              <a:t>.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às  </a:t>
            </a:r>
            <a:r>
              <a:rPr sz="900" spc="-25" dirty="0">
                <a:latin typeface="Calibri"/>
                <a:cs typeface="Calibri"/>
              </a:rPr>
              <a:t>18h:00min.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85659" y="4797552"/>
            <a:ext cx="360680" cy="7620"/>
          </a:xfrm>
          <a:custGeom>
            <a:avLst/>
            <a:gdLst/>
            <a:ahLst/>
            <a:cxnLst/>
            <a:rect l="l" t="t" r="r" b="b"/>
            <a:pathLst>
              <a:path w="360679" h="7620">
                <a:moveTo>
                  <a:pt x="360679" y="0"/>
                </a:moveTo>
                <a:lnTo>
                  <a:pt x="0" y="0"/>
                </a:lnTo>
                <a:lnTo>
                  <a:pt x="0" y="7620"/>
                </a:lnTo>
                <a:lnTo>
                  <a:pt x="360679" y="7620"/>
                </a:lnTo>
                <a:lnTo>
                  <a:pt x="360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46163" y="4371594"/>
            <a:ext cx="6000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*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E</a:t>
            </a:r>
            <a:r>
              <a:rPr sz="900" spc="-55" dirty="0">
                <a:latin typeface="Calibri"/>
                <a:cs typeface="Calibri"/>
              </a:rPr>
              <a:t>x</a:t>
            </a:r>
            <a:r>
              <a:rPr sz="900" spc="-25" dirty="0">
                <a:latin typeface="Calibri"/>
                <a:cs typeface="Calibri"/>
              </a:rPr>
              <a:t>c</a:t>
            </a:r>
            <a:r>
              <a:rPr sz="900" spc="-40" dirty="0">
                <a:latin typeface="Calibri"/>
                <a:cs typeface="Calibri"/>
              </a:rPr>
              <a:t>et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p</a:t>
            </a:r>
            <a:r>
              <a:rPr sz="900" spc="-25" dirty="0">
                <a:latin typeface="Calibri"/>
                <a:cs typeface="Calibri"/>
              </a:rPr>
              <a:t>a</a:t>
            </a:r>
            <a:r>
              <a:rPr sz="900" spc="-40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a  </a:t>
            </a:r>
            <a:r>
              <a:rPr sz="900" spc="-25" dirty="0">
                <a:latin typeface="Calibri"/>
                <a:cs typeface="Calibri"/>
              </a:rPr>
              <a:t>exames 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i</a:t>
            </a:r>
            <a:r>
              <a:rPr sz="900" spc="-45" dirty="0">
                <a:latin typeface="Calibri"/>
                <a:cs typeface="Calibri"/>
              </a:rPr>
              <a:t>n</a:t>
            </a:r>
            <a:r>
              <a:rPr sz="900" spc="-40" dirty="0">
                <a:latin typeface="Calibri"/>
                <a:cs typeface="Calibri"/>
              </a:rPr>
              <a:t>t</a:t>
            </a:r>
            <a:r>
              <a:rPr sz="900" spc="-45" dirty="0">
                <a:latin typeface="Calibri"/>
                <a:cs typeface="Calibri"/>
              </a:rPr>
              <a:t>e</a:t>
            </a:r>
            <a:r>
              <a:rPr sz="900" spc="-40" dirty="0">
                <a:latin typeface="Calibri"/>
                <a:cs typeface="Calibri"/>
              </a:rPr>
              <a:t>r</a:t>
            </a:r>
            <a:r>
              <a:rPr sz="900" spc="-45" dirty="0">
                <a:latin typeface="Calibri"/>
                <a:cs typeface="Calibri"/>
              </a:rPr>
              <a:t>n</a:t>
            </a:r>
            <a:r>
              <a:rPr sz="900" spc="-3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48830" y="4783582"/>
            <a:ext cx="5911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Calibri"/>
                <a:cs typeface="Calibri"/>
              </a:rPr>
              <a:t>urgência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emergência, 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qu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s</a:t>
            </a:r>
            <a:r>
              <a:rPr sz="900" spc="-25" dirty="0">
                <a:latin typeface="Calibri"/>
                <a:cs typeface="Calibri"/>
              </a:rPr>
              <a:t>ã</a:t>
            </a:r>
            <a:r>
              <a:rPr sz="900" dirty="0">
                <a:latin typeface="Calibri"/>
                <a:cs typeface="Calibri"/>
              </a:rPr>
              <a:t>o  </a:t>
            </a:r>
            <a:r>
              <a:rPr sz="900" spc="-40" dirty="0">
                <a:latin typeface="Calibri"/>
                <a:cs typeface="Calibri"/>
              </a:rPr>
              <a:t>re</a:t>
            </a:r>
            <a:r>
              <a:rPr sz="900" spc="-25" dirty="0">
                <a:latin typeface="Calibri"/>
                <a:cs typeface="Calibri"/>
              </a:rPr>
              <a:t>a</a:t>
            </a:r>
            <a:r>
              <a:rPr sz="900" spc="-40" dirty="0">
                <a:latin typeface="Calibri"/>
                <a:cs typeface="Calibri"/>
              </a:rPr>
              <a:t>li</a:t>
            </a:r>
            <a:r>
              <a:rPr sz="900" spc="-20" dirty="0">
                <a:latin typeface="Calibri"/>
                <a:cs typeface="Calibri"/>
              </a:rPr>
              <a:t>z</a:t>
            </a:r>
            <a:r>
              <a:rPr sz="900" spc="-25" dirty="0">
                <a:latin typeface="Calibri"/>
                <a:cs typeface="Calibri"/>
              </a:rPr>
              <a:t>a</a:t>
            </a:r>
            <a:r>
              <a:rPr sz="900" spc="-55" dirty="0">
                <a:latin typeface="Calibri"/>
                <a:cs typeface="Calibri"/>
              </a:rPr>
              <a:t>d</a:t>
            </a:r>
            <a:r>
              <a:rPr sz="900" spc="-20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2</a:t>
            </a:r>
            <a:r>
              <a:rPr sz="900" dirty="0">
                <a:latin typeface="Calibri"/>
                <a:cs typeface="Calibri"/>
              </a:rPr>
              <a:t>4  </a:t>
            </a:r>
            <a:r>
              <a:rPr sz="900" spc="-25" dirty="0">
                <a:latin typeface="Calibri"/>
                <a:cs typeface="Calibri"/>
              </a:rPr>
              <a:t>horas.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76217" y="3234893"/>
            <a:ext cx="160655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indent="-59690">
              <a:lnSpc>
                <a:spcPct val="100000"/>
              </a:lnSpc>
              <a:spcBef>
                <a:spcPts val="105"/>
              </a:spcBef>
              <a:buChar char="-"/>
              <a:tabLst>
                <a:tab pos="72390" algn="l"/>
              </a:tabLst>
            </a:pP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g</a:t>
            </a:r>
            <a:r>
              <a:rPr sz="750" spc="-5" dirty="0">
                <a:latin typeface="Calibri"/>
                <a:cs typeface="Calibri"/>
              </a:rPr>
              <a:t>enda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exam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spc="-10" dirty="0">
                <a:latin typeface="Calibri"/>
                <a:cs typeface="Calibri"/>
              </a:rPr>
              <a:t>li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d</a:t>
            </a:r>
            <a:r>
              <a:rPr sz="750" spc="-10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spcBef>
                <a:spcPts val="5"/>
              </a:spcBef>
              <a:buChar char="-"/>
              <a:tabLst>
                <a:tab pos="72390" algn="l"/>
              </a:tabLst>
            </a:pPr>
            <a:r>
              <a:rPr sz="750" spc="-10" dirty="0">
                <a:latin typeface="Calibri"/>
                <a:cs typeface="Calibri"/>
              </a:rPr>
              <a:t>C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spc="-20" dirty="0">
                <a:latin typeface="Calibri"/>
                <a:cs typeface="Calibri"/>
              </a:rPr>
              <a:t>l</a:t>
            </a:r>
            <a:r>
              <a:rPr sz="750" spc="-5" dirty="0">
                <a:latin typeface="Calibri"/>
                <a:cs typeface="Calibri"/>
              </a:rPr>
              <a:t>et</a:t>
            </a:r>
            <a:r>
              <a:rPr sz="750" spc="-15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e</a:t>
            </a:r>
            <a:r>
              <a:rPr sz="750" spc="-30" dirty="0">
                <a:latin typeface="Calibri"/>
                <a:cs typeface="Calibri"/>
              </a:rPr>
              <a:t>x</a:t>
            </a:r>
            <a:r>
              <a:rPr sz="750" spc="-5" dirty="0">
                <a:latin typeface="Calibri"/>
                <a:cs typeface="Calibri"/>
              </a:rPr>
              <a:t>am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so</a:t>
            </a:r>
            <a:r>
              <a:rPr sz="750" spc="-20" dirty="0">
                <a:latin typeface="Calibri"/>
                <a:cs typeface="Calibri"/>
              </a:rPr>
              <a:t>li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20" dirty="0">
                <a:latin typeface="Calibri"/>
                <a:cs typeface="Calibri"/>
              </a:rPr>
              <a:t>i</a:t>
            </a:r>
            <a:r>
              <a:rPr sz="750" spc="-5" dirty="0">
                <a:latin typeface="Calibri"/>
                <a:cs typeface="Calibri"/>
              </a:rPr>
              <a:t>t</a:t>
            </a:r>
            <a:r>
              <a:rPr sz="750" spc="-30" dirty="0">
                <a:latin typeface="Calibri"/>
                <a:cs typeface="Calibri"/>
              </a:rPr>
              <a:t>a</a:t>
            </a:r>
            <a:r>
              <a:rPr sz="750" spc="-15" dirty="0">
                <a:latin typeface="Calibri"/>
                <a:cs typeface="Calibri"/>
              </a:rPr>
              <a:t>d</a:t>
            </a:r>
            <a:r>
              <a:rPr sz="750" spc="-5" dirty="0">
                <a:latin typeface="Calibri"/>
                <a:cs typeface="Calibri"/>
              </a:rPr>
              <a:t>o;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dirty="0">
                <a:latin typeface="Calibri"/>
                <a:cs typeface="Calibri"/>
              </a:rPr>
              <a:t>Proc</a:t>
            </a:r>
            <a:r>
              <a:rPr sz="750" spc="-5" dirty="0">
                <a:latin typeface="Calibri"/>
                <a:cs typeface="Calibri"/>
              </a:rPr>
              <a:t>e</a:t>
            </a:r>
            <a:r>
              <a:rPr sz="750" spc="-10" dirty="0">
                <a:latin typeface="Calibri"/>
                <a:cs typeface="Calibri"/>
              </a:rPr>
              <a:t>ss</a:t>
            </a:r>
            <a:r>
              <a:rPr sz="750" spc="-15" dirty="0">
                <a:latin typeface="Calibri"/>
                <a:cs typeface="Calibri"/>
              </a:rPr>
              <a:t>a</a:t>
            </a:r>
            <a:r>
              <a:rPr sz="750" spc="70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10" dirty="0">
                <a:latin typeface="Calibri"/>
                <a:cs typeface="Calibri"/>
              </a:rPr>
              <a:t>m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15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spc="-20" dirty="0">
                <a:latin typeface="Calibri"/>
                <a:cs typeface="Calibri"/>
              </a:rPr>
              <a:t>l</a:t>
            </a:r>
            <a:r>
              <a:rPr sz="750" spc="-5" dirty="0">
                <a:latin typeface="Calibri"/>
                <a:cs typeface="Calibri"/>
              </a:rPr>
              <a:t>eta</a:t>
            </a:r>
            <a:r>
              <a:rPr sz="750" spc="-15" dirty="0">
                <a:latin typeface="Calibri"/>
                <a:cs typeface="Calibri"/>
              </a:rPr>
              <a:t>d</a:t>
            </a:r>
            <a:r>
              <a:rPr sz="750" spc="-5" dirty="0">
                <a:latin typeface="Calibri"/>
                <a:cs typeface="Calibri"/>
              </a:rPr>
              <a:t>a;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spc="-2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na</a:t>
            </a:r>
            <a:r>
              <a:rPr sz="750" spc="-20" dirty="0">
                <a:latin typeface="Calibri"/>
                <a:cs typeface="Calibri"/>
              </a:rPr>
              <a:t>li</a:t>
            </a:r>
            <a:r>
              <a:rPr sz="750" dirty="0">
                <a:latin typeface="Calibri"/>
                <a:cs typeface="Calibri"/>
              </a:rPr>
              <a:t>sar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 a</a:t>
            </a:r>
            <a:r>
              <a:rPr sz="750" spc="-20" dirty="0">
                <a:latin typeface="Calibri"/>
                <a:cs typeface="Calibri"/>
              </a:rPr>
              <a:t>m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stra</a:t>
            </a:r>
            <a:r>
              <a:rPr sz="750" spc="-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spc="-20" dirty="0">
                <a:latin typeface="Calibri"/>
                <a:cs typeface="Calibri"/>
              </a:rPr>
              <a:t>l</a:t>
            </a:r>
            <a:r>
              <a:rPr sz="750" spc="-5" dirty="0">
                <a:latin typeface="Calibri"/>
                <a:cs typeface="Calibri"/>
              </a:rPr>
              <a:t>et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da</a:t>
            </a:r>
            <a:r>
              <a:rPr sz="750" dirty="0">
                <a:latin typeface="Calibri"/>
                <a:cs typeface="Calibri"/>
              </a:rPr>
              <a:t>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dirty="0">
                <a:latin typeface="Calibri"/>
                <a:cs typeface="Calibri"/>
              </a:rPr>
              <a:t>E</a:t>
            </a:r>
            <a:r>
              <a:rPr sz="750" spc="-5" dirty="0">
                <a:latin typeface="Calibri"/>
                <a:cs typeface="Calibri"/>
              </a:rPr>
              <a:t>m</a:t>
            </a:r>
            <a:r>
              <a:rPr sz="750" spc="-20" dirty="0">
                <a:latin typeface="Calibri"/>
                <a:cs typeface="Calibri"/>
              </a:rPr>
              <a:t>i</a:t>
            </a:r>
            <a:r>
              <a:rPr sz="750" spc="-5" dirty="0">
                <a:latin typeface="Calibri"/>
                <a:cs typeface="Calibri"/>
              </a:rPr>
              <a:t>t</a:t>
            </a:r>
            <a:r>
              <a:rPr sz="750" spc="-2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5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5" dirty="0">
                <a:latin typeface="Calibri"/>
                <a:cs typeface="Calibri"/>
              </a:rPr>
              <a:t>u</a:t>
            </a:r>
            <a:r>
              <a:rPr sz="750" spc="-20" dirty="0">
                <a:latin typeface="Calibri"/>
                <a:cs typeface="Calibri"/>
              </a:rPr>
              <a:t>l</a:t>
            </a:r>
            <a:r>
              <a:rPr sz="750" spc="-5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do</a:t>
            </a:r>
            <a:r>
              <a:rPr sz="750" dirty="0">
                <a:latin typeface="Calibri"/>
                <a:cs typeface="Calibri"/>
              </a:rPr>
              <a:t>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spc="-10" dirty="0">
                <a:latin typeface="Calibri"/>
                <a:cs typeface="Calibri"/>
              </a:rPr>
              <a:t>Validar/assinar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os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resultados;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dirty="0">
                <a:latin typeface="Calibri"/>
                <a:cs typeface="Calibri"/>
              </a:rPr>
              <a:t>I</a:t>
            </a:r>
            <a:r>
              <a:rPr sz="750" spc="-5" dirty="0">
                <a:latin typeface="Calibri"/>
                <a:cs typeface="Calibri"/>
              </a:rPr>
              <a:t>mpr</a:t>
            </a:r>
            <a:r>
              <a:rPr sz="750" spc="-20" dirty="0">
                <a:latin typeface="Calibri"/>
                <a:cs typeface="Calibri"/>
              </a:rPr>
              <a:t>i</a:t>
            </a:r>
            <a:r>
              <a:rPr sz="750" spc="-5" dirty="0">
                <a:latin typeface="Calibri"/>
                <a:cs typeface="Calibri"/>
              </a:rPr>
              <a:t>m</a:t>
            </a:r>
            <a:r>
              <a:rPr sz="750" spc="-2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5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5" dirty="0">
                <a:latin typeface="Calibri"/>
                <a:cs typeface="Calibri"/>
              </a:rPr>
              <a:t>u</a:t>
            </a:r>
            <a:r>
              <a:rPr sz="750" spc="-20" dirty="0">
                <a:latin typeface="Calibri"/>
                <a:cs typeface="Calibri"/>
              </a:rPr>
              <a:t>l</a:t>
            </a:r>
            <a:r>
              <a:rPr sz="750" spc="-5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5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;</a:t>
            </a:r>
            <a:endParaRPr sz="75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750" spc="-10" dirty="0">
                <a:latin typeface="Calibri"/>
                <a:cs typeface="Calibri"/>
              </a:rPr>
              <a:t>Encaminhar</a:t>
            </a:r>
            <a:r>
              <a:rPr sz="750" spc="-7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para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as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Unidades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de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Saúde.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76217" y="4377690"/>
            <a:ext cx="1863089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latin typeface="Calibri"/>
                <a:cs typeface="Calibri"/>
              </a:rPr>
              <a:t>Mecanismos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consulta,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por</a:t>
            </a:r>
            <a:r>
              <a:rPr sz="750" dirty="0">
                <a:latin typeface="Calibri"/>
                <a:cs typeface="Calibri"/>
              </a:rPr>
              <a:t> parte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dos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usuários,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acerca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andamento</a:t>
            </a:r>
            <a:r>
              <a:rPr sz="750" spc="5" dirty="0">
                <a:latin typeface="Calibri"/>
                <a:cs typeface="Calibri"/>
              </a:rPr>
              <a:t> do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serviço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solicitado</a:t>
            </a:r>
            <a:r>
              <a:rPr sz="750" dirty="0">
                <a:latin typeface="Calibri"/>
                <a:cs typeface="Calibri"/>
              </a:rPr>
              <a:t> 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eventual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manifestação: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Via </a:t>
            </a:r>
            <a:r>
              <a:rPr sz="750" spc="-15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protocolo </a:t>
            </a:r>
            <a:r>
              <a:rPr sz="750" dirty="0">
                <a:latin typeface="Calibri"/>
                <a:cs typeface="Calibri"/>
              </a:rPr>
              <a:t>do atendimento, o </a:t>
            </a:r>
            <a:r>
              <a:rPr sz="750" spc="-5" dirty="0">
                <a:latin typeface="Calibri"/>
                <a:cs typeface="Calibri"/>
              </a:rPr>
              <a:t>paciente poderá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entrar</a:t>
            </a:r>
            <a:r>
              <a:rPr sz="750" dirty="0">
                <a:latin typeface="Calibri"/>
                <a:cs typeface="Calibri"/>
              </a:rPr>
              <a:t> em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contato</a:t>
            </a:r>
            <a:r>
              <a:rPr sz="750" dirty="0">
                <a:latin typeface="Calibri"/>
                <a:cs typeface="Calibri"/>
              </a:rPr>
              <a:t> com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laboratório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(3571- </a:t>
            </a:r>
            <a:r>
              <a:rPr sz="750" spc="-155" dirty="0">
                <a:latin typeface="Calibri"/>
                <a:cs typeface="Calibri"/>
              </a:rPr>
              <a:t> </a:t>
            </a:r>
            <a:r>
              <a:rPr sz="750" spc="-15" dirty="0">
                <a:latin typeface="Calibri"/>
                <a:cs typeface="Calibri"/>
              </a:rPr>
              <a:t>2823) </a:t>
            </a:r>
            <a:r>
              <a:rPr sz="750" dirty="0">
                <a:latin typeface="Calibri"/>
                <a:cs typeface="Calibri"/>
              </a:rPr>
              <a:t>ou a unidade </a:t>
            </a:r>
            <a:r>
              <a:rPr sz="750" spc="5" dirty="0">
                <a:latin typeface="Calibri"/>
                <a:cs typeface="Calibri"/>
              </a:rPr>
              <a:t>de </a:t>
            </a:r>
            <a:r>
              <a:rPr sz="750" dirty="0">
                <a:latin typeface="Calibri"/>
                <a:cs typeface="Calibri"/>
              </a:rPr>
              <a:t>saúde </a:t>
            </a:r>
            <a:r>
              <a:rPr sz="750" spc="5" dirty="0">
                <a:latin typeface="Calibri"/>
                <a:cs typeface="Calibri"/>
              </a:rPr>
              <a:t>mas </a:t>
            </a:r>
            <a:r>
              <a:rPr sz="750" spc="-5" dirty="0">
                <a:latin typeface="Calibri"/>
                <a:cs typeface="Calibri"/>
              </a:rPr>
              <a:t>próxima da </a:t>
            </a:r>
            <a:r>
              <a:rPr sz="750" dirty="0">
                <a:latin typeface="Calibri"/>
                <a:cs typeface="Calibri"/>
              </a:rPr>
              <a:t> sua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casa</a:t>
            </a:r>
            <a:r>
              <a:rPr sz="750" dirty="0">
                <a:latin typeface="Calibri"/>
                <a:cs typeface="Calibri"/>
              </a:rPr>
              <a:t> para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15" dirty="0">
                <a:latin typeface="Calibri"/>
                <a:cs typeface="Calibri"/>
              </a:rPr>
              <a:t>solicitar</a:t>
            </a:r>
            <a:r>
              <a:rPr sz="750" spc="-10" dirty="0">
                <a:latin typeface="Calibri"/>
                <a:cs typeface="Calibri"/>
              </a:rPr>
              <a:t> informações</a:t>
            </a:r>
            <a:r>
              <a:rPr sz="750" spc="-5" dirty="0">
                <a:latin typeface="Calibri"/>
                <a:cs typeface="Calibri"/>
              </a:rPr>
              <a:t> sobre</a:t>
            </a:r>
            <a:r>
              <a:rPr sz="750" dirty="0">
                <a:latin typeface="Calibri"/>
                <a:cs typeface="Calibri"/>
              </a:rPr>
              <a:t> o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ex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10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5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10" dirty="0">
                <a:latin typeface="Calibri"/>
                <a:cs typeface="Calibri"/>
              </a:rPr>
              <a:t>li</a:t>
            </a:r>
            <a:r>
              <a:rPr sz="750" dirty="0">
                <a:latin typeface="Calibri"/>
                <a:cs typeface="Calibri"/>
              </a:rPr>
              <a:t>zad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;</a:t>
            </a:r>
            <a:endParaRPr sz="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750" dirty="0">
                <a:latin typeface="Calibri"/>
                <a:cs typeface="Calibri"/>
              </a:rPr>
              <a:t>Em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caso</a:t>
            </a:r>
            <a:r>
              <a:rPr sz="750" dirty="0">
                <a:latin typeface="Calibri"/>
                <a:cs typeface="Calibri"/>
              </a:rPr>
              <a:t> de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eventual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15" dirty="0">
                <a:latin typeface="Calibri"/>
                <a:cs typeface="Calibri"/>
              </a:rPr>
              <a:t>manifestação,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será 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realizado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registro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no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formulário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eletrônico </a:t>
            </a:r>
            <a:r>
              <a:rPr sz="750" spc="-15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pelo</a:t>
            </a:r>
            <a:r>
              <a:rPr sz="750" dirty="0">
                <a:latin typeface="Calibri"/>
                <a:cs typeface="Calibri"/>
              </a:rPr>
              <a:t> setor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ouvidoria</a:t>
            </a:r>
            <a:r>
              <a:rPr sz="750" dirty="0">
                <a:latin typeface="Calibri"/>
                <a:cs typeface="Calibri"/>
              </a:rPr>
              <a:t> e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manifestante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receberá cópia </a:t>
            </a:r>
            <a:r>
              <a:rPr sz="750" dirty="0">
                <a:latin typeface="Calibri"/>
                <a:cs typeface="Calibri"/>
              </a:rPr>
              <a:t>da manifestação e o </a:t>
            </a:r>
            <a:r>
              <a:rPr sz="750" spc="-5" dirty="0">
                <a:latin typeface="Calibri"/>
                <a:cs typeface="Calibri"/>
              </a:rPr>
              <a:t>respectivo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número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do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spc="-5" dirty="0">
                <a:latin typeface="Calibri"/>
                <a:cs typeface="Calibri"/>
              </a:rPr>
              <a:t>protocolo.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5636" y="1865376"/>
            <a:ext cx="2453640" cy="5556250"/>
          </a:xfrm>
          <a:custGeom>
            <a:avLst/>
            <a:gdLst/>
            <a:ahLst/>
            <a:cxnLst/>
            <a:rect l="l" t="t" r="r" b="b"/>
            <a:pathLst>
              <a:path w="2453640" h="5556250">
                <a:moveTo>
                  <a:pt x="0" y="467613"/>
                </a:moveTo>
                <a:lnTo>
                  <a:pt x="8039" y="319786"/>
                </a:lnTo>
                <a:lnTo>
                  <a:pt x="30429" y="191388"/>
                </a:lnTo>
                <a:lnTo>
                  <a:pt x="64566" y="90169"/>
                </a:lnTo>
                <a:lnTo>
                  <a:pt x="107861" y="23875"/>
                </a:lnTo>
                <a:lnTo>
                  <a:pt x="157708" y="0"/>
                </a:lnTo>
                <a:lnTo>
                  <a:pt x="788555" y="0"/>
                </a:lnTo>
                <a:lnTo>
                  <a:pt x="838403" y="23875"/>
                </a:lnTo>
                <a:lnTo>
                  <a:pt x="881697" y="90169"/>
                </a:lnTo>
                <a:lnTo>
                  <a:pt x="915847" y="191388"/>
                </a:lnTo>
                <a:lnTo>
                  <a:pt x="938225" y="319786"/>
                </a:lnTo>
                <a:lnTo>
                  <a:pt x="946264" y="467613"/>
                </a:lnTo>
                <a:lnTo>
                  <a:pt x="946264" y="5062474"/>
                </a:lnTo>
                <a:lnTo>
                  <a:pt x="938225" y="5210289"/>
                </a:lnTo>
                <a:lnTo>
                  <a:pt x="915847" y="5338660"/>
                </a:lnTo>
                <a:lnTo>
                  <a:pt x="881697" y="5439867"/>
                </a:lnTo>
                <a:lnTo>
                  <a:pt x="838403" y="5506262"/>
                </a:lnTo>
                <a:lnTo>
                  <a:pt x="788555" y="5530100"/>
                </a:lnTo>
                <a:lnTo>
                  <a:pt x="157708" y="5530100"/>
                </a:lnTo>
                <a:lnTo>
                  <a:pt x="107861" y="5506262"/>
                </a:lnTo>
                <a:lnTo>
                  <a:pt x="64566" y="5439867"/>
                </a:lnTo>
                <a:lnTo>
                  <a:pt x="30429" y="5338660"/>
                </a:lnTo>
                <a:lnTo>
                  <a:pt x="8039" y="5210289"/>
                </a:lnTo>
                <a:lnTo>
                  <a:pt x="0" y="5062474"/>
                </a:lnTo>
                <a:lnTo>
                  <a:pt x="0" y="467613"/>
                </a:lnTo>
                <a:close/>
              </a:path>
              <a:path w="2453640" h="5556250">
                <a:moveTo>
                  <a:pt x="995426" y="472566"/>
                </a:moveTo>
                <a:lnTo>
                  <a:pt x="1007808" y="324103"/>
                </a:lnTo>
                <a:lnTo>
                  <a:pt x="1042314" y="195325"/>
                </a:lnTo>
                <a:lnTo>
                  <a:pt x="1094917" y="93599"/>
                </a:lnTo>
                <a:lnTo>
                  <a:pt x="1161542" y="26924"/>
                </a:lnTo>
                <a:lnTo>
                  <a:pt x="1238504" y="3048"/>
                </a:lnTo>
                <a:lnTo>
                  <a:pt x="2210689" y="3048"/>
                </a:lnTo>
                <a:lnTo>
                  <a:pt x="2287524" y="26924"/>
                </a:lnTo>
                <a:lnTo>
                  <a:pt x="2354199" y="93599"/>
                </a:lnTo>
                <a:lnTo>
                  <a:pt x="2406777" y="195325"/>
                </a:lnTo>
                <a:lnTo>
                  <a:pt x="2441321" y="324103"/>
                </a:lnTo>
                <a:lnTo>
                  <a:pt x="2453640" y="472566"/>
                </a:lnTo>
                <a:lnTo>
                  <a:pt x="2453640" y="5086451"/>
                </a:lnTo>
                <a:lnTo>
                  <a:pt x="2441321" y="5234876"/>
                </a:lnTo>
                <a:lnTo>
                  <a:pt x="2406777" y="5363768"/>
                </a:lnTo>
                <a:lnTo>
                  <a:pt x="2354199" y="5465419"/>
                </a:lnTo>
                <a:lnTo>
                  <a:pt x="2287524" y="5532069"/>
                </a:lnTo>
                <a:lnTo>
                  <a:pt x="2210689" y="5556008"/>
                </a:lnTo>
                <a:lnTo>
                  <a:pt x="1238504" y="5556008"/>
                </a:lnTo>
                <a:lnTo>
                  <a:pt x="1161542" y="5532069"/>
                </a:lnTo>
                <a:lnTo>
                  <a:pt x="1094917" y="5465419"/>
                </a:lnTo>
                <a:lnTo>
                  <a:pt x="1042314" y="5363768"/>
                </a:lnTo>
                <a:lnTo>
                  <a:pt x="1007808" y="5234876"/>
                </a:lnTo>
                <a:lnTo>
                  <a:pt x="995426" y="5086451"/>
                </a:lnTo>
                <a:lnTo>
                  <a:pt x="995426" y="47256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5664" y="1894332"/>
            <a:ext cx="947419" cy="5551805"/>
          </a:xfrm>
          <a:custGeom>
            <a:avLst/>
            <a:gdLst/>
            <a:ahLst/>
            <a:cxnLst/>
            <a:rect l="l" t="t" r="r" b="b"/>
            <a:pathLst>
              <a:path w="947420" h="5551805">
                <a:moveTo>
                  <a:pt x="0" y="469392"/>
                </a:moveTo>
                <a:lnTo>
                  <a:pt x="8000" y="321056"/>
                </a:lnTo>
                <a:lnTo>
                  <a:pt x="30480" y="192150"/>
                </a:lnTo>
                <a:lnTo>
                  <a:pt x="64643" y="90550"/>
                </a:lnTo>
                <a:lnTo>
                  <a:pt x="107950" y="23875"/>
                </a:lnTo>
                <a:lnTo>
                  <a:pt x="157861" y="0"/>
                </a:lnTo>
                <a:lnTo>
                  <a:pt x="789559" y="0"/>
                </a:lnTo>
                <a:lnTo>
                  <a:pt x="839470" y="23875"/>
                </a:lnTo>
                <a:lnTo>
                  <a:pt x="882776" y="90550"/>
                </a:lnTo>
                <a:lnTo>
                  <a:pt x="916939" y="192150"/>
                </a:lnTo>
                <a:lnTo>
                  <a:pt x="939419" y="321056"/>
                </a:lnTo>
                <a:lnTo>
                  <a:pt x="947420" y="469392"/>
                </a:lnTo>
                <a:lnTo>
                  <a:pt x="947420" y="5081892"/>
                </a:lnTo>
                <a:lnTo>
                  <a:pt x="939419" y="5230266"/>
                </a:lnTo>
                <a:lnTo>
                  <a:pt x="916939" y="5359133"/>
                </a:lnTo>
                <a:lnTo>
                  <a:pt x="882776" y="5460746"/>
                </a:lnTo>
                <a:lnTo>
                  <a:pt x="839470" y="5527370"/>
                </a:lnTo>
                <a:lnTo>
                  <a:pt x="789559" y="5551309"/>
                </a:lnTo>
                <a:lnTo>
                  <a:pt x="157861" y="5551309"/>
                </a:lnTo>
                <a:lnTo>
                  <a:pt x="107950" y="5527370"/>
                </a:lnTo>
                <a:lnTo>
                  <a:pt x="64643" y="5460746"/>
                </a:lnTo>
                <a:lnTo>
                  <a:pt x="30480" y="5359133"/>
                </a:lnTo>
                <a:lnTo>
                  <a:pt x="8000" y="5230266"/>
                </a:lnTo>
                <a:lnTo>
                  <a:pt x="0" y="5081892"/>
                </a:lnTo>
                <a:lnTo>
                  <a:pt x="0" y="46939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57600" y="1856232"/>
            <a:ext cx="3218180" cy="5589905"/>
          </a:xfrm>
          <a:custGeom>
            <a:avLst/>
            <a:gdLst/>
            <a:ahLst/>
            <a:cxnLst/>
            <a:rect l="l" t="t" r="r" b="b"/>
            <a:pathLst>
              <a:path w="3218179" h="5589905">
                <a:moveTo>
                  <a:pt x="0" y="500507"/>
                </a:moveTo>
                <a:lnTo>
                  <a:pt x="17779" y="351917"/>
                </a:lnTo>
                <a:lnTo>
                  <a:pt x="67310" y="222885"/>
                </a:lnTo>
                <a:lnTo>
                  <a:pt x="142875" y="121158"/>
                </a:lnTo>
                <a:lnTo>
                  <a:pt x="238633" y="54483"/>
                </a:lnTo>
                <a:lnTo>
                  <a:pt x="348869" y="30480"/>
                </a:lnTo>
                <a:lnTo>
                  <a:pt x="1744090" y="30480"/>
                </a:lnTo>
                <a:lnTo>
                  <a:pt x="1854453" y="54483"/>
                </a:lnTo>
                <a:lnTo>
                  <a:pt x="1950212" y="121158"/>
                </a:lnTo>
                <a:lnTo>
                  <a:pt x="2025650" y="222885"/>
                </a:lnTo>
                <a:lnTo>
                  <a:pt x="2075179" y="351917"/>
                </a:lnTo>
                <a:lnTo>
                  <a:pt x="2092960" y="500507"/>
                </a:lnTo>
                <a:lnTo>
                  <a:pt x="2092960" y="5119344"/>
                </a:lnTo>
                <a:lnTo>
                  <a:pt x="2075179" y="5267921"/>
                </a:lnTo>
                <a:lnTo>
                  <a:pt x="2025650" y="5396966"/>
                </a:lnTo>
                <a:lnTo>
                  <a:pt x="1950212" y="5498719"/>
                </a:lnTo>
                <a:lnTo>
                  <a:pt x="1854453" y="5565444"/>
                </a:lnTo>
                <a:lnTo>
                  <a:pt x="1744090" y="5589397"/>
                </a:lnTo>
                <a:lnTo>
                  <a:pt x="348869" y="5589397"/>
                </a:lnTo>
                <a:lnTo>
                  <a:pt x="238633" y="5565444"/>
                </a:lnTo>
                <a:lnTo>
                  <a:pt x="142875" y="5498719"/>
                </a:lnTo>
                <a:lnTo>
                  <a:pt x="67310" y="5396966"/>
                </a:lnTo>
                <a:lnTo>
                  <a:pt x="17779" y="5267921"/>
                </a:lnTo>
                <a:lnTo>
                  <a:pt x="0" y="5119344"/>
                </a:lnTo>
                <a:lnTo>
                  <a:pt x="0" y="500507"/>
                </a:lnTo>
                <a:close/>
              </a:path>
              <a:path w="3218179" h="5589905">
                <a:moveTo>
                  <a:pt x="2124329" y="470026"/>
                </a:moveTo>
                <a:lnTo>
                  <a:pt x="2133600" y="321437"/>
                </a:lnTo>
                <a:lnTo>
                  <a:pt x="2159508" y="192405"/>
                </a:lnTo>
                <a:lnTo>
                  <a:pt x="2199004" y="90677"/>
                </a:lnTo>
                <a:lnTo>
                  <a:pt x="2249042" y="24002"/>
                </a:lnTo>
                <a:lnTo>
                  <a:pt x="2306574" y="0"/>
                </a:lnTo>
                <a:lnTo>
                  <a:pt x="3035807" y="0"/>
                </a:lnTo>
                <a:lnTo>
                  <a:pt x="3093466" y="24002"/>
                </a:lnTo>
                <a:lnTo>
                  <a:pt x="3143504" y="90677"/>
                </a:lnTo>
                <a:lnTo>
                  <a:pt x="3183001" y="192405"/>
                </a:lnTo>
                <a:lnTo>
                  <a:pt x="3208781" y="321437"/>
                </a:lnTo>
                <a:lnTo>
                  <a:pt x="3218179" y="470026"/>
                </a:lnTo>
                <a:lnTo>
                  <a:pt x="3218179" y="5088864"/>
                </a:lnTo>
                <a:lnTo>
                  <a:pt x="3208781" y="5237441"/>
                </a:lnTo>
                <a:lnTo>
                  <a:pt x="3183001" y="5366486"/>
                </a:lnTo>
                <a:lnTo>
                  <a:pt x="3143504" y="5468239"/>
                </a:lnTo>
                <a:lnTo>
                  <a:pt x="3093466" y="5534964"/>
                </a:lnTo>
                <a:lnTo>
                  <a:pt x="3035807" y="5558929"/>
                </a:lnTo>
                <a:lnTo>
                  <a:pt x="2306574" y="5558929"/>
                </a:lnTo>
                <a:lnTo>
                  <a:pt x="2249042" y="5534964"/>
                </a:lnTo>
                <a:lnTo>
                  <a:pt x="2199004" y="5468239"/>
                </a:lnTo>
                <a:lnTo>
                  <a:pt x="2159508" y="5366486"/>
                </a:lnTo>
                <a:lnTo>
                  <a:pt x="2133600" y="5237441"/>
                </a:lnTo>
                <a:lnTo>
                  <a:pt x="2124329" y="5088864"/>
                </a:lnTo>
                <a:lnTo>
                  <a:pt x="2124329" y="47002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1819" y="1894332"/>
            <a:ext cx="1007744" cy="5521325"/>
          </a:xfrm>
          <a:custGeom>
            <a:avLst/>
            <a:gdLst/>
            <a:ahLst/>
            <a:cxnLst/>
            <a:rect l="l" t="t" r="r" b="b"/>
            <a:pathLst>
              <a:path w="1007745" h="5521325">
                <a:moveTo>
                  <a:pt x="0" y="466851"/>
                </a:moveTo>
                <a:lnTo>
                  <a:pt x="8508" y="319277"/>
                </a:lnTo>
                <a:lnTo>
                  <a:pt x="32384" y="191135"/>
                </a:lnTo>
                <a:lnTo>
                  <a:pt x="68706" y="90043"/>
                </a:lnTo>
                <a:lnTo>
                  <a:pt x="114807" y="23749"/>
                </a:lnTo>
                <a:lnTo>
                  <a:pt x="167766" y="0"/>
                </a:lnTo>
                <a:lnTo>
                  <a:pt x="839343" y="0"/>
                </a:lnTo>
                <a:lnTo>
                  <a:pt x="892428" y="23749"/>
                </a:lnTo>
                <a:lnTo>
                  <a:pt x="938529" y="90043"/>
                </a:lnTo>
                <a:lnTo>
                  <a:pt x="974851" y="191135"/>
                </a:lnTo>
                <a:lnTo>
                  <a:pt x="998601" y="319277"/>
                </a:lnTo>
                <a:lnTo>
                  <a:pt x="1007236" y="466851"/>
                </a:lnTo>
                <a:lnTo>
                  <a:pt x="1007236" y="5053990"/>
                </a:lnTo>
                <a:lnTo>
                  <a:pt x="998601" y="5201551"/>
                </a:lnTo>
                <a:lnTo>
                  <a:pt x="974851" y="5329720"/>
                </a:lnTo>
                <a:lnTo>
                  <a:pt x="938529" y="5430761"/>
                </a:lnTo>
                <a:lnTo>
                  <a:pt x="892428" y="5497029"/>
                </a:lnTo>
                <a:lnTo>
                  <a:pt x="839343" y="5520829"/>
                </a:lnTo>
                <a:lnTo>
                  <a:pt x="167766" y="5520829"/>
                </a:lnTo>
                <a:lnTo>
                  <a:pt x="114807" y="5497029"/>
                </a:lnTo>
                <a:lnTo>
                  <a:pt x="68706" y="5430761"/>
                </a:lnTo>
                <a:lnTo>
                  <a:pt x="32384" y="5329720"/>
                </a:lnTo>
                <a:lnTo>
                  <a:pt x="8508" y="5201551"/>
                </a:lnTo>
                <a:lnTo>
                  <a:pt x="0" y="5053990"/>
                </a:lnTo>
                <a:lnTo>
                  <a:pt x="0" y="466851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22335" y="1882140"/>
            <a:ext cx="2542540" cy="5533390"/>
          </a:xfrm>
          <a:custGeom>
            <a:avLst/>
            <a:gdLst/>
            <a:ahLst/>
            <a:cxnLst/>
            <a:rect l="l" t="t" r="r" b="b"/>
            <a:pathLst>
              <a:path w="2542540" h="5533390">
                <a:moveTo>
                  <a:pt x="0" y="467867"/>
                </a:moveTo>
                <a:lnTo>
                  <a:pt x="21590" y="319913"/>
                </a:lnTo>
                <a:lnTo>
                  <a:pt x="81788" y="191515"/>
                </a:lnTo>
                <a:lnTo>
                  <a:pt x="173482" y="90297"/>
                </a:lnTo>
                <a:lnTo>
                  <a:pt x="289814" y="23875"/>
                </a:lnTo>
                <a:lnTo>
                  <a:pt x="423672" y="0"/>
                </a:lnTo>
                <a:lnTo>
                  <a:pt x="2118360" y="0"/>
                </a:lnTo>
                <a:lnTo>
                  <a:pt x="2252218" y="23875"/>
                </a:lnTo>
                <a:lnTo>
                  <a:pt x="2368550" y="90297"/>
                </a:lnTo>
                <a:lnTo>
                  <a:pt x="2460244" y="191515"/>
                </a:lnTo>
                <a:lnTo>
                  <a:pt x="2520442" y="319913"/>
                </a:lnTo>
                <a:lnTo>
                  <a:pt x="2542032" y="467867"/>
                </a:lnTo>
                <a:lnTo>
                  <a:pt x="2542032" y="5065268"/>
                </a:lnTo>
                <a:lnTo>
                  <a:pt x="2520442" y="5213172"/>
                </a:lnTo>
                <a:lnTo>
                  <a:pt x="2460244" y="5341594"/>
                </a:lnTo>
                <a:lnTo>
                  <a:pt x="2368550" y="5442877"/>
                </a:lnTo>
                <a:lnTo>
                  <a:pt x="2252218" y="5509298"/>
                </a:lnTo>
                <a:lnTo>
                  <a:pt x="2118360" y="5533148"/>
                </a:lnTo>
                <a:lnTo>
                  <a:pt x="423672" y="5533148"/>
                </a:lnTo>
                <a:lnTo>
                  <a:pt x="289814" y="5509298"/>
                </a:lnTo>
                <a:lnTo>
                  <a:pt x="173482" y="5442877"/>
                </a:lnTo>
                <a:lnTo>
                  <a:pt x="81788" y="5341594"/>
                </a:lnTo>
                <a:lnTo>
                  <a:pt x="21590" y="5213172"/>
                </a:lnTo>
                <a:lnTo>
                  <a:pt x="0" y="5065268"/>
                </a:lnTo>
                <a:lnTo>
                  <a:pt x="0" y="46786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36">
            <a:extLst>
              <a:ext uri="{FF2B5EF4-FFF2-40B4-BE49-F238E27FC236}">
                <a16:creationId xmlns:a16="http://schemas.microsoft.com/office/drawing/2014/main" id="{8A71773A-A338-5E73-57C8-17345BE53D52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59" name="object 37">
              <a:extLst>
                <a:ext uri="{FF2B5EF4-FFF2-40B4-BE49-F238E27FC236}">
                  <a16:creationId xmlns:a16="http://schemas.microsoft.com/office/drawing/2014/main" id="{72267DD1-647F-DA9D-7F48-C42A61CC27F8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8">
              <a:extLst>
                <a:ext uri="{FF2B5EF4-FFF2-40B4-BE49-F238E27FC236}">
                  <a16:creationId xmlns:a16="http://schemas.microsoft.com/office/drawing/2014/main" id="{D28CBDF5-46D7-58F6-6C5C-43E93814FE45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8">
            <a:extLst>
              <a:ext uri="{FF2B5EF4-FFF2-40B4-BE49-F238E27FC236}">
                <a16:creationId xmlns:a16="http://schemas.microsoft.com/office/drawing/2014/main" id="{3AABE224-3810-F80A-D40E-56C675ABED2D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18D2A20B-B5D2-C40D-4E48-81E96A1B5F9A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887" y="3265170"/>
            <a:ext cx="6038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CAPS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adu</a:t>
            </a:r>
            <a:r>
              <a:rPr sz="800" spc="-30" dirty="0">
                <a:latin typeface="Calibri"/>
                <a:cs typeface="Calibri"/>
              </a:rPr>
              <a:t>lt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887" y="3509010"/>
            <a:ext cx="5873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CAPS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spc="-3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an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87" y="3752850"/>
            <a:ext cx="854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 re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uard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 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ospi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al  </a:t>
            </a:r>
            <a:r>
              <a:rPr sz="800" spc="-5" dirty="0">
                <a:latin typeface="Calibri"/>
                <a:cs typeface="Calibri"/>
              </a:rPr>
              <a:t>Municipal;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887" y="4361434"/>
            <a:ext cx="716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-Equipe </a:t>
            </a:r>
            <a:r>
              <a:rPr sz="800" dirty="0">
                <a:latin typeface="Calibri"/>
                <a:cs typeface="Calibri"/>
              </a:rPr>
              <a:t> I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á</a:t>
            </a:r>
            <a:r>
              <a:rPr sz="800" spc="-3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 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PSFs.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87" y="4967478"/>
            <a:ext cx="826769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-UPA </a:t>
            </a:r>
            <a:r>
              <a:rPr sz="800" spc="-5" dirty="0">
                <a:latin typeface="Calibri"/>
                <a:cs typeface="Calibri"/>
              </a:rPr>
              <a:t>(urgências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ot</a:t>
            </a:r>
            <a:r>
              <a:rPr sz="800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na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 finai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 semana);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986" y="3170682"/>
            <a:ext cx="1409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em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6270" y="3170682"/>
            <a:ext cx="56515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-Atendimentos </a:t>
            </a:r>
            <a:r>
              <a:rPr sz="700" spc="-15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gru</a:t>
            </a:r>
            <a:r>
              <a:rPr sz="700" spc="-25" dirty="0">
                <a:latin typeface="Calibri"/>
                <a:cs typeface="Calibri"/>
              </a:rPr>
              <a:t>p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20" dirty="0">
                <a:latin typeface="Calibri"/>
                <a:cs typeface="Calibri"/>
              </a:rPr>
              <a:t>s</a:t>
            </a:r>
            <a:r>
              <a:rPr sz="700" spc="-10" dirty="0">
                <a:latin typeface="Calibri"/>
                <a:cs typeface="Calibri"/>
              </a:rPr>
              <a:t>/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f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3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as  terapêuticas;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6270" y="3597351"/>
            <a:ext cx="93535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Calibri"/>
                <a:cs typeface="Calibri"/>
              </a:rPr>
              <a:t>-Atendimento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busca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m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35" dirty="0">
                <a:latin typeface="Calibri"/>
                <a:cs typeface="Calibri"/>
              </a:rPr>
              <a:t>l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;</a:t>
            </a:r>
            <a:r>
              <a:rPr sz="700" dirty="0">
                <a:latin typeface="Calibri"/>
                <a:cs typeface="Calibri"/>
              </a:rPr>
              <a:t>     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(</a:t>
            </a:r>
            <a:r>
              <a:rPr sz="700" spc="-35" dirty="0">
                <a:latin typeface="Calibri"/>
                <a:cs typeface="Calibri"/>
              </a:rPr>
              <a:t>bu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as</a:t>
            </a:r>
            <a:r>
              <a:rPr sz="700" dirty="0">
                <a:latin typeface="Calibri"/>
                <a:cs typeface="Calibri"/>
              </a:rPr>
              <a:t>    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  </a:t>
            </a:r>
            <a:r>
              <a:rPr sz="700" spc="-15" dirty="0">
                <a:latin typeface="Calibri"/>
                <a:cs typeface="Calibri"/>
              </a:rPr>
              <a:t>p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es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qu</a:t>
            </a:r>
            <a:r>
              <a:rPr sz="700" spc="-1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agitação,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heteroagressividade,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368935" algn="l"/>
                <a:tab pos="809625" algn="l"/>
              </a:tabLst>
            </a:pPr>
            <a:r>
              <a:rPr sz="700" spc="-5" dirty="0">
                <a:latin typeface="Calibri"/>
                <a:cs typeface="Calibri"/>
              </a:rPr>
              <a:t>em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posse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armas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ou 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outros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objetos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que 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coloquem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terceiros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em 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risco, são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realizadas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por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órgãos</a:t>
            </a:r>
            <a:r>
              <a:rPr sz="700" spc="30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competentes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para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tal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tarefa,</a:t>
            </a:r>
            <a:r>
              <a:rPr sz="700" dirty="0">
                <a:latin typeface="Calibri"/>
                <a:cs typeface="Calibri"/>
              </a:rPr>
              <a:t> como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PM,	SAMU	</a:t>
            </a:r>
            <a:r>
              <a:rPr sz="700" dirty="0">
                <a:latin typeface="Calibri"/>
                <a:cs typeface="Calibri"/>
              </a:rPr>
              <a:t>ou</a:t>
            </a:r>
            <a:endParaRPr sz="7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Bombeiro.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Muitas</a:t>
            </a:r>
            <a:r>
              <a:rPr sz="700" spc="-10" dirty="0">
                <a:latin typeface="Calibri"/>
                <a:cs typeface="Calibri"/>
              </a:rPr>
              <a:t> vezes </a:t>
            </a:r>
            <a:r>
              <a:rPr sz="700" spc="-5" dirty="0">
                <a:latin typeface="Calibri"/>
                <a:cs typeface="Calibri"/>
              </a:rPr>
              <a:t> estas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intervenções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são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realizadas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em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parcerias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entre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as equipes.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6270" y="5412486"/>
            <a:ext cx="6591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Per</a:t>
            </a:r>
            <a:r>
              <a:rPr sz="700" spc="-1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ê</a:t>
            </a:r>
            <a:r>
              <a:rPr sz="700" spc="-10" dirty="0">
                <a:latin typeface="Calibri"/>
                <a:cs typeface="Calibri"/>
              </a:rPr>
              <a:t>n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 di</a:t>
            </a:r>
            <a:r>
              <a:rPr sz="700" spc="-5" dirty="0"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6270" y="5610606"/>
            <a:ext cx="82676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-Me</a:t>
            </a:r>
            <a:r>
              <a:rPr sz="700" spc="-2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ç</a:t>
            </a:r>
            <a:r>
              <a:rPr sz="700" spc="-5" dirty="0">
                <a:latin typeface="Calibri"/>
                <a:cs typeface="Calibri"/>
              </a:rPr>
              <a:t>ão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mi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25" dirty="0">
                <a:latin typeface="Calibri"/>
                <a:cs typeface="Calibri"/>
              </a:rPr>
              <a:t>ili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;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6270" y="5823966"/>
            <a:ext cx="9334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-Atendimentos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individuais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7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spc="9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grupos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nos</a:t>
            </a:r>
            <a:r>
              <a:rPr sz="700" spc="-5" dirty="0">
                <a:latin typeface="Calibri"/>
                <a:cs typeface="Calibri"/>
              </a:rPr>
              <a:t> PSFs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700" spc="-15" dirty="0">
                <a:latin typeface="Calibri"/>
                <a:cs typeface="Calibri"/>
              </a:rPr>
              <a:t>-Acompanhamento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de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pacientes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graves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(mas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 </a:t>
            </a:r>
            <a:r>
              <a:rPr sz="700" spc="-15" dirty="0">
                <a:latin typeface="Calibri"/>
                <a:cs typeface="Calibri"/>
              </a:rPr>
              <a:t>quadro </a:t>
            </a:r>
            <a:r>
              <a:rPr sz="700" spc="-5" dirty="0">
                <a:latin typeface="Calibri"/>
                <a:cs typeface="Calibri"/>
              </a:rPr>
              <a:t>estáveis) </a:t>
            </a:r>
            <a:r>
              <a:rPr sz="700" spc="-15" dirty="0">
                <a:latin typeface="Calibri"/>
                <a:cs typeface="Calibri"/>
              </a:rPr>
              <a:t>nos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PSF;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6270" y="6766052"/>
            <a:ext cx="55562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-A</a:t>
            </a:r>
            <a:r>
              <a:rPr sz="700" spc="-25" dirty="0">
                <a:latin typeface="Calibri"/>
                <a:cs typeface="Calibri"/>
              </a:rPr>
              <a:t>t</a:t>
            </a:r>
            <a:r>
              <a:rPr sz="700" spc="-20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5" dirty="0">
                <a:latin typeface="Calibri"/>
                <a:cs typeface="Calibri"/>
              </a:rPr>
              <a:t>d</a:t>
            </a:r>
            <a:r>
              <a:rPr sz="700" spc="-10" dirty="0">
                <a:latin typeface="Calibri"/>
                <a:cs typeface="Calibri"/>
              </a:rPr>
              <a:t>i</a:t>
            </a:r>
            <a:r>
              <a:rPr sz="700" spc="-2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n</a:t>
            </a:r>
            <a:r>
              <a:rPr sz="700" spc="-25" dirty="0">
                <a:latin typeface="Calibri"/>
                <a:cs typeface="Calibri"/>
              </a:rPr>
              <a:t>t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s  </a:t>
            </a:r>
            <a:r>
              <a:rPr sz="700" spc="-20" dirty="0">
                <a:latin typeface="Calibri"/>
                <a:cs typeface="Calibri"/>
              </a:rPr>
              <a:t>(dispositivo 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</a:t>
            </a:r>
            <a:r>
              <a:rPr sz="700" spc="-35" dirty="0">
                <a:latin typeface="Calibri"/>
                <a:cs typeface="Calibri"/>
              </a:rPr>
              <a:t>un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9022" y="6766052"/>
            <a:ext cx="24193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 indent="-93345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0" dirty="0">
                <a:latin typeface="Calibri"/>
                <a:cs typeface="Calibri"/>
              </a:rPr>
              <a:t>l</a:t>
            </a:r>
            <a:r>
              <a:rPr sz="700" spc="-25" dirty="0">
                <a:latin typeface="Calibri"/>
                <a:cs typeface="Calibri"/>
              </a:rPr>
              <a:t>in</a:t>
            </a:r>
            <a:r>
              <a:rPr sz="700" spc="-5" dirty="0">
                <a:latin typeface="Calibri"/>
                <a:cs typeface="Calibri"/>
              </a:rPr>
              <a:t>e  em  </a:t>
            </a:r>
            <a:r>
              <a:rPr sz="700" spc="-35" dirty="0">
                <a:latin typeface="Calibri"/>
                <a:cs typeface="Calibri"/>
              </a:rPr>
              <a:t>no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6270" y="7086092"/>
            <a:ext cx="7842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30" dirty="0">
                <a:latin typeface="Calibri"/>
                <a:cs typeface="Calibri"/>
              </a:rPr>
              <a:t>período</a:t>
            </a:r>
            <a:r>
              <a:rPr sz="700" spc="7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pandemia)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9723" y="2103247"/>
            <a:ext cx="2279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a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0" dirty="0">
                <a:latin typeface="Calibri"/>
                <a:cs typeface="Calibri"/>
              </a:rPr>
              <a:t>ri</a:t>
            </a:r>
            <a:r>
              <a:rPr sz="700" spc="-5" dirty="0">
                <a:latin typeface="Calibri"/>
                <a:cs typeface="Calibri"/>
              </a:rPr>
              <a:t>ses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7160" y="2103247"/>
            <a:ext cx="56642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Calibri"/>
                <a:cs typeface="Calibri"/>
              </a:rPr>
              <a:t>-Atendimentos </a:t>
            </a:r>
            <a:r>
              <a:rPr sz="700" spc="-15" dirty="0">
                <a:latin typeface="Calibri"/>
                <a:cs typeface="Calibri"/>
              </a:rPr>
              <a:t> urgências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psiquiátricas.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1064" y="2526919"/>
            <a:ext cx="91630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  <a:tabLst>
                <a:tab pos="644525" algn="l"/>
                <a:tab pos="788035" algn="l"/>
              </a:tabLst>
            </a:pPr>
            <a:r>
              <a:rPr sz="700" spc="-5" dirty="0">
                <a:latin typeface="Calibri"/>
                <a:cs typeface="Calibri"/>
              </a:rPr>
              <a:t>-Atendimentos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in</a:t>
            </a:r>
            <a:r>
              <a:rPr sz="700" spc="-40" dirty="0">
                <a:latin typeface="Calibri"/>
                <a:cs typeface="Calibri"/>
              </a:rPr>
              <a:t>d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35" dirty="0">
                <a:latin typeface="Calibri"/>
                <a:cs typeface="Calibri"/>
              </a:rPr>
              <a:t>vid</a:t>
            </a:r>
            <a:r>
              <a:rPr sz="700" spc="-25" dirty="0">
                <a:latin typeface="Calibri"/>
                <a:cs typeface="Calibri"/>
              </a:rPr>
              <a:t>u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dirty="0">
                <a:latin typeface="Calibri"/>
                <a:cs typeface="Calibri"/>
              </a:rPr>
              <a:t>		</a:t>
            </a:r>
            <a:r>
              <a:rPr sz="700" spc="-5" dirty="0">
                <a:latin typeface="Calibri"/>
                <a:cs typeface="Calibri"/>
              </a:rPr>
              <a:t>em  </a:t>
            </a:r>
            <a:r>
              <a:rPr sz="700" spc="-15" dirty="0">
                <a:latin typeface="Calibri"/>
                <a:cs typeface="Calibri"/>
              </a:rPr>
              <a:t>Psicologia,</a:t>
            </a:r>
            <a:r>
              <a:rPr sz="700" spc="175" dirty="0">
                <a:latin typeface="Calibri"/>
                <a:cs typeface="Calibri"/>
              </a:rPr>
              <a:t> </a:t>
            </a:r>
            <a:r>
              <a:rPr sz="700" spc="509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psiquiatria, </a:t>
            </a:r>
            <a:r>
              <a:rPr sz="700" spc="-15" dirty="0">
                <a:latin typeface="Calibri"/>
                <a:cs typeface="Calibri"/>
              </a:rPr>
              <a:t> enfermagem,	</a:t>
            </a:r>
            <a:r>
              <a:rPr sz="700" spc="-20" dirty="0">
                <a:latin typeface="Calibri"/>
                <a:cs typeface="Calibri"/>
              </a:rPr>
              <a:t>terapia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ocupacional;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5823" y="1289304"/>
            <a:ext cx="3474720" cy="400685"/>
            <a:chOff x="115823" y="1289304"/>
            <a:chExt cx="3474720" cy="400685"/>
          </a:xfrm>
        </p:grpSpPr>
        <p:sp>
          <p:nvSpPr>
            <p:cNvPr id="20" name="object 2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5475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02863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08910" y="1345489"/>
            <a:ext cx="532510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8" name="object 28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14186" y="1347267"/>
            <a:ext cx="502789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32" name="object 32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23657" y="1347267"/>
            <a:ext cx="718269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2808" y="1349806"/>
            <a:ext cx="881737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7" name="object 37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663441" y="1420749"/>
            <a:ext cx="161486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41" name="object 41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075168" y="1444498"/>
            <a:ext cx="35583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62976" y="3721100"/>
            <a:ext cx="2286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-Portas</a:t>
            </a:r>
            <a:r>
              <a:rPr sz="800" spc="-1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abertas,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(todos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que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chegam,</a:t>
            </a:r>
            <a:r>
              <a:rPr sz="800" spc="-1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são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acolhidos);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í</a:t>
            </a:r>
            <a:r>
              <a:rPr sz="800" spc="-5" dirty="0">
                <a:latin typeface="Calibri"/>
                <a:cs typeface="Calibri"/>
              </a:rPr>
              <a:t>ci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et</a:t>
            </a:r>
            <a:r>
              <a:rPr sz="800" spc="-5" dirty="0">
                <a:latin typeface="Calibri"/>
                <a:cs typeface="Calibri"/>
              </a:rPr>
              <a:t>er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inad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,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  diagnóstico..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97422" y="3761994"/>
            <a:ext cx="10261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Rua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Carlos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Nogueira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nº</a:t>
            </a:r>
            <a:endParaRPr sz="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97180" algn="l"/>
                <a:tab pos="480059" algn="l"/>
                <a:tab pos="862965" algn="l"/>
              </a:tabLst>
            </a:pPr>
            <a:r>
              <a:rPr sz="800" dirty="0">
                <a:latin typeface="Calibri"/>
                <a:cs typeface="Calibri"/>
              </a:rPr>
              <a:t>2</a:t>
            </a:r>
            <a:r>
              <a:rPr sz="800" spc="-15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1	–	</a:t>
            </a:r>
            <a:r>
              <a:rPr sz="800" spc="-30" dirty="0">
                <a:latin typeface="Calibri"/>
                <a:cs typeface="Calibri"/>
              </a:rPr>
              <a:t>B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rr</a:t>
            </a:r>
            <a:r>
              <a:rPr sz="800" dirty="0">
                <a:latin typeface="Calibri"/>
                <a:cs typeface="Calibri"/>
              </a:rPr>
              <a:t>o	São  </a:t>
            </a:r>
            <a:r>
              <a:rPr sz="800" spc="-5" dirty="0">
                <a:latin typeface="Calibri"/>
                <a:cs typeface="Calibri"/>
              </a:rPr>
              <a:t>Conrado</a:t>
            </a:r>
            <a:endParaRPr sz="800" dirty="0">
              <a:latin typeface="Calibri"/>
              <a:cs typeface="Calibri"/>
            </a:endParaRPr>
          </a:p>
          <a:p>
            <a:pPr marL="210185" marR="188595" indent="-198120">
              <a:lnSpc>
                <a:spcPct val="100000"/>
              </a:lnSpc>
            </a:pPr>
            <a:r>
              <a:rPr sz="800" spc="-20" dirty="0">
                <a:latin typeface="Calibri"/>
                <a:cs typeface="Calibri"/>
              </a:rPr>
              <a:t>B</a:t>
            </a:r>
            <a:r>
              <a:rPr sz="800" spc="-5" dirty="0">
                <a:latin typeface="Calibri"/>
                <a:cs typeface="Calibri"/>
              </a:rPr>
              <a:t>ru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nh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/MG</a:t>
            </a:r>
            <a:endParaRPr lang="pt-BR" sz="800" dirty="0"/>
          </a:p>
          <a:p>
            <a:pPr marL="210185" marR="188595" indent="-19812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</a:t>
            </a:r>
            <a:r>
              <a:rPr sz="800" spc="-15" dirty="0">
                <a:latin typeface="Calibri"/>
                <a:cs typeface="Calibri"/>
              </a:rPr>
              <a:t>976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01</a:t>
            </a:r>
            <a:r>
              <a:rPr sz="800" spc="-25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821171" y="4875403"/>
            <a:ext cx="104266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Rua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Florisbela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Cordeiro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nº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241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–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Bairro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São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Conrado</a:t>
            </a:r>
            <a:endParaRPr sz="800" dirty="0">
              <a:latin typeface="Calibri"/>
              <a:cs typeface="Calibri"/>
            </a:endParaRPr>
          </a:p>
          <a:p>
            <a:pPr marL="213360" marR="201295" indent="-201295" algn="just">
              <a:lnSpc>
                <a:spcPct val="100000"/>
              </a:lnSpc>
              <a:spcBef>
                <a:spcPts val="5"/>
              </a:spcBef>
            </a:pPr>
            <a:r>
              <a:rPr sz="800" spc="-20" dirty="0">
                <a:latin typeface="Calibri"/>
                <a:cs typeface="Calibri"/>
              </a:rPr>
              <a:t>B</a:t>
            </a:r>
            <a:r>
              <a:rPr sz="800" spc="-5" dirty="0">
                <a:latin typeface="Calibri"/>
                <a:cs typeface="Calibri"/>
              </a:rPr>
              <a:t>ru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nh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/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MG</a:t>
            </a:r>
            <a:endParaRPr lang="pt-BR" sz="800" spc="-5" dirty="0">
              <a:latin typeface="Calibri"/>
              <a:cs typeface="Calibri"/>
            </a:endParaRPr>
          </a:p>
          <a:p>
            <a:pPr marL="213360" marR="201295" indent="-201295" algn="just">
              <a:lnSpc>
                <a:spcPct val="100000"/>
              </a:lnSpc>
              <a:spcBef>
                <a:spcPts val="5"/>
              </a:spcBef>
            </a:pPr>
            <a:r>
              <a:rPr lang="pt-BR" sz="800" spc="-5" dirty="0">
                <a:latin typeface="Calibri"/>
                <a:cs typeface="Calibri"/>
              </a:rPr>
              <a:t>(</a:t>
            </a:r>
            <a:r>
              <a:rPr lang="pt-BR" sz="800" dirty="0">
                <a:latin typeface="Calibri"/>
                <a:cs typeface="Calibri"/>
              </a:rPr>
              <a:t>31)</a:t>
            </a:r>
            <a:r>
              <a:rPr lang="pt-BR" sz="800" spc="-55" dirty="0">
                <a:latin typeface="Calibri"/>
                <a:cs typeface="Calibri"/>
              </a:rPr>
              <a:t> </a:t>
            </a:r>
            <a:r>
              <a:rPr lang="pt-BR" sz="800" dirty="0"/>
              <a:t>3987-0259</a:t>
            </a:r>
            <a:endParaRPr sz="800" dirty="0">
              <a:latin typeface="Calibri"/>
              <a:cs typeface="Calibri"/>
            </a:endParaRPr>
          </a:p>
          <a:p>
            <a:pPr marL="189230" algn="just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</a:t>
            </a:r>
            <a:r>
              <a:rPr sz="800" spc="-15" dirty="0">
                <a:latin typeface="Calibri"/>
                <a:cs typeface="Calibri"/>
              </a:rPr>
              <a:t>642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24</a:t>
            </a:r>
            <a:r>
              <a:rPr sz="800" spc="-25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9</a:t>
            </a:r>
          </a:p>
          <a:p>
            <a:pPr marL="189230" algn="just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</a:t>
            </a:r>
            <a:r>
              <a:rPr sz="800" spc="-15" dirty="0">
                <a:latin typeface="Calibri"/>
                <a:cs typeface="Calibri"/>
              </a:rPr>
              <a:t>683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91</a:t>
            </a:r>
            <a:r>
              <a:rPr sz="800" spc="-25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34236" y="3751834"/>
            <a:ext cx="1019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5" dirty="0">
                <a:latin typeface="Calibri"/>
                <a:cs typeface="Calibri"/>
              </a:rPr>
              <a:t>Docu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SUS</a:t>
            </a:r>
            <a:r>
              <a:rPr sz="800" spc="-8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iver)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 marR="243204">
              <a:lnSpc>
                <a:spcPct val="100000"/>
              </a:lnSpc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inh</a:t>
            </a:r>
            <a:r>
              <a:rPr sz="800" spc="-15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  </a:t>
            </a:r>
            <a:r>
              <a:rPr sz="800" spc="-5" dirty="0">
                <a:latin typeface="Calibri"/>
                <a:cs typeface="Calibri"/>
              </a:rPr>
              <a:t>(s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30" dirty="0">
                <a:latin typeface="Calibri"/>
                <a:cs typeface="Calibri"/>
              </a:rPr>
              <a:t>ti</a:t>
            </a:r>
            <a:r>
              <a:rPr sz="800" spc="-20" dirty="0">
                <a:latin typeface="Calibri"/>
                <a:cs typeface="Calibri"/>
              </a:rPr>
              <a:t>v</a:t>
            </a:r>
            <a:r>
              <a:rPr sz="800" spc="-30" dirty="0">
                <a:latin typeface="Calibri"/>
                <a:cs typeface="Calibri"/>
              </a:rPr>
              <a:t>er</a:t>
            </a:r>
            <a:r>
              <a:rPr sz="800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385477" y="654084"/>
            <a:ext cx="83807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CAPS</a:t>
            </a:r>
            <a:endParaRPr sz="2500" b="1" dirty="0"/>
          </a:p>
        </p:txBody>
      </p:sp>
      <p:sp>
        <p:nvSpPr>
          <p:cNvPr id="52" name="object 52"/>
          <p:cNvSpPr txBox="1"/>
          <p:nvPr/>
        </p:nvSpPr>
        <p:spPr>
          <a:xfrm>
            <a:off x="7079742" y="3802761"/>
            <a:ext cx="657225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6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Plantão 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acolh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 </a:t>
            </a:r>
            <a:r>
              <a:rPr sz="800" dirty="0">
                <a:latin typeface="Calibri"/>
                <a:cs typeface="Calibri"/>
              </a:rPr>
              <a:t>08</a:t>
            </a:r>
            <a:r>
              <a:rPr sz="800" spc="-8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à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18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44214" y="3350209"/>
            <a:ext cx="194373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Trabalhos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desenvolvidos</a:t>
            </a:r>
            <a:r>
              <a:rPr sz="800" dirty="0">
                <a:latin typeface="Calibri"/>
                <a:cs typeface="Calibri"/>
              </a:rPr>
              <a:t> 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acordo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</a:t>
            </a:r>
            <a:r>
              <a:rPr sz="800" dirty="0">
                <a:latin typeface="Calibri"/>
                <a:cs typeface="Calibri"/>
              </a:rPr>
              <a:t> o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preconizado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pelo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SUS,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reforma </a:t>
            </a:r>
            <a:r>
              <a:rPr sz="800" spc="-5" dirty="0">
                <a:latin typeface="Calibri"/>
                <a:cs typeface="Calibri"/>
              </a:rPr>
              <a:t> psiquiátrica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brasileira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antimanicomial;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0372" y="4082923"/>
            <a:ext cx="388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libri"/>
                <a:cs typeface="Calibri"/>
              </a:rPr>
              <a:t>hospitais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44214" y="3839083"/>
            <a:ext cx="1417320" cy="49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5" dirty="0">
                <a:latin typeface="Calibri"/>
                <a:cs typeface="Calibri"/>
              </a:rPr>
              <a:t>Ga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an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rei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5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uários;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  <a:tabLst>
                <a:tab pos="542925" algn="l"/>
                <a:tab pos="1233170" algn="l"/>
              </a:tabLst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erviço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subs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ivo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ao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psiquiátricos;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44214" y="4447413"/>
            <a:ext cx="1628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indent="-53340">
              <a:lnSpc>
                <a:spcPct val="100000"/>
              </a:lnSpc>
              <a:spcBef>
                <a:spcPts val="100"/>
              </a:spcBef>
              <a:buChar char="-"/>
              <a:tabLst>
                <a:tab pos="66040" algn="l"/>
              </a:tabLst>
            </a:pPr>
            <a:r>
              <a:rPr sz="800" spc="-10" dirty="0">
                <a:latin typeface="Calibri"/>
                <a:cs typeface="Calibri"/>
              </a:rPr>
              <a:t>Cuidados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território,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junto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família;</a:t>
            </a:r>
            <a:endParaRPr sz="800">
              <a:latin typeface="Calibri"/>
              <a:cs typeface="Calibri"/>
            </a:endParaRPr>
          </a:p>
          <a:p>
            <a:pPr marL="66040" indent="-53340">
              <a:lnSpc>
                <a:spcPct val="100000"/>
              </a:lnSpc>
              <a:buChar char="-"/>
              <a:tabLst>
                <a:tab pos="66040" algn="l"/>
              </a:tabLst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dad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5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ivo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44214" y="4813554"/>
            <a:ext cx="1356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ra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é</a:t>
            </a:r>
            <a:r>
              <a:rPr sz="800" spc="-10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9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 reduçã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dan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s;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676" y="1859280"/>
            <a:ext cx="6780530" cy="5582285"/>
          </a:xfrm>
          <a:custGeom>
            <a:avLst/>
            <a:gdLst/>
            <a:ahLst/>
            <a:cxnLst/>
            <a:rect l="l" t="t" r="r" b="b"/>
            <a:pathLst>
              <a:path w="6780530" h="5582284">
                <a:moveTo>
                  <a:pt x="0" y="478916"/>
                </a:moveTo>
                <a:lnTo>
                  <a:pt x="8774" y="329946"/>
                </a:lnTo>
                <a:lnTo>
                  <a:pt x="33211" y="200533"/>
                </a:lnTo>
                <a:lnTo>
                  <a:pt x="70472" y="98551"/>
                </a:lnTo>
                <a:lnTo>
                  <a:pt x="117741" y="31623"/>
                </a:lnTo>
                <a:lnTo>
                  <a:pt x="172148" y="7620"/>
                </a:lnTo>
                <a:lnTo>
                  <a:pt x="860767" y="7620"/>
                </a:lnTo>
                <a:lnTo>
                  <a:pt x="915174" y="31623"/>
                </a:lnTo>
                <a:lnTo>
                  <a:pt x="962431" y="98551"/>
                </a:lnTo>
                <a:lnTo>
                  <a:pt x="999693" y="200533"/>
                </a:lnTo>
                <a:lnTo>
                  <a:pt x="1024140" y="329946"/>
                </a:lnTo>
                <a:lnTo>
                  <a:pt x="1032903" y="478916"/>
                </a:lnTo>
                <a:lnTo>
                  <a:pt x="1032903" y="5110441"/>
                </a:lnTo>
                <a:lnTo>
                  <a:pt x="1024140" y="5259425"/>
                </a:lnTo>
                <a:lnTo>
                  <a:pt x="999693" y="5388825"/>
                </a:lnTo>
                <a:lnTo>
                  <a:pt x="962431" y="5490845"/>
                </a:lnTo>
                <a:lnTo>
                  <a:pt x="915174" y="5557761"/>
                </a:lnTo>
                <a:lnTo>
                  <a:pt x="860767" y="5581777"/>
                </a:lnTo>
                <a:lnTo>
                  <a:pt x="172148" y="5581777"/>
                </a:lnTo>
                <a:lnTo>
                  <a:pt x="117741" y="5557761"/>
                </a:lnTo>
                <a:lnTo>
                  <a:pt x="70472" y="5490845"/>
                </a:lnTo>
                <a:lnTo>
                  <a:pt x="33211" y="5388825"/>
                </a:lnTo>
                <a:lnTo>
                  <a:pt x="8774" y="5259425"/>
                </a:lnTo>
                <a:lnTo>
                  <a:pt x="0" y="5110441"/>
                </a:lnTo>
                <a:lnTo>
                  <a:pt x="0" y="478916"/>
                </a:lnTo>
                <a:close/>
              </a:path>
              <a:path w="6780530" h="5582284">
                <a:moveTo>
                  <a:pt x="1054671" y="478916"/>
                </a:moveTo>
                <a:lnTo>
                  <a:pt x="1067435" y="329946"/>
                </a:lnTo>
                <a:lnTo>
                  <a:pt x="1102969" y="200533"/>
                </a:lnTo>
                <a:lnTo>
                  <a:pt x="1157160" y="98551"/>
                </a:lnTo>
                <a:lnTo>
                  <a:pt x="1225931" y="31623"/>
                </a:lnTo>
                <a:lnTo>
                  <a:pt x="1305052" y="7620"/>
                </a:lnTo>
                <a:lnTo>
                  <a:pt x="2306447" y="7620"/>
                </a:lnTo>
                <a:lnTo>
                  <a:pt x="2385568" y="31623"/>
                </a:lnTo>
                <a:lnTo>
                  <a:pt x="2454275" y="98551"/>
                </a:lnTo>
                <a:lnTo>
                  <a:pt x="2508504" y="200533"/>
                </a:lnTo>
                <a:lnTo>
                  <a:pt x="2544064" y="329946"/>
                </a:lnTo>
                <a:lnTo>
                  <a:pt x="2556764" y="478916"/>
                </a:lnTo>
                <a:lnTo>
                  <a:pt x="2556764" y="5110441"/>
                </a:lnTo>
                <a:lnTo>
                  <a:pt x="2544064" y="5259425"/>
                </a:lnTo>
                <a:lnTo>
                  <a:pt x="2508504" y="5388825"/>
                </a:lnTo>
                <a:lnTo>
                  <a:pt x="2454275" y="5490845"/>
                </a:lnTo>
                <a:lnTo>
                  <a:pt x="2385568" y="5557761"/>
                </a:lnTo>
                <a:lnTo>
                  <a:pt x="2306447" y="5581777"/>
                </a:lnTo>
                <a:lnTo>
                  <a:pt x="1305052" y="5581777"/>
                </a:lnTo>
                <a:lnTo>
                  <a:pt x="1225931" y="5557761"/>
                </a:lnTo>
                <a:lnTo>
                  <a:pt x="1157160" y="5490845"/>
                </a:lnTo>
                <a:lnTo>
                  <a:pt x="1102969" y="5388825"/>
                </a:lnTo>
                <a:lnTo>
                  <a:pt x="1067435" y="5259425"/>
                </a:lnTo>
                <a:lnTo>
                  <a:pt x="1054671" y="5110441"/>
                </a:lnTo>
                <a:lnTo>
                  <a:pt x="1054671" y="478916"/>
                </a:lnTo>
                <a:close/>
              </a:path>
              <a:path w="6780530" h="5582284">
                <a:moveTo>
                  <a:pt x="2586355" y="471932"/>
                </a:moveTo>
                <a:lnTo>
                  <a:pt x="2594610" y="322834"/>
                </a:lnTo>
                <a:lnTo>
                  <a:pt x="2617597" y="193166"/>
                </a:lnTo>
                <a:lnTo>
                  <a:pt x="2652522" y="91059"/>
                </a:lnTo>
                <a:lnTo>
                  <a:pt x="2696972" y="24002"/>
                </a:lnTo>
                <a:lnTo>
                  <a:pt x="2748026" y="0"/>
                </a:lnTo>
                <a:lnTo>
                  <a:pt x="3395091" y="0"/>
                </a:lnTo>
                <a:lnTo>
                  <a:pt x="3446272" y="24002"/>
                </a:lnTo>
                <a:lnTo>
                  <a:pt x="3490722" y="91059"/>
                </a:lnTo>
                <a:lnTo>
                  <a:pt x="3525647" y="193166"/>
                </a:lnTo>
                <a:lnTo>
                  <a:pt x="3548634" y="322834"/>
                </a:lnTo>
                <a:lnTo>
                  <a:pt x="3556889" y="471932"/>
                </a:lnTo>
                <a:lnTo>
                  <a:pt x="3556889" y="5109794"/>
                </a:lnTo>
                <a:lnTo>
                  <a:pt x="3548634" y="5258981"/>
                </a:lnTo>
                <a:lnTo>
                  <a:pt x="3525647" y="5388559"/>
                </a:lnTo>
                <a:lnTo>
                  <a:pt x="3490722" y="5490718"/>
                </a:lnTo>
                <a:lnTo>
                  <a:pt x="3446272" y="5557723"/>
                </a:lnTo>
                <a:lnTo>
                  <a:pt x="3395091" y="5581777"/>
                </a:lnTo>
                <a:lnTo>
                  <a:pt x="2748026" y="5581777"/>
                </a:lnTo>
                <a:lnTo>
                  <a:pt x="2696972" y="5557723"/>
                </a:lnTo>
                <a:lnTo>
                  <a:pt x="2652522" y="5490718"/>
                </a:lnTo>
                <a:lnTo>
                  <a:pt x="2617597" y="5388559"/>
                </a:lnTo>
                <a:lnTo>
                  <a:pt x="2594610" y="5258981"/>
                </a:lnTo>
                <a:lnTo>
                  <a:pt x="2586355" y="5109794"/>
                </a:lnTo>
                <a:lnTo>
                  <a:pt x="2586355" y="471932"/>
                </a:lnTo>
                <a:close/>
              </a:path>
              <a:path w="6780530" h="5582284">
                <a:moveTo>
                  <a:pt x="3580129" y="487299"/>
                </a:moveTo>
                <a:lnTo>
                  <a:pt x="3597783" y="338582"/>
                </a:lnTo>
                <a:lnTo>
                  <a:pt x="3646932" y="209423"/>
                </a:lnTo>
                <a:lnTo>
                  <a:pt x="3721862" y="107569"/>
                </a:lnTo>
                <a:lnTo>
                  <a:pt x="3816985" y="40766"/>
                </a:lnTo>
                <a:lnTo>
                  <a:pt x="3926459" y="16763"/>
                </a:lnTo>
                <a:lnTo>
                  <a:pt x="5311775" y="16763"/>
                </a:lnTo>
                <a:lnTo>
                  <a:pt x="5421122" y="40766"/>
                </a:lnTo>
                <a:lnTo>
                  <a:pt x="5516245" y="107569"/>
                </a:lnTo>
                <a:lnTo>
                  <a:pt x="5591175" y="209423"/>
                </a:lnTo>
                <a:lnTo>
                  <a:pt x="5640324" y="338582"/>
                </a:lnTo>
                <a:lnTo>
                  <a:pt x="5658104" y="487299"/>
                </a:lnTo>
                <a:lnTo>
                  <a:pt x="5658104" y="5111216"/>
                </a:lnTo>
                <a:lnTo>
                  <a:pt x="5640324" y="5259959"/>
                </a:lnTo>
                <a:lnTo>
                  <a:pt x="5591175" y="5389143"/>
                </a:lnTo>
                <a:lnTo>
                  <a:pt x="5516245" y="5490997"/>
                </a:lnTo>
                <a:lnTo>
                  <a:pt x="5421122" y="5557799"/>
                </a:lnTo>
                <a:lnTo>
                  <a:pt x="5311775" y="5581789"/>
                </a:lnTo>
                <a:lnTo>
                  <a:pt x="3926459" y="5581789"/>
                </a:lnTo>
                <a:lnTo>
                  <a:pt x="3816985" y="5557799"/>
                </a:lnTo>
                <a:lnTo>
                  <a:pt x="3721862" y="5490997"/>
                </a:lnTo>
                <a:lnTo>
                  <a:pt x="3646932" y="5389143"/>
                </a:lnTo>
                <a:lnTo>
                  <a:pt x="3597783" y="5259959"/>
                </a:lnTo>
                <a:lnTo>
                  <a:pt x="3580129" y="5111216"/>
                </a:lnTo>
                <a:lnTo>
                  <a:pt x="3580129" y="487299"/>
                </a:lnTo>
                <a:close/>
              </a:path>
              <a:path w="6780530" h="5582284">
                <a:moveTo>
                  <a:pt x="5697093" y="487299"/>
                </a:moveTo>
                <a:lnTo>
                  <a:pt x="5706237" y="338582"/>
                </a:lnTo>
                <a:lnTo>
                  <a:pt x="5731891" y="209423"/>
                </a:lnTo>
                <a:lnTo>
                  <a:pt x="5771007" y="107569"/>
                </a:lnTo>
                <a:lnTo>
                  <a:pt x="5820537" y="40766"/>
                </a:lnTo>
                <a:lnTo>
                  <a:pt x="5877560" y="16763"/>
                </a:lnTo>
                <a:lnTo>
                  <a:pt x="6599682" y="16763"/>
                </a:lnTo>
                <a:lnTo>
                  <a:pt x="6656705" y="40766"/>
                </a:lnTo>
                <a:lnTo>
                  <a:pt x="6706362" y="107569"/>
                </a:lnTo>
                <a:lnTo>
                  <a:pt x="6745351" y="209423"/>
                </a:lnTo>
                <a:lnTo>
                  <a:pt x="6771005" y="338582"/>
                </a:lnTo>
                <a:lnTo>
                  <a:pt x="6780276" y="487299"/>
                </a:lnTo>
                <a:lnTo>
                  <a:pt x="6780276" y="5111216"/>
                </a:lnTo>
                <a:lnTo>
                  <a:pt x="6771005" y="5259959"/>
                </a:lnTo>
                <a:lnTo>
                  <a:pt x="6745351" y="5389143"/>
                </a:lnTo>
                <a:lnTo>
                  <a:pt x="6706362" y="5490997"/>
                </a:lnTo>
                <a:lnTo>
                  <a:pt x="6656705" y="5557799"/>
                </a:lnTo>
                <a:lnTo>
                  <a:pt x="6599682" y="5581789"/>
                </a:lnTo>
                <a:lnTo>
                  <a:pt x="5877560" y="5581789"/>
                </a:lnTo>
                <a:lnTo>
                  <a:pt x="5820537" y="5557799"/>
                </a:lnTo>
                <a:lnTo>
                  <a:pt x="5771007" y="5490997"/>
                </a:lnTo>
                <a:lnTo>
                  <a:pt x="5731891" y="5389143"/>
                </a:lnTo>
                <a:lnTo>
                  <a:pt x="5706237" y="5259959"/>
                </a:lnTo>
                <a:lnTo>
                  <a:pt x="5697093" y="5111216"/>
                </a:lnTo>
                <a:lnTo>
                  <a:pt x="5697093" y="48729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2007" y="1889760"/>
            <a:ext cx="3649979" cy="5565775"/>
          </a:xfrm>
          <a:custGeom>
            <a:avLst/>
            <a:gdLst/>
            <a:ahLst/>
            <a:cxnLst/>
            <a:rect l="l" t="t" r="r" b="b"/>
            <a:pathLst>
              <a:path w="3649979" h="5565775">
                <a:moveTo>
                  <a:pt x="0" y="470535"/>
                </a:moveTo>
                <a:lnTo>
                  <a:pt x="9017" y="321818"/>
                </a:lnTo>
                <a:lnTo>
                  <a:pt x="34036" y="192659"/>
                </a:lnTo>
                <a:lnTo>
                  <a:pt x="72263" y="90805"/>
                </a:lnTo>
                <a:lnTo>
                  <a:pt x="120650" y="24003"/>
                </a:lnTo>
                <a:lnTo>
                  <a:pt x="176402" y="0"/>
                </a:lnTo>
                <a:lnTo>
                  <a:pt x="882396" y="0"/>
                </a:lnTo>
                <a:lnTo>
                  <a:pt x="938149" y="24003"/>
                </a:lnTo>
                <a:lnTo>
                  <a:pt x="986663" y="90805"/>
                </a:lnTo>
                <a:lnTo>
                  <a:pt x="1024890" y="192659"/>
                </a:lnTo>
                <a:lnTo>
                  <a:pt x="1049909" y="321818"/>
                </a:lnTo>
                <a:lnTo>
                  <a:pt x="1058926" y="470535"/>
                </a:lnTo>
                <a:lnTo>
                  <a:pt x="1058926" y="5094808"/>
                </a:lnTo>
                <a:lnTo>
                  <a:pt x="1049909" y="5243550"/>
                </a:lnTo>
                <a:lnTo>
                  <a:pt x="1024890" y="5372747"/>
                </a:lnTo>
                <a:lnTo>
                  <a:pt x="986663" y="5474601"/>
                </a:lnTo>
                <a:lnTo>
                  <a:pt x="938149" y="5541416"/>
                </a:lnTo>
                <a:lnTo>
                  <a:pt x="882396" y="5565400"/>
                </a:lnTo>
                <a:lnTo>
                  <a:pt x="176402" y="5565400"/>
                </a:lnTo>
                <a:lnTo>
                  <a:pt x="120650" y="5541416"/>
                </a:lnTo>
                <a:lnTo>
                  <a:pt x="72263" y="5474601"/>
                </a:lnTo>
                <a:lnTo>
                  <a:pt x="34036" y="5372747"/>
                </a:lnTo>
                <a:lnTo>
                  <a:pt x="9017" y="5243550"/>
                </a:lnTo>
                <a:lnTo>
                  <a:pt x="0" y="5094808"/>
                </a:lnTo>
                <a:lnTo>
                  <a:pt x="0" y="470535"/>
                </a:lnTo>
                <a:close/>
              </a:path>
              <a:path w="3649979" h="5565775">
                <a:moveTo>
                  <a:pt x="1092835" y="469392"/>
                </a:moveTo>
                <a:lnTo>
                  <a:pt x="1114678" y="321056"/>
                </a:lnTo>
                <a:lnTo>
                  <a:pt x="1175131" y="192151"/>
                </a:lnTo>
                <a:lnTo>
                  <a:pt x="1267333" y="90551"/>
                </a:lnTo>
                <a:lnTo>
                  <a:pt x="1384300" y="23876"/>
                </a:lnTo>
                <a:lnTo>
                  <a:pt x="1519047" y="0"/>
                </a:lnTo>
                <a:lnTo>
                  <a:pt x="3223387" y="0"/>
                </a:lnTo>
                <a:lnTo>
                  <a:pt x="3358261" y="23876"/>
                </a:lnTo>
                <a:lnTo>
                  <a:pt x="3475228" y="90551"/>
                </a:lnTo>
                <a:lnTo>
                  <a:pt x="3567430" y="192151"/>
                </a:lnTo>
                <a:lnTo>
                  <a:pt x="3627882" y="321056"/>
                </a:lnTo>
                <a:lnTo>
                  <a:pt x="3649599" y="469392"/>
                </a:lnTo>
                <a:lnTo>
                  <a:pt x="3649599" y="5082235"/>
                </a:lnTo>
                <a:lnTo>
                  <a:pt x="3627882" y="5230634"/>
                </a:lnTo>
                <a:lnTo>
                  <a:pt x="3567430" y="5359488"/>
                </a:lnTo>
                <a:lnTo>
                  <a:pt x="3475228" y="5461114"/>
                </a:lnTo>
                <a:lnTo>
                  <a:pt x="3358261" y="5527763"/>
                </a:lnTo>
                <a:lnTo>
                  <a:pt x="3223387" y="5551690"/>
                </a:lnTo>
                <a:lnTo>
                  <a:pt x="1519047" y="5551690"/>
                </a:lnTo>
                <a:lnTo>
                  <a:pt x="1384300" y="5527763"/>
                </a:lnTo>
                <a:lnTo>
                  <a:pt x="1267333" y="5461114"/>
                </a:lnTo>
                <a:lnTo>
                  <a:pt x="1175131" y="5359488"/>
                </a:lnTo>
                <a:lnTo>
                  <a:pt x="1114678" y="5230634"/>
                </a:lnTo>
                <a:lnTo>
                  <a:pt x="1092835" y="5082235"/>
                </a:lnTo>
                <a:lnTo>
                  <a:pt x="1092835" y="46939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36">
            <a:extLst>
              <a:ext uri="{FF2B5EF4-FFF2-40B4-BE49-F238E27FC236}">
                <a16:creationId xmlns:a16="http://schemas.microsoft.com/office/drawing/2014/main" id="{5964DC9A-E697-7CFC-BFF6-DE2EB8E2EA56}"/>
              </a:ext>
            </a:extLst>
          </p:cNvPr>
          <p:cNvGrpSpPr/>
          <p:nvPr/>
        </p:nvGrpSpPr>
        <p:grpSpPr>
          <a:xfrm>
            <a:off x="-7112" y="-19050"/>
            <a:ext cx="2395220" cy="838200"/>
            <a:chOff x="0" y="242316"/>
            <a:chExt cx="2395220" cy="838200"/>
          </a:xfrm>
        </p:grpSpPr>
        <p:sp>
          <p:nvSpPr>
            <p:cNvPr id="61" name="object 37">
              <a:extLst>
                <a:ext uri="{FF2B5EF4-FFF2-40B4-BE49-F238E27FC236}">
                  <a16:creationId xmlns:a16="http://schemas.microsoft.com/office/drawing/2014/main" id="{6105E47B-0849-63E0-D1A1-AD2EBA3F5D2F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8">
              <a:extLst>
                <a:ext uri="{FF2B5EF4-FFF2-40B4-BE49-F238E27FC236}">
                  <a16:creationId xmlns:a16="http://schemas.microsoft.com/office/drawing/2014/main" id="{7B27AFA5-31A6-8ABE-F65F-A28512AC3CA4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8">
            <a:extLst>
              <a:ext uri="{FF2B5EF4-FFF2-40B4-BE49-F238E27FC236}">
                <a16:creationId xmlns:a16="http://schemas.microsoft.com/office/drawing/2014/main" id="{0C20D27F-4096-0A66-2BA4-EB0D5A72DA56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9B71EC37-A3B1-C6BB-A61D-B8761C756A92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3435198"/>
            <a:ext cx="59817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534035" algn="l"/>
              </a:tabLst>
            </a:pPr>
            <a:r>
              <a:rPr sz="800" spc="-5" dirty="0">
                <a:latin typeface="Calibri"/>
                <a:cs typeface="Calibri"/>
              </a:rPr>
              <a:t>Vacinação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spc="-30" dirty="0">
                <a:latin typeface="Calibri"/>
                <a:cs typeface="Calibri"/>
              </a:rPr>
              <a:t>r</a:t>
            </a:r>
            <a:r>
              <a:rPr sz="800" spc="-15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15" dirty="0">
                <a:latin typeface="Calibri"/>
                <a:cs typeface="Calibri"/>
              </a:rPr>
              <a:t>n</a:t>
            </a:r>
            <a:r>
              <a:rPr sz="800" spc="-5" dirty="0">
                <a:latin typeface="Calibri"/>
                <a:cs typeface="Calibri"/>
              </a:rPr>
              <a:t>ça</a:t>
            </a:r>
            <a:r>
              <a:rPr sz="800" dirty="0">
                <a:latin typeface="Calibri"/>
                <a:cs typeface="Calibri"/>
              </a:rPr>
              <a:t>s	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474" y="3435198"/>
            <a:ext cx="130175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de  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31" y="3695802"/>
            <a:ext cx="907415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100"/>
              </a:lnSpc>
              <a:spcBef>
                <a:spcPts val="90"/>
              </a:spcBef>
            </a:pPr>
            <a:r>
              <a:rPr sz="800" spc="-5" dirty="0">
                <a:latin typeface="Calibri"/>
                <a:cs typeface="Calibri"/>
              </a:rPr>
              <a:t>adultos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</a:t>
            </a:r>
            <a:r>
              <a:rPr sz="800" spc="-5" dirty="0">
                <a:latin typeface="Calibri"/>
                <a:cs typeface="Calibri"/>
              </a:rPr>
              <a:t> acordo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com </a:t>
            </a:r>
            <a:r>
              <a:rPr sz="800" dirty="0">
                <a:latin typeface="Calibri"/>
                <a:cs typeface="Calibri"/>
              </a:rPr>
              <a:t>o </a:t>
            </a:r>
            <a:r>
              <a:rPr sz="800" spc="-5" dirty="0">
                <a:latin typeface="Calibri"/>
                <a:cs typeface="Calibri"/>
              </a:rPr>
              <a:t>calendário do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Ministério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1" y="4106417"/>
            <a:ext cx="8610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36220" algn="l"/>
              </a:tabLst>
            </a:pPr>
            <a:r>
              <a:rPr sz="800" dirty="0">
                <a:latin typeface="Calibri"/>
                <a:cs typeface="Calibri"/>
              </a:rPr>
              <a:t>–	</a:t>
            </a:r>
            <a:r>
              <a:rPr sz="800" spc="-5" dirty="0">
                <a:latin typeface="Calibri"/>
                <a:cs typeface="Calibri"/>
              </a:rPr>
              <a:t>recomendadas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4228338"/>
            <a:ext cx="8686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62585" algn="l"/>
                <a:tab pos="763270" algn="l"/>
              </a:tabLst>
            </a:pP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	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oda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10" dirty="0">
                <a:latin typeface="Calibri"/>
                <a:cs typeface="Calibri"/>
              </a:rPr>
              <a:t>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131" y="4345101"/>
            <a:ext cx="909319" cy="2876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spc="-5" dirty="0">
                <a:latin typeface="Calibri"/>
                <a:cs typeface="Calibri"/>
              </a:rPr>
              <a:t>pessoas</a:t>
            </a:r>
            <a:r>
              <a:rPr sz="800" spc="4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4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acordo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10" dirty="0">
                <a:latin typeface="Calibri"/>
                <a:cs typeface="Calibri"/>
              </a:rPr>
              <a:t>com</a:t>
            </a:r>
            <a:r>
              <a:rPr sz="800" spc="195" dirty="0">
                <a:latin typeface="Calibri"/>
                <a:cs typeface="Calibri"/>
              </a:rPr>
              <a:t>  </a:t>
            </a:r>
            <a:r>
              <a:rPr sz="800" dirty="0">
                <a:latin typeface="Calibri"/>
                <a:cs typeface="Calibri"/>
              </a:rPr>
              <a:t>a   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idade,</a:t>
            </a:r>
            <a:r>
              <a:rPr sz="800" spc="195" dirty="0">
                <a:latin typeface="Calibri"/>
                <a:cs typeface="Calibri"/>
              </a:rPr>
              <a:t>  </a:t>
            </a:r>
            <a:r>
              <a:rPr sz="800" spc="-10" dirty="0">
                <a:latin typeface="Calibri"/>
                <a:cs typeface="Calibri"/>
              </a:rPr>
              <a:t>ou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131" y="4605629"/>
            <a:ext cx="884555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	</a:t>
            </a:r>
            <a:r>
              <a:rPr sz="800" spc="-5" dirty="0">
                <a:latin typeface="Calibri"/>
                <a:cs typeface="Calibri"/>
              </a:rPr>
              <a:t>condiçõe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específicas.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6082" y="3513582"/>
            <a:ext cx="896619" cy="75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Atendimentos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individ</a:t>
            </a:r>
            <a:r>
              <a:rPr sz="800" spc="-10" dirty="0">
                <a:latin typeface="Calibri"/>
                <a:cs typeface="Calibri"/>
              </a:rPr>
              <a:t>u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acordo  com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5" dirty="0">
                <a:latin typeface="Calibri"/>
                <a:cs typeface="Calibri"/>
              </a:rPr>
              <a:t>demanda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espontânea,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enda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 </a:t>
            </a:r>
            <a:r>
              <a:rPr sz="800" spc="-5" dirty="0">
                <a:latin typeface="Calibri"/>
                <a:cs typeface="Calibri"/>
              </a:rPr>
              <a:t>bus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iv</a:t>
            </a:r>
            <a:r>
              <a:rPr sz="800" dirty="0">
                <a:latin typeface="Calibri"/>
                <a:cs typeface="Calibri"/>
              </a:rPr>
              <a:t>a.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1" name="object 11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7" name="object 17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 b="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 b="1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1" name="object 21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 b="1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5" name="object 25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23658" y="1347267"/>
            <a:ext cx="730776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b="1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0" name="object 30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b="1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4" name="object 34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75168" y="1444498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b="1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62976" y="3237738"/>
            <a:ext cx="9512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ra</a:t>
            </a:r>
            <a:r>
              <a:rPr sz="800" spc="-2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62976" y="3481578"/>
            <a:ext cx="20548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Ordem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chegada,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priorizando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os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atendimentos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preferenciais com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base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legislação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vigente.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62976" y="3969766"/>
            <a:ext cx="236982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-Imediato para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imunobiológicos da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rotina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Programa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ciona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uni</a:t>
            </a:r>
            <a:r>
              <a:rPr sz="800" spc="-1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ç</a:t>
            </a:r>
            <a:r>
              <a:rPr sz="800" dirty="0">
                <a:latin typeface="Calibri"/>
                <a:cs typeface="Calibri"/>
              </a:rPr>
              <a:t>ã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62976" y="4334383"/>
            <a:ext cx="18776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ro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ama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unob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oló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ico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62976" y="4578477"/>
            <a:ext cx="24390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Prioridade </a:t>
            </a:r>
            <a:r>
              <a:rPr sz="800" b="1" spc="-15" dirty="0">
                <a:latin typeface="Calibri"/>
                <a:cs typeface="Calibri"/>
              </a:rPr>
              <a:t>de Atendimento: </a:t>
            </a:r>
            <a:r>
              <a:rPr sz="800" spc="-5" dirty="0">
                <a:latin typeface="Calibri"/>
                <a:cs typeface="Calibri"/>
              </a:rPr>
              <a:t>Preferencial para </a:t>
            </a:r>
            <a:r>
              <a:rPr sz="800" spc="-15" dirty="0">
                <a:latin typeface="Calibri"/>
                <a:cs typeface="Calibri"/>
              </a:rPr>
              <a:t>gestantes,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lactantes </a:t>
            </a:r>
            <a:r>
              <a:rPr sz="800" spc="-5" dirty="0">
                <a:latin typeface="Calibri"/>
                <a:cs typeface="Calibri"/>
              </a:rPr>
              <a:t>ou </a:t>
            </a:r>
            <a:r>
              <a:rPr sz="800" spc="-10" dirty="0">
                <a:latin typeface="Calibri"/>
                <a:cs typeface="Calibri"/>
              </a:rPr>
              <a:t>pessoas </a:t>
            </a:r>
            <a:r>
              <a:rPr sz="800" spc="-5" dirty="0">
                <a:latin typeface="Calibri"/>
                <a:cs typeface="Calibri"/>
              </a:rPr>
              <a:t>com crianças </a:t>
            </a:r>
            <a:r>
              <a:rPr sz="800" spc="-10" dirty="0">
                <a:latin typeface="Calibri"/>
                <a:cs typeface="Calibri"/>
              </a:rPr>
              <a:t>de </a:t>
            </a:r>
            <a:r>
              <a:rPr sz="800" spc="-5" dirty="0">
                <a:latin typeface="Calibri"/>
                <a:cs typeface="Calibri"/>
              </a:rPr>
              <a:t>colo; pessoa </a:t>
            </a:r>
            <a:r>
              <a:rPr sz="800" spc="-10" dirty="0">
                <a:latin typeface="Calibri"/>
                <a:cs typeface="Calibri"/>
              </a:rPr>
              <a:t>idosa 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(acima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spc="-10" dirty="0">
                <a:latin typeface="Calibri"/>
                <a:cs typeface="Calibri"/>
              </a:rPr>
              <a:t>60 </a:t>
            </a:r>
            <a:r>
              <a:rPr sz="800" spc="-5" dirty="0">
                <a:latin typeface="Calibri"/>
                <a:cs typeface="Calibri"/>
              </a:rPr>
              <a:t>anos </a:t>
            </a:r>
            <a:r>
              <a:rPr sz="800" dirty="0">
                <a:latin typeface="Calibri"/>
                <a:cs typeface="Calibri"/>
              </a:rPr>
              <a:t>e acima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spc="-15" dirty="0">
                <a:latin typeface="Calibri"/>
                <a:cs typeface="Calibri"/>
              </a:rPr>
              <a:t>80 anos);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15" dirty="0">
                <a:latin typeface="Calibri"/>
                <a:cs typeface="Calibri"/>
              </a:rPr>
              <a:t>portadores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necessidades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especiais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(Lei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nº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10.048/2000,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Lei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nº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10.74</a:t>
            </a:r>
            <a:r>
              <a:rPr sz="800" spc="-10" dirty="0">
                <a:latin typeface="Calibri"/>
                <a:cs typeface="Calibri"/>
              </a:rPr>
              <a:t>1</a:t>
            </a:r>
            <a:r>
              <a:rPr sz="800" spc="-15" dirty="0">
                <a:latin typeface="Calibri"/>
                <a:cs typeface="Calibri"/>
              </a:rPr>
              <a:t>/20</a:t>
            </a:r>
            <a:r>
              <a:rPr sz="800" spc="-25" dirty="0">
                <a:latin typeface="Calibri"/>
                <a:cs typeface="Calibri"/>
              </a:rPr>
              <a:t>0</a:t>
            </a:r>
            <a:r>
              <a:rPr sz="800" spc="35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L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º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13.466/2</a:t>
            </a:r>
            <a:r>
              <a:rPr sz="800" spc="-25" dirty="0">
                <a:latin typeface="Calibri"/>
                <a:cs typeface="Calibri"/>
              </a:rPr>
              <a:t>0</a:t>
            </a:r>
            <a:r>
              <a:rPr sz="800" spc="-15" dirty="0">
                <a:latin typeface="Calibri"/>
                <a:cs typeface="Calibri"/>
              </a:rPr>
              <a:t>1</a:t>
            </a:r>
            <a:r>
              <a:rPr sz="800" spc="-25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14186" y="1921256"/>
            <a:ext cx="1026160" cy="22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Calibri"/>
                <a:cs typeface="Calibri"/>
              </a:rPr>
              <a:t>-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UP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spc="-5" dirty="0">
                <a:latin typeface="Calibri"/>
                <a:cs typeface="Calibri"/>
              </a:rPr>
              <a:t>: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MG</a:t>
            </a:r>
            <a:r>
              <a:rPr sz="650" dirty="0">
                <a:latin typeface="Calibri"/>
                <a:cs typeface="Calibri"/>
              </a:rPr>
              <a:t>-</a:t>
            </a:r>
            <a:r>
              <a:rPr sz="650" spc="-25" dirty="0">
                <a:latin typeface="Calibri"/>
                <a:cs typeface="Calibri"/>
              </a:rPr>
              <a:t>04</a:t>
            </a:r>
            <a:r>
              <a:rPr sz="650" spc="-5" dirty="0">
                <a:latin typeface="Calibri"/>
                <a:cs typeface="Calibri"/>
              </a:rPr>
              <a:t>0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3571</a:t>
            </a:r>
            <a:r>
              <a:rPr sz="650" dirty="0">
                <a:latin typeface="Calibri"/>
                <a:cs typeface="Calibri"/>
              </a:rPr>
              <a:t>-</a:t>
            </a:r>
            <a:r>
              <a:rPr sz="650" spc="-25" dirty="0">
                <a:latin typeface="Calibri"/>
                <a:cs typeface="Calibri"/>
              </a:rPr>
              <a:t>3060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667385" algn="l"/>
              </a:tabLst>
            </a:pPr>
            <a:r>
              <a:rPr sz="650" dirty="0">
                <a:latin typeface="Calibri"/>
                <a:cs typeface="Calibri"/>
              </a:rPr>
              <a:t>-</a:t>
            </a:r>
            <a:r>
              <a:rPr sz="650" spc="-5" dirty="0">
                <a:latin typeface="Calibri"/>
                <a:cs typeface="Calibri"/>
              </a:rPr>
              <a:t>P</a:t>
            </a:r>
            <a:r>
              <a:rPr sz="650" spc="-25" dirty="0">
                <a:latin typeface="Calibri"/>
                <a:cs typeface="Calibri"/>
              </a:rPr>
              <a:t>oli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25" dirty="0">
                <a:latin typeface="Calibri"/>
                <a:cs typeface="Calibri"/>
              </a:rPr>
              <a:t>lí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ca</a:t>
            </a:r>
            <a:r>
              <a:rPr sz="650" dirty="0">
                <a:latin typeface="Calibri"/>
                <a:cs typeface="Calibri"/>
              </a:rPr>
              <a:t>	</a:t>
            </a:r>
            <a:r>
              <a:rPr sz="650" spc="-20" dirty="0">
                <a:latin typeface="Calibri"/>
                <a:cs typeface="Calibri"/>
              </a:rPr>
              <a:t>M</a:t>
            </a:r>
            <a:r>
              <a:rPr sz="650" spc="-25" dirty="0">
                <a:latin typeface="Calibri"/>
                <a:cs typeface="Calibri"/>
              </a:rPr>
              <a:t>u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25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dirty="0">
                <a:latin typeface="Calibri"/>
                <a:cs typeface="Calibri"/>
              </a:rPr>
              <a:t>l</a:t>
            </a:r>
            <a:r>
              <a:rPr sz="650" spc="-5" dirty="0">
                <a:latin typeface="Calibri"/>
                <a:cs typeface="Calibri"/>
              </a:rPr>
              <a:t>: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14186" y="2123948"/>
            <a:ext cx="1041400" cy="17316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70"/>
              </a:spcBef>
            </a:pPr>
            <a:r>
              <a:rPr sz="650" spc="-10" dirty="0">
                <a:latin typeface="Calibri"/>
                <a:cs typeface="Calibri"/>
              </a:rPr>
              <a:t>Avenida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Nossa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Senhora</a:t>
            </a:r>
            <a:r>
              <a:rPr sz="650" spc="8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do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Belo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Ramo,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nº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350,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Jota,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-5" dirty="0">
                <a:latin typeface="Calibri"/>
                <a:cs typeface="Calibri"/>
              </a:rPr>
              <a:t>Telefone:</a:t>
            </a:r>
            <a:r>
              <a:rPr sz="650" spc="2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3571-3020</a:t>
            </a:r>
            <a:r>
              <a:rPr sz="650" spc="2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ramal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50" spc="-10" dirty="0">
                <a:latin typeface="Calibri"/>
                <a:cs typeface="Calibri"/>
              </a:rPr>
              <a:t>22</a:t>
            </a:r>
            <a:r>
              <a:rPr sz="650" spc="-5" dirty="0">
                <a:latin typeface="Calibri"/>
                <a:cs typeface="Calibri"/>
              </a:rPr>
              <a:t>1</a:t>
            </a:r>
            <a:r>
              <a:rPr sz="650" spc="-4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.</a:t>
            </a:r>
            <a:endParaRPr sz="650">
              <a:latin typeface="Calibri"/>
              <a:cs typeface="Calibri"/>
            </a:endParaRPr>
          </a:p>
          <a:p>
            <a:pPr marL="12700" marR="210820">
              <a:lnSpc>
                <a:spcPts val="800"/>
              </a:lnSpc>
              <a:spcBef>
                <a:spcPts val="20"/>
              </a:spcBef>
            </a:pPr>
            <a:r>
              <a:rPr sz="650" spc="-5" dirty="0">
                <a:latin typeface="Calibri"/>
                <a:cs typeface="Calibri"/>
              </a:rPr>
              <a:t>Nas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U</a:t>
            </a:r>
            <a:r>
              <a:rPr sz="650" spc="-10" dirty="0">
                <a:latin typeface="Calibri"/>
                <a:cs typeface="Calibri"/>
              </a:rPr>
              <a:t>nid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es</a:t>
            </a:r>
            <a:r>
              <a:rPr sz="650" spc="-3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ás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cas</a:t>
            </a:r>
            <a:r>
              <a:rPr sz="650" spc="-4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  Saúde:</a:t>
            </a:r>
            <a:endParaRPr sz="650">
              <a:latin typeface="Calibri"/>
              <a:cs typeface="Calibri"/>
            </a:endParaRPr>
          </a:p>
          <a:p>
            <a:pPr marL="12700" marR="121920">
              <a:lnSpc>
                <a:spcPts val="790"/>
              </a:lnSpc>
              <a:spcBef>
                <a:spcPts val="15"/>
              </a:spcBef>
            </a:pPr>
            <a:r>
              <a:rPr sz="650" spc="-5" dirty="0">
                <a:latin typeface="Calibri"/>
                <a:cs typeface="Calibri"/>
              </a:rPr>
              <a:t>-Aranha: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Rua: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Praça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Padre </a:t>
            </a:r>
            <a:r>
              <a:rPr sz="650" spc="-13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Agostinho,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nº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225,</a:t>
            </a:r>
            <a:r>
              <a:rPr sz="650" spc="10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Aranha,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80"/>
              </a:lnSpc>
            </a:pPr>
            <a:r>
              <a:rPr sz="650" spc="-1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l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f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10" dirty="0">
                <a:latin typeface="Calibri"/>
                <a:cs typeface="Calibri"/>
              </a:rPr>
              <a:t>3579</a:t>
            </a:r>
            <a:r>
              <a:rPr sz="650" dirty="0">
                <a:latin typeface="Calibri"/>
                <a:cs typeface="Calibri"/>
              </a:rPr>
              <a:t>-</a:t>
            </a:r>
            <a:r>
              <a:rPr sz="650" spc="-10" dirty="0">
                <a:latin typeface="Calibri"/>
                <a:cs typeface="Calibri"/>
              </a:rPr>
              <a:t>102</a:t>
            </a:r>
            <a:r>
              <a:rPr sz="650" spc="-5" dirty="0">
                <a:latin typeface="Calibri"/>
                <a:cs typeface="Calibri"/>
              </a:rPr>
              <a:t>6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/</a:t>
            </a:r>
            <a:r>
              <a:rPr sz="650" spc="-5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99958</a:t>
            </a:r>
            <a:r>
              <a:rPr sz="650" spc="-5" dirty="0">
                <a:latin typeface="Calibri"/>
                <a:cs typeface="Calibri"/>
              </a:rPr>
              <a:t>-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50" spc="-25" dirty="0">
                <a:latin typeface="Calibri"/>
                <a:cs typeface="Calibri"/>
              </a:rPr>
              <a:t>2400.</a:t>
            </a:r>
            <a:endParaRPr sz="650">
              <a:latin typeface="Calibri"/>
              <a:cs typeface="Calibri"/>
            </a:endParaRPr>
          </a:p>
          <a:p>
            <a:pPr marL="12700" marR="20320">
              <a:lnSpc>
                <a:spcPct val="100200"/>
              </a:lnSpc>
              <a:spcBef>
                <a:spcPts val="10"/>
              </a:spcBef>
              <a:tabLst>
                <a:tab pos="451484" algn="l"/>
                <a:tab pos="962025" algn="l"/>
              </a:tabLst>
            </a:pPr>
            <a:r>
              <a:rPr sz="650" dirty="0">
                <a:latin typeface="Calibri"/>
                <a:cs typeface="Calibri"/>
              </a:rPr>
              <a:t>-Casa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Branca e</a:t>
            </a:r>
            <a:r>
              <a:rPr sz="650" spc="1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Casa</a:t>
            </a:r>
            <a:r>
              <a:rPr sz="650" spc="14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Branca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II: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Rua: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Hum,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nº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50,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Casa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Branca, </a:t>
            </a:r>
            <a:r>
              <a:rPr sz="650" spc="-15" dirty="0">
                <a:latin typeface="Calibri"/>
                <a:cs typeface="Calibri"/>
              </a:rPr>
              <a:t>Brumadinho/MG. 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Telefone	</a:t>
            </a:r>
            <a:r>
              <a:rPr sz="650" spc="-5" dirty="0">
                <a:latin typeface="Calibri"/>
                <a:cs typeface="Calibri"/>
              </a:rPr>
              <a:t>3575-3457	/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70"/>
              </a:lnSpc>
            </a:pPr>
            <a:r>
              <a:rPr sz="650" spc="-10" dirty="0">
                <a:latin typeface="Calibri"/>
                <a:cs typeface="Calibri"/>
              </a:rPr>
              <a:t>99835-3908.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14186" y="3833622"/>
            <a:ext cx="951865" cy="734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5"/>
              </a:spcBef>
            </a:pPr>
            <a:r>
              <a:rPr sz="650" dirty="0">
                <a:latin typeface="Calibri"/>
                <a:cs typeface="Calibri"/>
              </a:rPr>
              <a:t>-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ce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ção</a:t>
            </a:r>
            <a:r>
              <a:rPr sz="650" spc="-10" dirty="0">
                <a:latin typeface="Calibri"/>
                <a:cs typeface="Calibri"/>
              </a:rPr>
              <a:t> d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Ita</a:t>
            </a:r>
            <a:r>
              <a:rPr sz="650" spc="-10" dirty="0">
                <a:latin typeface="Calibri"/>
                <a:cs typeface="Calibri"/>
              </a:rPr>
              <a:t>gu</a:t>
            </a:r>
            <a:r>
              <a:rPr sz="650" spc="-5" dirty="0">
                <a:latin typeface="Calibri"/>
                <a:cs typeface="Calibri"/>
              </a:rPr>
              <a:t>á:</a:t>
            </a:r>
            <a:r>
              <a:rPr sz="650" spc="-3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Ru</a:t>
            </a:r>
            <a:r>
              <a:rPr sz="650" spc="-5" dirty="0">
                <a:latin typeface="Calibri"/>
                <a:cs typeface="Calibri"/>
              </a:rPr>
              <a:t>a:  Teotônio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Pinto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Brandão,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nº </a:t>
            </a:r>
            <a:r>
              <a:rPr sz="650" spc="-13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103</a:t>
            </a:r>
            <a:r>
              <a:rPr sz="650" spc="-5" dirty="0">
                <a:latin typeface="Calibri"/>
                <a:cs typeface="Calibri"/>
              </a:rPr>
              <a:t>,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ce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ção</a:t>
            </a:r>
            <a:r>
              <a:rPr sz="650" spc="-4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Ita</a:t>
            </a:r>
            <a:r>
              <a:rPr sz="650" spc="-10" dirty="0">
                <a:latin typeface="Calibri"/>
                <a:cs typeface="Calibri"/>
              </a:rPr>
              <a:t>gu</a:t>
            </a:r>
            <a:r>
              <a:rPr sz="650" spc="-5" dirty="0">
                <a:latin typeface="Calibri"/>
                <a:cs typeface="Calibri"/>
              </a:rPr>
              <a:t>á,  </a:t>
            </a:r>
            <a:r>
              <a:rPr sz="650" spc="-1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650" spc="-15" dirty="0">
                <a:latin typeface="Calibri"/>
                <a:cs typeface="Calibri"/>
              </a:rPr>
              <a:t>Telefone </a:t>
            </a:r>
            <a:r>
              <a:rPr sz="650" spc="-20" dirty="0">
                <a:latin typeface="Calibri"/>
                <a:cs typeface="Calibri"/>
              </a:rPr>
              <a:t>3571-6047.</a:t>
            </a:r>
            <a:endParaRPr sz="650">
              <a:latin typeface="Calibri"/>
              <a:cs typeface="Calibri"/>
            </a:endParaRPr>
          </a:p>
          <a:p>
            <a:pPr marL="12700" marR="41910">
              <a:lnSpc>
                <a:spcPct val="103099"/>
              </a:lnSpc>
            </a:pPr>
            <a:r>
              <a:rPr sz="650" dirty="0">
                <a:latin typeface="Calibri"/>
                <a:cs typeface="Calibri"/>
              </a:rPr>
              <a:t>-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ó</a:t>
            </a:r>
            <a:r>
              <a:rPr sz="650" spc="-5" dirty="0">
                <a:latin typeface="Calibri"/>
                <a:cs typeface="Calibri"/>
              </a:rPr>
              <a:t>rre</a:t>
            </a:r>
            <a:r>
              <a:rPr sz="650" spc="-10" dirty="0">
                <a:latin typeface="Calibri"/>
                <a:cs typeface="Calibri"/>
              </a:rPr>
              <a:t>g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spc="-2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Fe</a:t>
            </a:r>
            <a:r>
              <a:rPr sz="650" spc="-10" dirty="0">
                <a:latin typeface="Calibri"/>
                <a:cs typeface="Calibri"/>
              </a:rPr>
              <a:t>ij</a:t>
            </a:r>
            <a:r>
              <a:rPr sz="650" spc="-5" dirty="0">
                <a:latin typeface="Calibri"/>
                <a:cs typeface="Calibri"/>
              </a:rPr>
              <a:t>ã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:</a:t>
            </a:r>
            <a:r>
              <a:rPr sz="650" spc="-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spc="-10" dirty="0">
                <a:latin typeface="Calibri"/>
                <a:cs typeface="Calibri"/>
              </a:rPr>
              <a:t>oss</a:t>
            </a:r>
            <a:r>
              <a:rPr sz="650" spc="-5" dirty="0">
                <a:latin typeface="Calibri"/>
                <a:cs typeface="Calibri"/>
              </a:rPr>
              <a:t>a  Senhora</a:t>
            </a:r>
            <a:r>
              <a:rPr sz="650" spc="7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das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Dores,n°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104,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90538" y="4539742"/>
            <a:ext cx="2413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Calibri"/>
                <a:cs typeface="Calibri"/>
              </a:rPr>
              <a:t>Fe</a:t>
            </a:r>
            <a:r>
              <a:rPr sz="650" spc="-25" dirty="0">
                <a:latin typeface="Calibri"/>
                <a:cs typeface="Calibri"/>
              </a:rPr>
              <a:t>i</a:t>
            </a:r>
            <a:r>
              <a:rPr sz="650" spc="-20" dirty="0">
                <a:latin typeface="Calibri"/>
                <a:cs typeface="Calibri"/>
              </a:rPr>
              <a:t>j</a:t>
            </a:r>
            <a:r>
              <a:rPr sz="650" spc="-5" dirty="0">
                <a:latin typeface="Calibri"/>
                <a:cs typeface="Calibri"/>
              </a:rPr>
              <a:t>ã</a:t>
            </a:r>
            <a:r>
              <a:rPr sz="650" spc="-2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,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14186" y="4530598"/>
            <a:ext cx="915669" cy="4311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17804">
              <a:lnSpc>
                <a:spcPct val="101499"/>
              </a:lnSpc>
              <a:spcBef>
                <a:spcPts val="85"/>
              </a:spcBef>
            </a:pPr>
            <a:r>
              <a:rPr sz="650" spc="-5" dirty="0">
                <a:latin typeface="Calibri"/>
                <a:cs typeface="Calibri"/>
              </a:rPr>
              <a:t>Córrego 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Brumadinho/MG. </a:t>
            </a:r>
            <a:r>
              <a:rPr sz="650" spc="-1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25" dirty="0">
                <a:latin typeface="Calibri"/>
                <a:cs typeface="Calibri"/>
              </a:rPr>
              <a:t>l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25" dirty="0">
                <a:latin typeface="Calibri"/>
                <a:cs typeface="Calibri"/>
              </a:rPr>
              <a:t>fon</a:t>
            </a:r>
            <a:r>
              <a:rPr sz="650" spc="-5" dirty="0">
                <a:latin typeface="Calibri"/>
                <a:cs typeface="Calibri"/>
              </a:rPr>
              <a:t>e </a:t>
            </a:r>
            <a:r>
              <a:rPr sz="650" spc="-25" dirty="0">
                <a:latin typeface="Calibri"/>
                <a:cs typeface="Calibri"/>
              </a:rPr>
              <a:t>999621772.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50" spc="-5" dirty="0">
                <a:latin typeface="Calibri"/>
                <a:cs typeface="Calibri"/>
              </a:rPr>
              <a:t>-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Marinhos:</a:t>
            </a:r>
            <a:r>
              <a:rPr sz="650" spc="5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Rua:</a:t>
            </a:r>
            <a:r>
              <a:rPr sz="650" spc="7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Hum,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nº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14186" y="4938141"/>
            <a:ext cx="1043305" cy="112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7385" algn="l"/>
              </a:tabLst>
            </a:pPr>
            <a:r>
              <a:rPr sz="650" spc="-20" dirty="0">
                <a:latin typeface="Calibri"/>
                <a:cs typeface="Calibri"/>
              </a:rPr>
              <a:t>357,	</a:t>
            </a:r>
            <a:r>
              <a:rPr sz="650" spc="-15" dirty="0">
                <a:latin typeface="Calibri"/>
                <a:cs typeface="Calibri"/>
              </a:rPr>
              <a:t>Marinhos,</a:t>
            </a:r>
            <a:endParaRPr sz="650">
              <a:latin typeface="Calibri"/>
              <a:cs typeface="Calibri"/>
            </a:endParaRPr>
          </a:p>
          <a:p>
            <a:pPr marL="12700" marR="322580">
              <a:lnSpc>
                <a:spcPts val="819"/>
              </a:lnSpc>
              <a:spcBef>
                <a:spcPts val="20"/>
              </a:spcBef>
            </a:pPr>
            <a:r>
              <a:rPr sz="650" spc="-20" dirty="0">
                <a:latin typeface="Calibri"/>
                <a:cs typeface="Calibri"/>
              </a:rPr>
              <a:t>Brumadinho/MG. </a:t>
            </a:r>
            <a:r>
              <a:rPr sz="650" spc="-1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l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f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99867</a:t>
            </a:r>
            <a:r>
              <a:rPr sz="650" dirty="0">
                <a:latin typeface="Calibri"/>
                <a:cs typeface="Calibri"/>
              </a:rPr>
              <a:t>-</a:t>
            </a:r>
            <a:r>
              <a:rPr sz="650" spc="-10" dirty="0">
                <a:latin typeface="Calibri"/>
                <a:cs typeface="Calibri"/>
              </a:rPr>
              <a:t>4957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45"/>
              </a:lnSpc>
            </a:pPr>
            <a:r>
              <a:rPr sz="650" spc="-5" dirty="0">
                <a:latin typeface="Calibri"/>
                <a:cs typeface="Calibri"/>
              </a:rPr>
              <a:t>-Palhano: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AV: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Nossa</a:t>
            </a:r>
            <a:r>
              <a:rPr sz="650" spc="23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Senhora</a:t>
            </a:r>
            <a:endParaRPr sz="650">
              <a:latin typeface="Calibri"/>
              <a:cs typeface="Calibri"/>
            </a:endParaRPr>
          </a:p>
          <a:p>
            <a:pPr marL="12700" marR="15240">
              <a:lnSpc>
                <a:spcPct val="100000"/>
              </a:lnSpc>
            </a:pPr>
            <a:r>
              <a:rPr sz="650" spc="-5" dirty="0">
                <a:latin typeface="Calibri"/>
                <a:cs typeface="Calibri"/>
              </a:rPr>
              <a:t>da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Conceição,</a:t>
            </a:r>
            <a:r>
              <a:rPr sz="650" spc="-5" dirty="0">
                <a:latin typeface="Calibri"/>
                <a:cs typeface="Calibri"/>
              </a:rPr>
              <a:t> nº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09,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Palhano,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75"/>
              </a:lnSpc>
            </a:pP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l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f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99708</a:t>
            </a:r>
            <a:r>
              <a:rPr sz="650" dirty="0">
                <a:latin typeface="Calibri"/>
                <a:cs typeface="Calibri"/>
              </a:rPr>
              <a:t>-</a:t>
            </a:r>
            <a:r>
              <a:rPr sz="650" spc="-10" dirty="0">
                <a:latin typeface="Calibri"/>
                <a:cs typeface="Calibri"/>
              </a:rPr>
              <a:t>9395</a:t>
            </a:r>
            <a:endParaRPr sz="650">
              <a:latin typeface="Calibri"/>
              <a:cs typeface="Calibri"/>
            </a:endParaRPr>
          </a:p>
          <a:p>
            <a:pPr marL="12700" marR="5080">
              <a:lnSpc>
                <a:spcPts val="800"/>
              </a:lnSpc>
              <a:spcBef>
                <a:spcPts val="5"/>
              </a:spcBef>
            </a:pPr>
            <a:r>
              <a:rPr sz="650" spc="-5" dirty="0">
                <a:latin typeface="Calibri"/>
                <a:cs typeface="Calibri"/>
              </a:rPr>
              <a:t>-Piedade</a:t>
            </a:r>
            <a:r>
              <a:rPr sz="650" spc="5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do</a:t>
            </a:r>
            <a:r>
              <a:rPr sz="650" spc="12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Paraopeba:</a:t>
            </a:r>
            <a:r>
              <a:rPr sz="650" spc="11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Rua: </a:t>
            </a:r>
            <a:r>
              <a:rPr sz="650" spc="-135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Dos</a:t>
            </a:r>
            <a:r>
              <a:rPr sz="650" spc="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Passos,</a:t>
            </a:r>
            <a:r>
              <a:rPr sz="650" spc="-2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S/N,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65"/>
              </a:lnSpc>
              <a:tabLst>
                <a:tab pos="422275" algn="l"/>
                <a:tab pos="650875" algn="l"/>
              </a:tabLst>
            </a:pPr>
            <a:r>
              <a:rPr sz="650" spc="-5" dirty="0">
                <a:latin typeface="Calibri"/>
                <a:cs typeface="Calibri"/>
              </a:rPr>
              <a:t>P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dirty="0">
                <a:latin typeface="Calibri"/>
                <a:cs typeface="Calibri"/>
              </a:rPr>
              <a:t>	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	</a:t>
            </a:r>
            <a:r>
              <a:rPr sz="650" spc="-5" dirty="0">
                <a:latin typeface="Calibri"/>
                <a:cs typeface="Calibri"/>
              </a:rPr>
              <a:t>Para</a:t>
            </a:r>
            <a:r>
              <a:rPr sz="650" spc="-2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2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a,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spc="-1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05932" y="6049772"/>
            <a:ext cx="1026160" cy="123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ts val="775"/>
              </a:lnSpc>
              <a:spcBef>
                <a:spcPts val="95"/>
              </a:spcBef>
              <a:tabLst>
                <a:tab pos="469900" algn="l"/>
              </a:tabLst>
            </a:pPr>
            <a:r>
              <a:rPr sz="650" spc="-15" dirty="0">
                <a:latin typeface="Calibri"/>
                <a:cs typeface="Calibri"/>
              </a:rPr>
              <a:t>Telefone	</a:t>
            </a:r>
            <a:r>
              <a:rPr sz="650" spc="-25" dirty="0">
                <a:latin typeface="Calibri"/>
                <a:cs typeface="Calibri"/>
              </a:rPr>
              <a:t>997083547</a:t>
            </a:r>
            <a:endParaRPr sz="650">
              <a:latin typeface="Calibri"/>
              <a:cs typeface="Calibri"/>
            </a:endParaRPr>
          </a:p>
          <a:p>
            <a:pPr marL="12700" marR="53340" indent="8255">
              <a:lnSpc>
                <a:spcPts val="780"/>
              </a:lnSpc>
              <a:spcBef>
                <a:spcPts val="20"/>
              </a:spcBef>
            </a:pPr>
            <a:r>
              <a:rPr sz="650" dirty="0">
                <a:latin typeface="Calibri"/>
                <a:cs typeface="Calibri"/>
              </a:rPr>
              <a:t>-São </a:t>
            </a:r>
            <a:r>
              <a:rPr sz="650" spc="-15" dirty="0">
                <a:latin typeface="Calibri"/>
                <a:cs typeface="Calibri"/>
              </a:rPr>
              <a:t>José: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Rua: </a:t>
            </a:r>
            <a:r>
              <a:rPr sz="650" spc="-20" dirty="0">
                <a:latin typeface="Calibri"/>
                <a:cs typeface="Calibri"/>
              </a:rPr>
              <a:t>Joaquim </a:t>
            </a:r>
            <a:r>
              <a:rPr sz="650" spc="-1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Augusto</a:t>
            </a:r>
            <a:r>
              <a:rPr sz="650" spc="8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Rodrigues,</a:t>
            </a:r>
            <a:r>
              <a:rPr sz="650" spc="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s/n,</a:t>
            </a:r>
            <a:r>
              <a:rPr sz="650" spc="5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São</a:t>
            </a:r>
            <a:endParaRPr sz="650">
              <a:latin typeface="Calibri"/>
              <a:cs typeface="Calibri"/>
            </a:endParaRPr>
          </a:p>
          <a:p>
            <a:pPr marL="12700" marR="263525">
              <a:lnSpc>
                <a:spcPts val="790"/>
              </a:lnSpc>
            </a:pPr>
            <a:r>
              <a:rPr sz="650" spc="-20" dirty="0">
                <a:latin typeface="Calibri"/>
                <a:cs typeface="Calibri"/>
              </a:rPr>
              <a:t>J</a:t>
            </a:r>
            <a:r>
              <a:rPr sz="650" spc="-25" dirty="0">
                <a:latin typeface="Calibri"/>
                <a:cs typeface="Calibri"/>
              </a:rPr>
              <a:t>o</a:t>
            </a:r>
            <a:r>
              <a:rPr sz="650" spc="-20" dirty="0">
                <a:latin typeface="Calibri"/>
                <a:cs typeface="Calibri"/>
              </a:rPr>
              <a:t>sé</a:t>
            </a:r>
            <a:r>
              <a:rPr sz="650" spc="-5" dirty="0">
                <a:latin typeface="Calibri"/>
                <a:cs typeface="Calibri"/>
              </a:rPr>
              <a:t>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B</a:t>
            </a:r>
            <a:r>
              <a:rPr sz="650" spc="-20" dirty="0">
                <a:latin typeface="Calibri"/>
                <a:cs typeface="Calibri"/>
              </a:rPr>
              <a:t>r</a:t>
            </a:r>
            <a:r>
              <a:rPr sz="650" spc="-25" dirty="0">
                <a:latin typeface="Calibri"/>
                <a:cs typeface="Calibri"/>
              </a:rPr>
              <a:t>u</a:t>
            </a:r>
            <a:r>
              <a:rPr sz="650" spc="-20" dirty="0">
                <a:latin typeface="Calibri"/>
                <a:cs typeface="Calibri"/>
              </a:rPr>
              <a:t>ma</a:t>
            </a:r>
            <a:r>
              <a:rPr sz="650" spc="-25" dirty="0">
                <a:latin typeface="Calibri"/>
                <a:cs typeface="Calibri"/>
              </a:rPr>
              <a:t>dinho</a:t>
            </a:r>
            <a:r>
              <a:rPr sz="650" spc="-20" dirty="0">
                <a:latin typeface="Calibri"/>
                <a:cs typeface="Calibri"/>
              </a:rPr>
              <a:t>/MG</a:t>
            </a:r>
            <a:r>
              <a:rPr sz="650" spc="-5" dirty="0">
                <a:latin typeface="Calibri"/>
                <a:cs typeface="Calibri"/>
              </a:rPr>
              <a:t>.  Telefone</a:t>
            </a:r>
            <a:r>
              <a:rPr sz="650" spc="-3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99939-6577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780"/>
              </a:lnSpc>
            </a:pPr>
            <a:r>
              <a:rPr sz="650" spc="-5" dirty="0">
                <a:latin typeface="Calibri"/>
                <a:cs typeface="Calibri"/>
              </a:rPr>
              <a:t>-Suzana: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Rua:</a:t>
            </a:r>
            <a:r>
              <a:rPr sz="650" spc="10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Hum,</a:t>
            </a:r>
            <a:r>
              <a:rPr sz="650" spc="8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nº165,</a:t>
            </a:r>
            <a:endParaRPr sz="650">
              <a:latin typeface="Calibri"/>
              <a:cs typeface="Calibri"/>
            </a:endParaRPr>
          </a:p>
          <a:p>
            <a:pPr marL="12700" marR="167640">
              <a:lnSpc>
                <a:spcPct val="101499"/>
              </a:lnSpc>
              <a:spcBef>
                <a:spcPts val="15"/>
              </a:spcBef>
            </a:pP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10" dirty="0">
                <a:latin typeface="Calibri"/>
                <a:cs typeface="Calibri"/>
              </a:rPr>
              <a:t>uz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a,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25" dirty="0">
                <a:latin typeface="Calibri"/>
                <a:cs typeface="Calibri"/>
              </a:rPr>
              <a:t>B</a:t>
            </a:r>
            <a:r>
              <a:rPr sz="650" spc="-20" dirty="0">
                <a:latin typeface="Calibri"/>
                <a:cs typeface="Calibri"/>
              </a:rPr>
              <a:t>r</a:t>
            </a:r>
            <a:r>
              <a:rPr sz="650" spc="-25" dirty="0">
                <a:latin typeface="Calibri"/>
                <a:cs typeface="Calibri"/>
              </a:rPr>
              <a:t>u</a:t>
            </a:r>
            <a:r>
              <a:rPr sz="650" spc="-20" dirty="0">
                <a:latin typeface="Calibri"/>
                <a:cs typeface="Calibri"/>
              </a:rPr>
              <a:t>ma</a:t>
            </a:r>
            <a:r>
              <a:rPr sz="650" spc="-25" dirty="0">
                <a:latin typeface="Calibri"/>
                <a:cs typeface="Calibri"/>
              </a:rPr>
              <a:t>dinho</a:t>
            </a:r>
            <a:r>
              <a:rPr sz="650" spc="-20" dirty="0">
                <a:latin typeface="Calibri"/>
                <a:cs typeface="Calibri"/>
              </a:rPr>
              <a:t>/MG</a:t>
            </a:r>
            <a:r>
              <a:rPr sz="650" spc="-5" dirty="0">
                <a:latin typeface="Calibri"/>
                <a:cs typeface="Calibri"/>
              </a:rPr>
              <a:t>.  Telefone</a:t>
            </a:r>
            <a:r>
              <a:rPr sz="650" spc="-25" dirty="0">
                <a:latin typeface="Calibri"/>
                <a:cs typeface="Calibri"/>
              </a:rPr>
              <a:t> 998311678</a:t>
            </a:r>
            <a:endParaRPr sz="6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15"/>
              </a:spcBef>
            </a:pPr>
            <a:r>
              <a:rPr sz="650" dirty="0">
                <a:latin typeface="Calibri"/>
                <a:cs typeface="Calibri"/>
              </a:rPr>
              <a:t>-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dirty="0">
                <a:latin typeface="Calibri"/>
                <a:cs typeface="Calibri"/>
              </a:rPr>
              <a:t>ej</a:t>
            </a:r>
            <a:r>
              <a:rPr sz="650" spc="-5" dirty="0">
                <a:latin typeface="Calibri"/>
                <a:cs typeface="Calibri"/>
              </a:rPr>
              <a:t>u</a:t>
            </a:r>
            <a:r>
              <a:rPr sz="650" dirty="0">
                <a:latin typeface="Calibri"/>
                <a:cs typeface="Calibri"/>
              </a:rPr>
              <a:t>c</a:t>
            </a:r>
            <a:r>
              <a:rPr sz="650" spc="-10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:    </a:t>
            </a:r>
            <a:r>
              <a:rPr sz="650" spc="7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Ru</a:t>
            </a:r>
            <a:r>
              <a:rPr sz="650" dirty="0">
                <a:latin typeface="Calibri"/>
                <a:cs typeface="Calibri"/>
              </a:rPr>
              <a:t>a:     </a:t>
            </a:r>
            <a:r>
              <a:rPr sz="650" spc="-2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J</a:t>
            </a:r>
            <a:r>
              <a:rPr sz="650" spc="-10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ão     </a:t>
            </a:r>
            <a:r>
              <a:rPr sz="650" spc="-60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do</a:t>
            </a:r>
            <a:r>
              <a:rPr sz="650" dirty="0">
                <a:latin typeface="Calibri"/>
                <a:cs typeface="Calibri"/>
              </a:rPr>
              <a:t>s  </a:t>
            </a:r>
            <a:r>
              <a:rPr sz="650" spc="-5" dirty="0">
                <a:latin typeface="Calibri"/>
                <a:cs typeface="Calibri"/>
              </a:rPr>
              <a:t>Santos,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nº</a:t>
            </a:r>
            <a:r>
              <a:rPr sz="650" spc="6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322,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São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José, 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Brumadinho/MG.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spc="-15" dirty="0">
                <a:latin typeface="Calibri"/>
                <a:cs typeface="Calibri"/>
              </a:rPr>
              <a:t>Telefone</a:t>
            </a:r>
            <a:r>
              <a:rPr sz="650" spc="-20" dirty="0">
                <a:latin typeface="Calibri"/>
                <a:cs typeface="Calibri"/>
              </a:rPr>
              <a:t> 3579-2121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35151" y="3525139"/>
            <a:ext cx="115951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05"/>
              </a:spcBef>
              <a:buChar char="-"/>
              <a:tabLst>
                <a:tab pos="66675" algn="l"/>
              </a:tabLst>
            </a:pPr>
            <a:r>
              <a:rPr sz="800" spc="-5" dirty="0">
                <a:latin typeface="Calibri"/>
                <a:cs typeface="Calibri"/>
              </a:rPr>
              <a:t>Docu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id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idad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66040" indent="-53975">
              <a:lnSpc>
                <a:spcPct val="100000"/>
              </a:lnSpc>
              <a:buChar char="-"/>
              <a:tabLst>
                <a:tab pos="66675" algn="l"/>
              </a:tabLst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SUS;</a:t>
            </a:r>
            <a:endParaRPr sz="800">
              <a:latin typeface="Calibri"/>
              <a:cs typeface="Calibri"/>
            </a:endParaRPr>
          </a:p>
          <a:p>
            <a:pPr marL="66040" indent="-53975">
              <a:lnSpc>
                <a:spcPct val="100000"/>
              </a:lnSpc>
              <a:buChar char="-"/>
              <a:tabLst>
                <a:tab pos="66675" algn="l"/>
              </a:tabLst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vacina</a:t>
            </a:r>
            <a:r>
              <a:rPr sz="800" dirty="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990465" y="781099"/>
            <a:ext cx="1955165" cy="38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5080" indent="-1710689">
              <a:lnSpc>
                <a:spcPct val="103299"/>
              </a:lnSpc>
            </a:pP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IMUNIZAÇÃO</a:t>
            </a:r>
            <a:endParaRPr sz="2500" b="1" dirty="0"/>
          </a:p>
        </p:txBody>
      </p:sp>
      <p:sp>
        <p:nvSpPr>
          <p:cNvPr id="54" name="object 54"/>
          <p:cNvSpPr txBox="1"/>
          <p:nvPr/>
        </p:nvSpPr>
        <p:spPr>
          <a:xfrm>
            <a:off x="6945630" y="1901190"/>
            <a:ext cx="987425" cy="205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funcionamento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sala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vacina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10" dirty="0">
                <a:latin typeface="Calibri"/>
                <a:cs typeface="Calibri"/>
              </a:rPr>
              <a:t> policlínica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é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segunda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à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sexta-feira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</a:t>
            </a:r>
            <a:r>
              <a:rPr sz="700" spc="-10" dirty="0">
                <a:latin typeface="Calibri"/>
                <a:cs typeface="Calibri"/>
              </a:rPr>
              <a:t>8</a:t>
            </a:r>
            <a:r>
              <a:rPr sz="700" spc="-5" dirty="0">
                <a:latin typeface="Calibri"/>
                <a:cs typeface="Calibri"/>
              </a:rPr>
              <a:t>h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às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17h</a:t>
            </a:r>
            <a:r>
              <a:rPr sz="700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Calibri"/>
              <a:cs typeface="Calibri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5"/>
              </a:spcBef>
              <a:tabLst>
                <a:tab pos="297180" algn="l"/>
                <a:tab pos="867410" algn="l"/>
              </a:tabLst>
            </a:pPr>
            <a:r>
              <a:rPr sz="700" spc="-5" dirty="0">
                <a:latin typeface="Calibri"/>
                <a:cs typeface="Calibri"/>
              </a:rPr>
              <a:t>A	</a:t>
            </a:r>
            <a:r>
              <a:rPr sz="700" spc="-15" dirty="0">
                <a:latin typeface="Calibri"/>
                <a:cs typeface="Calibri"/>
              </a:rPr>
              <a:t>vacinação	</a:t>
            </a:r>
            <a:r>
              <a:rPr sz="700" spc="-35" dirty="0">
                <a:latin typeface="Calibri"/>
                <a:cs typeface="Calibri"/>
              </a:rPr>
              <a:t>de </a:t>
            </a:r>
            <a:r>
              <a:rPr sz="700" spc="-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emergência,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contra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raiva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 tétano, é feita </a:t>
            </a:r>
            <a:r>
              <a:rPr sz="700" spc="-10" dirty="0">
                <a:latin typeface="Calibri"/>
                <a:cs typeface="Calibri"/>
              </a:rPr>
              <a:t>todos </a:t>
            </a:r>
            <a:r>
              <a:rPr sz="700" dirty="0">
                <a:latin typeface="Calibri"/>
                <a:cs typeface="Calibri"/>
              </a:rPr>
              <a:t>os 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dias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semana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Upa </a:t>
            </a:r>
            <a:r>
              <a:rPr sz="700" spc="-10" dirty="0">
                <a:latin typeface="Calibri"/>
                <a:cs typeface="Calibri"/>
              </a:rPr>
              <a:t> Valdemar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Assis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Barcelos.</a:t>
            </a:r>
            <a:endParaRPr sz="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700" spc="-15" dirty="0">
                <a:latin typeface="Calibri"/>
                <a:cs typeface="Calibri"/>
              </a:rPr>
              <a:t>Nas</a:t>
            </a:r>
            <a:r>
              <a:rPr sz="700" spc="10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Unidades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Básicas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355"/>
              </a:spcBef>
            </a:pPr>
            <a:r>
              <a:rPr sz="700" spc="-15" dirty="0">
                <a:latin typeface="Calibri"/>
                <a:cs typeface="Calibri"/>
              </a:rPr>
              <a:t>Saúde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vacinação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é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realizada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em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dias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específicos como descrito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abaixo</a:t>
            </a:r>
            <a:r>
              <a:rPr sz="700" spc="12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no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horário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de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8h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as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15:30.</a:t>
            </a:r>
            <a:endParaRPr sz="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Aranha:</a:t>
            </a:r>
            <a:r>
              <a:rPr sz="700" spc="204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2ª</a:t>
            </a:r>
            <a:r>
              <a:rPr sz="700" spc="2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5ª</a:t>
            </a:r>
            <a:r>
              <a:rPr sz="700" spc="2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feira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99958" y="3929888"/>
            <a:ext cx="112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</a:t>
            </a:r>
            <a:r>
              <a:rPr sz="700" spc="-35" dirty="0">
                <a:latin typeface="Calibri"/>
                <a:cs typeface="Calibri"/>
              </a:rPr>
              <a:t>da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46138" y="3929888"/>
            <a:ext cx="55562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(horário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</a:t>
            </a:r>
            <a:r>
              <a:rPr sz="700" spc="-35" dirty="0">
                <a:latin typeface="Calibri"/>
                <a:cs typeface="Calibri"/>
              </a:rPr>
              <a:t>un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46138" y="4249928"/>
            <a:ext cx="9385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Casa</a:t>
            </a:r>
            <a:r>
              <a:rPr sz="700" spc="2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Branca:</a:t>
            </a:r>
            <a:r>
              <a:rPr sz="700" spc="1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4ª</a:t>
            </a:r>
            <a:r>
              <a:rPr sz="700" spc="2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23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6ª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99958" y="4356608"/>
            <a:ext cx="112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</a:t>
            </a:r>
            <a:r>
              <a:rPr sz="700" spc="-35" dirty="0">
                <a:latin typeface="Calibri"/>
                <a:cs typeface="Calibri"/>
              </a:rPr>
              <a:t>da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46138" y="4356608"/>
            <a:ext cx="66802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3380" algn="l"/>
              </a:tabLst>
            </a:pPr>
            <a:r>
              <a:rPr sz="700" spc="-5" dirty="0">
                <a:latin typeface="Calibri"/>
                <a:cs typeface="Calibri"/>
              </a:rPr>
              <a:t>fe</a:t>
            </a:r>
            <a:r>
              <a:rPr sz="700" spc="-35" dirty="0">
                <a:latin typeface="Calibri"/>
                <a:cs typeface="Calibri"/>
              </a:rPr>
              <a:t>ir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	(</a:t>
            </a:r>
            <a:r>
              <a:rPr sz="700" spc="-35" dirty="0">
                <a:latin typeface="Calibri"/>
                <a:cs typeface="Calibri"/>
              </a:rPr>
              <a:t>h</a:t>
            </a:r>
            <a:r>
              <a:rPr sz="700" spc="10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á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20" dirty="0">
                <a:latin typeface="Calibri"/>
                <a:cs typeface="Calibri"/>
              </a:rPr>
              <a:t>funcionamento 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46138" y="4676648"/>
            <a:ext cx="9385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Conceição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Itaguá: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3ª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99958" y="4783074"/>
            <a:ext cx="112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</a:t>
            </a:r>
            <a:r>
              <a:rPr sz="700" spc="-35" dirty="0">
                <a:latin typeface="Calibri"/>
                <a:cs typeface="Calibri"/>
              </a:rPr>
              <a:t>da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46138" y="4783074"/>
            <a:ext cx="66802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3380" algn="l"/>
              </a:tabLst>
            </a:pPr>
            <a:r>
              <a:rPr sz="700" spc="-5" dirty="0">
                <a:latin typeface="Calibri"/>
                <a:cs typeface="Calibri"/>
              </a:rPr>
              <a:t>fe</a:t>
            </a:r>
            <a:r>
              <a:rPr sz="700" spc="-35" dirty="0">
                <a:latin typeface="Calibri"/>
                <a:cs typeface="Calibri"/>
              </a:rPr>
              <a:t>ir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	(</a:t>
            </a:r>
            <a:r>
              <a:rPr sz="700" spc="-35" dirty="0">
                <a:latin typeface="Calibri"/>
                <a:cs typeface="Calibri"/>
              </a:rPr>
              <a:t>h</a:t>
            </a:r>
            <a:r>
              <a:rPr sz="700" spc="10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á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20" dirty="0">
                <a:latin typeface="Calibri"/>
                <a:cs typeface="Calibri"/>
              </a:rPr>
              <a:t>funcionamento 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46138" y="5104003"/>
            <a:ext cx="9429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Córrego</a:t>
            </a:r>
            <a:r>
              <a:rPr sz="700" spc="40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do</a:t>
            </a:r>
            <a:r>
              <a:rPr sz="700" spc="41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Feijão:</a:t>
            </a:r>
            <a:r>
              <a:rPr sz="700" spc="39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4ª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99958" y="5210683"/>
            <a:ext cx="112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latin typeface="Calibri"/>
                <a:cs typeface="Calibri"/>
              </a:rPr>
              <a:t>d</a:t>
            </a:r>
            <a:r>
              <a:rPr sz="700" spc="-5" dirty="0">
                <a:latin typeface="Calibri"/>
                <a:cs typeface="Calibri"/>
              </a:rPr>
              <a:t>e  </a:t>
            </a:r>
            <a:r>
              <a:rPr sz="700" spc="-35" dirty="0">
                <a:latin typeface="Calibri"/>
                <a:cs typeface="Calibri"/>
              </a:rPr>
              <a:t>da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21854" y="5530977"/>
            <a:ext cx="18605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 algn="just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libri"/>
                <a:cs typeface="Calibri"/>
              </a:rPr>
              <a:t>fe</a:t>
            </a:r>
            <a:r>
              <a:rPr sz="700" spc="-20" dirty="0">
                <a:latin typeface="Calibri"/>
                <a:cs typeface="Calibri"/>
              </a:rPr>
              <a:t>i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a  </a:t>
            </a:r>
            <a:r>
              <a:rPr sz="700" spc="-35" dirty="0">
                <a:latin typeface="Calibri"/>
                <a:cs typeface="Calibri"/>
              </a:rPr>
              <a:t>de  da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46138" y="5210683"/>
            <a:ext cx="668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3380" algn="l"/>
              </a:tabLst>
            </a:pPr>
            <a:r>
              <a:rPr sz="700" spc="-5" dirty="0">
                <a:latin typeface="Calibri"/>
                <a:cs typeface="Calibri"/>
              </a:rPr>
              <a:t>fe</a:t>
            </a:r>
            <a:r>
              <a:rPr sz="700" spc="-35" dirty="0">
                <a:latin typeface="Calibri"/>
                <a:cs typeface="Calibri"/>
              </a:rPr>
              <a:t>ir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dirty="0">
                <a:latin typeface="Calibri"/>
                <a:cs typeface="Calibri"/>
              </a:rPr>
              <a:t>	(</a:t>
            </a:r>
            <a:r>
              <a:rPr sz="700" spc="-35" dirty="0">
                <a:latin typeface="Calibri"/>
                <a:cs typeface="Calibri"/>
              </a:rPr>
              <a:t>h</a:t>
            </a:r>
            <a:r>
              <a:rPr sz="700" spc="10" dirty="0">
                <a:latin typeface="Calibri"/>
                <a:cs typeface="Calibri"/>
              </a:rPr>
              <a:t>o</a:t>
            </a:r>
            <a:r>
              <a:rPr sz="700" spc="-35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á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78014" y="5530977"/>
            <a:ext cx="1041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Calibri"/>
                <a:cs typeface="Calibri"/>
              </a:rPr>
              <a:t>4</a:t>
            </a:r>
            <a:r>
              <a:rPr sz="700" spc="-5" dirty="0">
                <a:latin typeface="Calibri"/>
                <a:cs typeface="Calibri"/>
              </a:rPr>
              <a:t>ª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46138" y="5317617"/>
            <a:ext cx="55689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f</a:t>
            </a:r>
            <a:r>
              <a:rPr sz="700" spc="-25" dirty="0">
                <a:latin typeface="Calibri"/>
                <a:cs typeface="Calibri"/>
              </a:rPr>
              <a:t>un</a:t>
            </a:r>
            <a:r>
              <a:rPr sz="700" spc="-15" dirty="0">
                <a:latin typeface="Calibri"/>
                <a:cs typeface="Calibri"/>
              </a:rPr>
              <a:t>c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m</a:t>
            </a:r>
            <a:r>
              <a:rPr sz="700" spc="-20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Marinhos: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(horário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</a:t>
            </a:r>
            <a:r>
              <a:rPr sz="700" spc="-25" dirty="0">
                <a:latin typeface="Calibri"/>
                <a:cs typeface="Calibri"/>
              </a:rPr>
              <a:t>un</a:t>
            </a:r>
            <a:r>
              <a:rPr sz="700" spc="-15" dirty="0">
                <a:latin typeface="Calibri"/>
                <a:cs typeface="Calibri"/>
              </a:rPr>
              <a:t>c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15" dirty="0">
                <a:latin typeface="Calibri"/>
                <a:cs typeface="Calibri"/>
              </a:rPr>
              <a:t>o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5" dirty="0">
                <a:latin typeface="Calibri"/>
                <a:cs typeface="Calibri"/>
              </a:rPr>
              <a:t>a</a:t>
            </a:r>
            <a:r>
              <a:rPr sz="700" spc="-25" dirty="0">
                <a:latin typeface="Calibri"/>
                <a:cs typeface="Calibri"/>
              </a:rPr>
              <a:t>m</a:t>
            </a:r>
            <a:r>
              <a:rPr sz="700" spc="-20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o 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46138" y="5957697"/>
            <a:ext cx="9804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Calibri"/>
                <a:cs typeface="Calibri"/>
              </a:rPr>
              <a:t>Palhano: </a:t>
            </a:r>
            <a:r>
              <a:rPr sz="700" spc="-5" dirty="0">
                <a:latin typeface="Calibri"/>
                <a:cs typeface="Calibri"/>
              </a:rPr>
              <a:t>4ª feira (horário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funcionamento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da 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Piedade: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2ª </a:t>
            </a:r>
            <a:r>
              <a:rPr sz="700" spc="-5" dirty="0">
                <a:latin typeface="Calibri"/>
                <a:cs typeface="Calibri"/>
              </a:rPr>
              <a:t>feira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(horário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funcionamento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da </a:t>
            </a:r>
            <a:r>
              <a:rPr sz="700" spc="-30" dirty="0">
                <a:latin typeface="Calibri"/>
                <a:cs typeface="Calibri"/>
              </a:rPr>
              <a:t> unidade).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São </a:t>
            </a:r>
            <a:r>
              <a:rPr sz="700" spc="-10" dirty="0">
                <a:latin typeface="Calibri"/>
                <a:cs typeface="Calibri"/>
              </a:rPr>
              <a:t>José: </a:t>
            </a:r>
            <a:r>
              <a:rPr sz="700" spc="-5" dirty="0">
                <a:latin typeface="Calibri"/>
                <a:cs typeface="Calibri"/>
              </a:rPr>
              <a:t>2ª feira </a:t>
            </a:r>
            <a:r>
              <a:rPr sz="700" spc="-10" dirty="0">
                <a:latin typeface="Calibri"/>
                <a:cs typeface="Calibri"/>
              </a:rPr>
              <a:t>(horário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funcionamento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40" dirty="0">
                <a:latin typeface="Calibri"/>
                <a:cs typeface="Calibri"/>
              </a:rPr>
              <a:t>da 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30" dirty="0">
                <a:latin typeface="Calibri"/>
                <a:cs typeface="Calibri"/>
              </a:rPr>
              <a:t>unidade).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Suzana: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5ª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feira</a:t>
            </a:r>
            <a:r>
              <a:rPr sz="700" spc="15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(horário 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funcionamento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35" dirty="0">
                <a:latin typeface="Calibri"/>
                <a:cs typeface="Calibri"/>
              </a:rPr>
              <a:t>da </a:t>
            </a:r>
            <a:r>
              <a:rPr sz="700" spc="-30" dirty="0">
                <a:latin typeface="Calibri"/>
                <a:cs typeface="Calibri"/>
              </a:rPr>
              <a:t> unidade).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18940" y="3435858"/>
            <a:ext cx="19958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7804" algn="l"/>
                <a:tab pos="771525" algn="l"/>
                <a:tab pos="966469" algn="l"/>
                <a:tab pos="1483360" algn="l"/>
                <a:tab pos="1732280" algn="l"/>
              </a:tabLst>
            </a:pPr>
            <a:r>
              <a:rPr sz="800" dirty="0">
                <a:latin typeface="Calibri"/>
                <a:cs typeface="Calibri"/>
              </a:rPr>
              <a:t>A	</a:t>
            </a:r>
            <a:r>
              <a:rPr sz="800" spc="-5" dirty="0">
                <a:latin typeface="Calibri"/>
                <a:cs typeface="Calibri"/>
              </a:rPr>
              <a:t>v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cinaç</a:t>
            </a:r>
            <a:r>
              <a:rPr sz="800" dirty="0">
                <a:latin typeface="Calibri"/>
                <a:cs typeface="Calibri"/>
              </a:rPr>
              <a:t>ão	é	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1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a	</a:t>
            </a:r>
            <a:r>
              <a:rPr sz="800" spc="-1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	</a:t>
            </a:r>
            <a:r>
              <a:rPr sz="800" spc="-5" dirty="0">
                <a:latin typeface="Calibri"/>
                <a:cs typeface="Calibri"/>
              </a:rPr>
              <a:t>for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a  </a:t>
            </a:r>
            <a:r>
              <a:rPr sz="800" spc="-5" dirty="0">
                <a:latin typeface="Calibri"/>
                <a:cs typeface="Calibri"/>
              </a:rPr>
              <a:t>descentralizada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totalizando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12	</a:t>
            </a:r>
            <a:r>
              <a:rPr sz="800" spc="-5" dirty="0">
                <a:latin typeface="Calibri"/>
                <a:cs typeface="Calibri"/>
              </a:rPr>
              <a:t>pontos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18940" y="3679698"/>
            <a:ext cx="20072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vacinação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localizado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policlínica</a:t>
            </a:r>
            <a:r>
              <a:rPr sz="800" dirty="0">
                <a:latin typeface="Calibri"/>
                <a:cs typeface="Calibri"/>
              </a:rPr>
              <a:t> 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em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11 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unidades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básicas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localizadas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em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regiões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estratégicas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distritos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rurais.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Os </a:t>
            </a:r>
            <a:r>
              <a:rPr sz="800" spc="-15" dirty="0">
                <a:latin typeface="Calibri"/>
                <a:cs typeface="Calibri"/>
              </a:rPr>
              <a:t> registros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doses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aplicadas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são realizados no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(SIPNI)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Informação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Programa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Nacional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Imunização</a:t>
            </a:r>
            <a:r>
              <a:rPr sz="800" dirty="0">
                <a:latin typeface="Calibri"/>
                <a:cs typeface="Calibri"/>
              </a:rPr>
              <a:t> 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e-SUS.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Todas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as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vacinas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rotina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são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lançadas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nominalmente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18940" y="4532833"/>
            <a:ext cx="2005964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1190" algn="l"/>
                <a:tab pos="923925" algn="l"/>
                <a:tab pos="1487805" algn="l"/>
                <a:tab pos="1742439" algn="l"/>
              </a:tabLst>
            </a:pPr>
            <a:r>
              <a:rPr sz="800" spc="-5" dirty="0">
                <a:latin typeface="Calibri"/>
                <a:cs typeface="Calibri"/>
              </a:rPr>
              <a:t>c</a:t>
            </a:r>
            <a:r>
              <a:rPr sz="800" spc="-1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n</a:t>
            </a:r>
            <a:r>
              <a:rPr sz="800" spc="-5" dirty="0">
                <a:latin typeface="Calibri"/>
                <a:cs typeface="Calibri"/>
              </a:rPr>
              <a:t>h</a:t>
            </a:r>
            <a:r>
              <a:rPr sz="800" dirty="0">
                <a:latin typeface="Calibri"/>
                <a:cs typeface="Calibri"/>
              </a:rPr>
              <a:t>as	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ão	</a:t>
            </a:r>
            <a:r>
              <a:rPr sz="800" spc="-10" dirty="0">
                <a:latin typeface="Calibri"/>
                <a:cs typeface="Calibri"/>
              </a:rPr>
              <a:t>re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liz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20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	</a:t>
            </a:r>
            <a:r>
              <a:rPr sz="800" spc="-10" dirty="0">
                <a:latin typeface="Calibri"/>
                <a:cs typeface="Calibri"/>
              </a:rPr>
              <a:t>for</a:t>
            </a:r>
            <a:r>
              <a:rPr sz="800" dirty="0">
                <a:latin typeface="Calibri"/>
                <a:cs typeface="Calibri"/>
              </a:rPr>
              <a:t>ma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18940" y="4655312"/>
            <a:ext cx="20059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consolidada.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Atualmente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equipe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policlínica</a:t>
            </a:r>
            <a:r>
              <a:rPr sz="800" dirty="0">
                <a:latin typeface="Calibri"/>
                <a:cs typeface="Calibri"/>
              </a:rPr>
              <a:t> é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composta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por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05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vacinadores,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nas unidades de saúde </a:t>
            </a:r>
            <a:r>
              <a:rPr sz="800" spc="-10" dirty="0">
                <a:latin typeface="Calibri"/>
                <a:cs typeface="Calibri"/>
              </a:rPr>
              <a:t>de </a:t>
            </a:r>
            <a:r>
              <a:rPr sz="800" spc="-5" dirty="0">
                <a:latin typeface="Calibri"/>
                <a:cs typeface="Calibri"/>
              </a:rPr>
              <a:t>saúde </a:t>
            </a:r>
            <a:r>
              <a:rPr sz="800" dirty="0">
                <a:latin typeface="Calibri"/>
                <a:cs typeface="Calibri"/>
              </a:rPr>
              <a:t>a vacinação é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realizada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pela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equipe de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enfermagem.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252" y="1860804"/>
            <a:ext cx="943610" cy="5535295"/>
          </a:xfrm>
          <a:custGeom>
            <a:avLst/>
            <a:gdLst/>
            <a:ahLst/>
            <a:cxnLst/>
            <a:rect l="l" t="t" r="r" b="b"/>
            <a:pathLst>
              <a:path w="943610" h="5535295">
                <a:moveTo>
                  <a:pt x="0" y="467995"/>
                </a:moveTo>
                <a:lnTo>
                  <a:pt x="8013" y="320039"/>
                </a:lnTo>
                <a:lnTo>
                  <a:pt x="30327" y="191642"/>
                </a:lnTo>
                <a:lnTo>
                  <a:pt x="64363" y="90297"/>
                </a:lnTo>
                <a:lnTo>
                  <a:pt x="107518" y="23875"/>
                </a:lnTo>
                <a:lnTo>
                  <a:pt x="157226" y="0"/>
                </a:lnTo>
                <a:lnTo>
                  <a:pt x="786130" y="0"/>
                </a:lnTo>
                <a:lnTo>
                  <a:pt x="835837" y="23875"/>
                </a:lnTo>
                <a:lnTo>
                  <a:pt x="878992" y="90297"/>
                </a:lnTo>
                <a:lnTo>
                  <a:pt x="913028" y="191642"/>
                </a:lnTo>
                <a:lnTo>
                  <a:pt x="935342" y="320039"/>
                </a:lnTo>
                <a:lnTo>
                  <a:pt x="943356" y="467995"/>
                </a:lnTo>
                <a:lnTo>
                  <a:pt x="943356" y="5066906"/>
                </a:lnTo>
                <a:lnTo>
                  <a:pt x="935342" y="5214848"/>
                </a:lnTo>
                <a:lnTo>
                  <a:pt x="913028" y="5343321"/>
                </a:lnTo>
                <a:lnTo>
                  <a:pt x="878992" y="5444617"/>
                </a:lnTo>
                <a:lnTo>
                  <a:pt x="835837" y="5511063"/>
                </a:lnTo>
                <a:lnTo>
                  <a:pt x="786130" y="5534926"/>
                </a:lnTo>
                <a:lnTo>
                  <a:pt x="157226" y="5534926"/>
                </a:lnTo>
                <a:lnTo>
                  <a:pt x="107518" y="5511063"/>
                </a:lnTo>
                <a:lnTo>
                  <a:pt x="64363" y="5444617"/>
                </a:lnTo>
                <a:lnTo>
                  <a:pt x="30327" y="5343321"/>
                </a:lnTo>
                <a:lnTo>
                  <a:pt x="8013" y="5214848"/>
                </a:lnTo>
                <a:lnTo>
                  <a:pt x="0" y="5066906"/>
                </a:lnTo>
                <a:lnTo>
                  <a:pt x="0" y="467995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9472" y="1862328"/>
            <a:ext cx="1499870" cy="5533390"/>
          </a:xfrm>
          <a:custGeom>
            <a:avLst/>
            <a:gdLst/>
            <a:ahLst/>
            <a:cxnLst/>
            <a:rect l="l" t="t" r="r" b="b"/>
            <a:pathLst>
              <a:path w="1499870" h="5533390">
                <a:moveTo>
                  <a:pt x="0" y="467867"/>
                </a:moveTo>
                <a:lnTo>
                  <a:pt x="12738" y="319913"/>
                </a:lnTo>
                <a:lnTo>
                  <a:pt x="48209" y="191515"/>
                </a:lnTo>
                <a:lnTo>
                  <a:pt x="102298" y="90297"/>
                </a:lnTo>
                <a:lnTo>
                  <a:pt x="170815" y="23875"/>
                </a:lnTo>
                <a:lnTo>
                  <a:pt x="249809" y="0"/>
                </a:lnTo>
                <a:lnTo>
                  <a:pt x="1249553" y="0"/>
                </a:lnTo>
                <a:lnTo>
                  <a:pt x="1328547" y="23875"/>
                </a:lnTo>
                <a:lnTo>
                  <a:pt x="1397127" y="90297"/>
                </a:lnTo>
                <a:lnTo>
                  <a:pt x="1451229" y="191515"/>
                </a:lnTo>
                <a:lnTo>
                  <a:pt x="1486661" y="319913"/>
                </a:lnTo>
                <a:lnTo>
                  <a:pt x="1499361" y="467867"/>
                </a:lnTo>
                <a:lnTo>
                  <a:pt x="1499361" y="5065268"/>
                </a:lnTo>
                <a:lnTo>
                  <a:pt x="1486661" y="5213172"/>
                </a:lnTo>
                <a:lnTo>
                  <a:pt x="1451229" y="5341594"/>
                </a:lnTo>
                <a:lnTo>
                  <a:pt x="1397127" y="5442877"/>
                </a:lnTo>
                <a:lnTo>
                  <a:pt x="1328547" y="5509298"/>
                </a:lnTo>
                <a:lnTo>
                  <a:pt x="1249553" y="5533148"/>
                </a:lnTo>
                <a:lnTo>
                  <a:pt x="249809" y="5533148"/>
                </a:lnTo>
                <a:lnTo>
                  <a:pt x="170815" y="5509298"/>
                </a:lnTo>
                <a:lnTo>
                  <a:pt x="102298" y="5442877"/>
                </a:lnTo>
                <a:lnTo>
                  <a:pt x="48209" y="5341594"/>
                </a:lnTo>
                <a:lnTo>
                  <a:pt x="12738" y="5213172"/>
                </a:lnTo>
                <a:lnTo>
                  <a:pt x="0" y="5065268"/>
                </a:lnTo>
                <a:lnTo>
                  <a:pt x="0" y="46786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62427" y="1860804"/>
            <a:ext cx="7919720" cy="5547360"/>
          </a:xfrm>
          <a:custGeom>
            <a:avLst/>
            <a:gdLst/>
            <a:ahLst/>
            <a:cxnLst/>
            <a:rect l="l" t="t" r="r" b="b"/>
            <a:pathLst>
              <a:path w="7919720" h="5547359">
                <a:moveTo>
                  <a:pt x="0" y="467995"/>
                </a:moveTo>
                <a:lnTo>
                  <a:pt x="8001" y="320039"/>
                </a:lnTo>
                <a:lnTo>
                  <a:pt x="30480" y="191642"/>
                </a:lnTo>
                <a:lnTo>
                  <a:pt x="64516" y="90297"/>
                </a:lnTo>
                <a:lnTo>
                  <a:pt x="107823" y="23875"/>
                </a:lnTo>
                <a:lnTo>
                  <a:pt x="157607" y="0"/>
                </a:lnTo>
                <a:lnTo>
                  <a:pt x="788416" y="0"/>
                </a:lnTo>
                <a:lnTo>
                  <a:pt x="838200" y="23875"/>
                </a:lnTo>
                <a:lnTo>
                  <a:pt x="881507" y="90297"/>
                </a:lnTo>
                <a:lnTo>
                  <a:pt x="915543" y="191642"/>
                </a:lnTo>
                <a:lnTo>
                  <a:pt x="938022" y="320039"/>
                </a:lnTo>
                <a:lnTo>
                  <a:pt x="946023" y="467995"/>
                </a:lnTo>
                <a:lnTo>
                  <a:pt x="946023" y="5067020"/>
                </a:lnTo>
                <a:lnTo>
                  <a:pt x="938022" y="5214962"/>
                </a:lnTo>
                <a:lnTo>
                  <a:pt x="915543" y="5343436"/>
                </a:lnTo>
                <a:lnTo>
                  <a:pt x="881507" y="5444744"/>
                </a:lnTo>
                <a:lnTo>
                  <a:pt x="838200" y="5511190"/>
                </a:lnTo>
                <a:lnTo>
                  <a:pt x="788416" y="5535053"/>
                </a:lnTo>
                <a:lnTo>
                  <a:pt x="157607" y="5535053"/>
                </a:lnTo>
                <a:lnTo>
                  <a:pt x="107823" y="5511190"/>
                </a:lnTo>
                <a:lnTo>
                  <a:pt x="64516" y="5444744"/>
                </a:lnTo>
                <a:lnTo>
                  <a:pt x="30480" y="5343436"/>
                </a:lnTo>
                <a:lnTo>
                  <a:pt x="8001" y="5214962"/>
                </a:lnTo>
                <a:lnTo>
                  <a:pt x="0" y="5067020"/>
                </a:lnTo>
                <a:lnTo>
                  <a:pt x="0" y="467995"/>
                </a:lnTo>
                <a:close/>
              </a:path>
              <a:path w="7919720" h="5547359">
                <a:moveTo>
                  <a:pt x="990600" y="482980"/>
                </a:moveTo>
                <a:lnTo>
                  <a:pt x="1008126" y="335152"/>
                </a:lnTo>
                <a:lnTo>
                  <a:pt x="1056767" y="206755"/>
                </a:lnTo>
                <a:lnTo>
                  <a:pt x="1130681" y="105537"/>
                </a:lnTo>
                <a:lnTo>
                  <a:pt x="1224661" y="39115"/>
                </a:lnTo>
                <a:lnTo>
                  <a:pt x="1332738" y="15239"/>
                </a:lnTo>
                <a:lnTo>
                  <a:pt x="2700782" y="15239"/>
                </a:lnTo>
                <a:lnTo>
                  <a:pt x="2808859" y="39115"/>
                </a:lnTo>
                <a:lnTo>
                  <a:pt x="2902712" y="105537"/>
                </a:lnTo>
                <a:lnTo>
                  <a:pt x="2976880" y="206755"/>
                </a:lnTo>
                <a:lnTo>
                  <a:pt x="3025394" y="335152"/>
                </a:lnTo>
                <a:lnTo>
                  <a:pt x="3042793" y="482980"/>
                </a:lnTo>
                <a:lnTo>
                  <a:pt x="3042793" y="5079466"/>
                </a:lnTo>
                <a:lnTo>
                  <a:pt x="3025394" y="5227332"/>
                </a:lnTo>
                <a:lnTo>
                  <a:pt x="2976880" y="5355729"/>
                </a:lnTo>
                <a:lnTo>
                  <a:pt x="2902712" y="5456986"/>
                </a:lnTo>
                <a:lnTo>
                  <a:pt x="2808859" y="5523395"/>
                </a:lnTo>
                <a:lnTo>
                  <a:pt x="2700782" y="5547245"/>
                </a:lnTo>
                <a:lnTo>
                  <a:pt x="1332738" y="5547245"/>
                </a:lnTo>
                <a:lnTo>
                  <a:pt x="1224661" y="5523395"/>
                </a:lnTo>
                <a:lnTo>
                  <a:pt x="1130681" y="5456986"/>
                </a:lnTo>
                <a:lnTo>
                  <a:pt x="1056767" y="5355729"/>
                </a:lnTo>
                <a:lnTo>
                  <a:pt x="1008126" y="5227332"/>
                </a:lnTo>
                <a:lnTo>
                  <a:pt x="990600" y="5079466"/>
                </a:lnTo>
                <a:lnTo>
                  <a:pt x="990600" y="482980"/>
                </a:lnTo>
                <a:close/>
              </a:path>
              <a:path w="7919720" h="5547359">
                <a:moveTo>
                  <a:pt x="3075686" y="469011"/>
                </a:moveTo>
                <a:lnTo>
                  <a:pt x="3085211" y="320801"/>
                </a:lnTo>
                <a:lnTo>
                  <a:pt x="3111627" y="192024"/>
                </a:lnTo>
                <a:lnTo>
                  <a:pt x="3151886" y="90424"/>
                </a:lnTo>
                <a:lnTo>
                  <a:pt x="3202940" y="23875"/>
                </a:lnTo>
                <a:lnTo>
                  <a:pt x="3261741" y="0"/>
                </a:lnTo>
                <a:lnTo>
                  <a:pt x="4006215" y="0"/>
                </a:lnTo>
                <a:lnTo>
                  <a:pt x="4065016" y="23875"/>
                </a:lnTo>
                <a:lnTo>
                  <a:pt x="4116197" y="90424"/>
                </a:lnTo>
                <a:lnTo>
                  <a:pt x="4156455" y="192024"/>
                </a:lnTo>
                <a:lnTo>
                  <a:pt x="4182872" y="320801"/>
                </a:lnTo>
                <a:lnTo>
                  <a:pt x="4192270" y="469011"/>
                </a:lnTo>
                <a:lnTo>
                  <a:pt x="4192270" y="5078171"/>
                </a:lnTo>
                <a:lnTo>
                  <a:pt x="4182872" y="5226443"/>
                </a:lnTo>
                <a:lnTo>
                  <a:pt x="4156455" y="5355209"/>
                </a:lnTo>
                <a:lnTo>
                  <a:pt x="4116197" y="5456745"/>
                </a:lnTo>
                <a:lnTo>
                  <a:pt x="4065016" y="5523331"/>
                </a:lnTo>
                <a:lnTo>
                  <a:pt x="4006215" y="5547245"/>
                </a:lnTo>
                <a:lnTo>
                  <a:pt x="3261741" y="5547245"/>
                </a:lnTo>
                <a:lnTo>
                  <a:pt x="3202940" y="5523331"/>
                </a:lnTo>
                <a:lnTo>
                  <a:pt x="3151886" y="5456745"/>
                </a:lnTo>
                <a:lnTo>
                  <a:pt x="3111627" y="5355209"/>
                </a:lnTo>
                <a:lnTo>
                  <a:pt x="3085211" y="5226443"/>
                </a:lnTo>
                <a:lnTo>
                  <a:pt x="3075686" y="5078171"/>
                </a:lnTo>
                <a:lnTo>
                  <a:pt x="3075686" y="469011"/>
                </a:lnTo>
                <a:close/>
              </a:path>
              <a:path w="7919720" h="5547359">
                <a:moveTo>
                  <a:pt x="4224782" y="469011"/>
                </a:moveTo>
                <a:lnTo>
                  <a:pt x="4234307" y="320801"/>
                </a:lnTo>
                <a:lnTo>
                  <a:pt x="4260596" y="192024"/>
                </a:lnTo>
                <a:lnTo>
                  <a:pt x="4300855" y="90424"/>
                </a:lnTo>
                <a:lnTo>
                  <a:pt x="4351908" y="23875"/>
                </a:lnTo>
                <a:lnTo>
                  <a:pt x="4410583" y="0"/>
                </a:lnTo>
                <a:lnTo>
                  <a:pt x="5154168" y="0"/>
                </a:lnTo>
                <a:lnTo>
                  <a:pt x="5212969" y="23875"/>
                </a:lnTo>
                <a:lnTo>
                  <a:pt x="5263896" y="90424"/>
                </a:lnTo>
                <a:lnTo>
                  <a:pt x="5304155" y="192024"/>
                </a:lnTo>
                <a:lnTo>
                  <a:pt x="5330571" y="320801"/>
                </a:lnTo>
                <a:lnTo>
                  <a:pt x="5339969" y="469011"/>
                </a:lnTo>
                <a:lnTo>
                  <a:pt x="5339969" y="5078171"/>
                </a:lnTo>
                <a:lnTo>
                  <a:pt x="5330571" y="5226443"/>
                </a:lnTo>
                <a:lnTo>
                  <a:pt x="5304155" y="5355209"/>
                </a:lnTo>
                <a:lnTo>
                  <a:pt x="5263896" y="5456745"/>
                </a:lnTo>
                <a:lnTo>
                  <a:pt x="5212969" y="5523331"/>
                </a:lnTo>
                <a:lnTo>
                  <a:pt x="5154168" y="5547245"/>
                </a:lnTo>
                <a:lnTo>
                  <a:pt x="4410583" y="5547245"/>
                </a:lnTo>
                <a:lnTo>
                  <a:pt x="4351908" y="5523331"/>
                </a:lnTo>
                <a:lnTo>
                  <a:pt x="4300855" y="5456745"/>
                </a:lnTo>
                <a:lnTo>
                  <a:pt x="4260596" y="5355209"/>
                </a:lnTo>
                <a:lnTo>
                  <a:pt x="4234307" y="5226443"/>
                </a:lnTo>
                <a:lnTo>
                  <a:pt x="4224782" y="5078171"/>
                </a:lnTo>
                <a:lnTo>
                  <a:pt x="4224782" y="469011"/>
                </a:lnTo>
                <a:close/>
              </a:path>
              <a:path w="7919720" h="5547359">
                <a:moveTo>
                  <a:pt x="5367908" y="482980"/>
                </a:moveTo>
                <a:lnTo>
                  <a:pt x="5389626" y="335152"/>
                </a:lnTo>
                <a:lnTo>
                  <a:pt x="5449951" y="206755"/>
                </a:lnTo>
                <a:lnTo>
                  <a:pt x="5542026" y="105537"/>
                </a:lnTo>
                <a:lnTo>
                  <a:pt x="5658739" y="39115"/>
                </a:lnTo>
                <a:lnTo>
                  <a:pt x="5793232" y="15239"/>
                </a:lnTo>
                <a:lnTo>
                  <a:pt x="7494397" y="15239"/>
                </a:lnTo>
                <a:lnTo>
                  <a:pt x="7628890" y="39115"/>
                </a:lnTo>
                <a:lnTo>
                  <a:pt x="7745603" y="105537"/>
                </a:lnTo>
                <a:lnTo>
                  <a:pt x="7837678" y="206755"/>
                </a:lnTo>
                <a:lnTo>
                  <a:pt x="7898003" y="335152"/>
                </a:lnTo>
                <a:lnTo>
                  <a:pt x="7919720" y="482980"/>
                </a:lnTo>
                <a:lnTo>
                  <a:pt x="7919720" y="5079466"/>
                </a:lnTo>
                <a:lnTo>
                  <a:pt x="7898003" y="5227332"/>
                </a:lnTo>
                <a:lnTo>
                  <a:pt x="7837678" y="5355729"/>
                </a:lnTo>
                <a:lnTo>
                  <a:pt x="7745603" y="5456986"/>
                </a:lnTo>
                <a:lnTo>
                  <a:pt x="7628890" y="5523395"/>
                </a:lnTo>
                <a:lnTo>
                  <a:pt x="7494397" y="5547245"/>
                </a:lnTo>
                <a:lnTo>
                  <a:pt x="5793232" y="5547245"/>
                </a:lnTo>
                <a:lnTo>
                  <a:pt x="5658739" y="5523395"/>
                </a:lnTo>
                <a:lnTo>
                  <a:pt x="5542026" y="5456986"/>
                </a:lnTo>
                <a:lnTo>
                  <a:pt x="5449951" y="5355729"/>
                </a:lnTo>
                <a:lnTo>
                  <a:pt x="5389626" y="5227332"/>
                </a:lnTo>
                <a:lnTo>
                  <a:pt x="5367908" y="5079466"/>
                </a:lnTo>
                <a:lnTo>
                  <a:pt x="5367908" y="4829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36">
            <a:extLst>
              <a:ext uri="{FF2B5EF4-FFF2-40B4-BE49-F238E27FC236}">
                <a16:creationId xmlns:a16="http://schemas.microsoft.com/office/drawing/2014/main" id="{5DE0CF7B-0263-81A1-7CD6-87D126516721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78" name="object 37">
              <a:extLst>
                <a:ext uri="{FF2B5EF4-FFF2-40B4-BE49-F238E27FC236}">
                  <a16:creationId xmlns:a16="http://schemas.microsoft.com/office/drawing/2014/main" id="{9B09C653-9684-6DA6-946A-F3A6275326C7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8">
              <a:extLst>
                <a:ext uri="{FF2B5EF4-FFF2-40B4-BE49-F238E27FC236}">
                  <a16:creationId xmlns:a16="http://schemas.microsoft.com/office/drawing/2014/main" id="{E671C657-274F-54F4-EE3E-F4A7C3E7E3FE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68">
            <a:extLst>
              <a:ext uri="{FF2B5EF4-FFF2-40B4-BE49-F238E27FC236}">
                <a16:creationId xmlns:a16="http://schemas.microsoft.com/office/drawing/2014/main" id="{2F7EB269-5779-1AC1-1EF6-113D877C80DD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86" name="object 59">
            <a:extLst>
              <a:ext uri="{FF2B5EF4-FFF2-40B4-BE49-F238E27FC236}">
                <a16:creationId xmlns:a16="http://schemas.microsoft.com/office/drawing/2014/main" id="{9E2EB60F-7B4C-F191-5230-C4221AA8974E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363" y="4470578"/>
            <a:ext cx="54927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5"/>
              </a:spcBef>
            </a:pP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b="1" spc="15" dirty="0">
                <a:solidFill>
                  <a:srgbClr val="1D1D1B"/>
                </a:solidFill>
                <a:latin typeface="Verdana"/>
                <a:cs typeface="Verdana"/>
              </a:rPr>
              <a:t>im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b="1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b="1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b="1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b="1" spc="20" dirty="0">
                <a:solidFill>
                  <a:srgbClr val="1D1D1B"/>
                </a:solidFill>
                <a:latin typeface="Verdana"/>
                <a:cs typeface="Verdana"/>
              </a:rPr>
              <a:t>Solicitação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2264" y="2958135"/>
            <a:ext cx="473709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7300"/>
              </a:lnSpc>
              <a:spcBef>
                <a:spcPts val="100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4098" y="4141393"/>
            <a:ext cx="62738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on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nc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eletrônica</a:t>
            </a:r>
            <a:endParaRPr sz="55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260"/>
              </a:spcBef>
            </a:pP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(e-mail)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1680" y="5419090"/>
            <a:ext cx="6134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Correspondência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781" y="3533699"/>
            <a:ext cx="235902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 marR="5080" algn="just">
              <a:lnSpc>
                <a:spcPct val="1069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solicitação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é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um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requerimento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serviço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prestado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pela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pela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qual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usuário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procura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pela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Secretaria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Saúde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realizar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Denúncias,</a:t>
            </a:r>
            <a:endParaRPr sz="550">
              <a:latin typeface="Verdana"/>
              <a:cs typeface="Verdana"/>
            </a:endParaRPr>
          </a:p>
          <a:p>
            <a:pPr marL="939165" marR="20320" indent="-927100" algn="just">
              <a:lnSpc>
                <a:spcPct val="107300"/>
              </a:lnSpc>
              <a:tabLst>
                <a:tab pos="872490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 </a:t>
            </a: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Elogios,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Informações,  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Reclamações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Sugestões.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81" y="4197858"/>
            <a:ext cx="5486400" cy="17246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39165" marR="3188335">
              <a:lnSpc>
                <a:spcPts val="570"/>
              </a:lnSpc>
              <a:spcBef>
                <a:spcPts val="195"/>
              </a:spcBef>
              <a:tabLst>
                <a:tab pos="193738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225" dirty="0">
                <a:solidFill>
                  <a:srgbClr val="1D1D1B"/>
                </a:solidFill>
                <a:latin typeface="Verdana"/>
                <a:cs typeface="Verdana"/>
              </a:rPr>
              <a:t>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requisitos</a:t>
            </a:r>
            <a:r>
              <a:rPr sz="550" spc="5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para	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análise</a:t>
            </a:r>
            <a:r>
              <a:rPr sz="550" spc="1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são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ct val="100000"/>
              </a:lnSpc>
              <a:spcBef>
                <a:spcPts val="4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seguintes:</a:t>
            </a:r>
            <a:endParaRPr sz="550">
              <a:latin typeface="Verdana"/>
              <a:cs typeface="Verdana"/>
            </a:endParaRPr>
          </a:p>
          <a:p>
            <a:pPr marL="939165" marR="3044825">
              <a:lnSpc>
                <a:spcPct val="107300"/>
              </a:lnSpc>
              <a:buSzPct val="45454"/>
              <a:buFont typeface="Arial MT"/>
              <a:buChar char="•"/>
              <a:tabLst>
                <a:tab pos="95631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deve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conter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elementos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mínimos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indispensáveis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identificação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endParaRPr sz="550">
              <a:latin typeface="Verdana"/>
              <a:cs typeface="Verdana"/>
            </a:endParaRPr>
          </a:p>
          <a:p>
            <a:pPr marL="939165" marR="5080">
              <a:lnSpc>
                <a:spcPct val="107300"/>
              </a:lnSpc>
              <a:tabLst>
                <a:tab pos="3380740" algn="l"/>
                <a:tab pos="3521075" algn="l"/>
                <a:tab pos="5473065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objeto</a:t>
            </a:r>
            <a:r>
              <a:rPr sz="550" spc="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solicitado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quando</a:t>
            </a:r>
            <a:r>
              <a:rPr sz="55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</a:t>
            </a:r>
            <a:r>
              <a:rPr sz="55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caso,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 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	</a:t>
            </a: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                                                                                                                         </a:t>
            </a:r>
            <a:r>
              <a:rPr sz="55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quantidade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1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forma</a:t>
            </a:r>
            <a:r>
              <a:rPr sz="550" spc="1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1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provimento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ct val="100000"/>
              </a:lnSpc>
              <a:spcBef>
                <a:spcPts val="35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desejada;</a:t>
            </a:r>
            <a:endParaRPr sz="550">
              <a:latin typeface="Verdana"/>
              <a:cs typeface="Verdana"/>
            </a:endParaRPr>
          </a:p>
          <a:p>
            <a:pPr marL="939165" marR="3339465">
              <a:lnSpc>
                <a:spcPct val="105500"/>
              </a:lnSpc>
              <a:spcBef>
                <a:spcPts val="15"/>
              </a:spcBef>
              <a:buSzPct val="45454"/>
              <a:buFont typeface="Arial MT"/>
              <a:buChar char="•"/>
              <a:tabLst>
                <a:tab pos="95631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Exposição</a:t>
            </a:r>
            <a:r>
              <a:rPr sz="55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dos</a:t>
            </a:r>
            <a:r>
              <a:rPr sz="55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fatos</a:t>
            </a:r>
            <a:r>
              <a:rPr sz="550" spc="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conforme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verdade;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855980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dirty="0">
                <a:solidFill>
                  <a:srgbClr val="1D1D1B"/>
                </a:solidFill>
                <a:latin typeface="Times New Roman"/>
                <a:cs typeface="Times New Roman"/>
              </a:rPr>
              <a:t>    </a:t>
            </a:r>
            <a:r>
              <a:rPr sz="550" spc="-2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Arial MT"/>
                <a:cs typeface="Arial MT"/>
              </a:rPr>
              <a:t>•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Proc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urb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ct val="100000"/>
              </a:lnSpc>
              <a:spcBef>
                <a:spcPts val="1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boa-fé;</a:t>
            </a:r>
            <a:endParaRPr sz="550">
              <a:latin typeface="Verdana"/>
              <a:cs typeface="Verdana"/>
            </a:endParaRPr>
          </a:p>
          <a:p>
            <a:pPr marL="965200" indent="-26670">
              <a:lnSpc>
                <a:spcPct val="100000"/>
              </a:lnSpc>
              <a:spcBef>
                <a:spcPts val="95"/>
              </a:spcBef>
              <a:buSzPct val="45454"/>
              <a:buFont typeface="Arial MT"/>
              <a:buChar char="•"/>
              <a:tabLst>
                <a:tab pos="96583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ag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rár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endParaRPr sz="550">
              <a:latin typeface="Verdana"/>
              <a:cs typeface="Verdana"/>
            </a:endParaRPr>
          </a:p>
          <a:p>
            <a:pPr marL="965200" indent="-26670">
              <a:lnSpc>
                <a:spcPct val="100000"/>
              </a:lnSpc>
              <a:buSzPct val="45454"/>
              <a:buFont typeface="Arial MT"/>
              <a:buChar char="•"/>
              <a:tabLst>
                <a:tab pos="965835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star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as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orm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que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ct val="100000"/>
              </a:lnSpc>
              <a:spcBef>
                <a:spcPts val="18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solicitadas.</a:t>
            </a:r>
            <a:endParaRPr sz="550">
              <a:latin typeface="Verdana"/>
              <a:cs typeface="Verdana"/>
            </a:endParaRPr>
          </a:p>
          <a:p>
            <a:pPr marL="939165" marR="3230245">
              <a:lnSpc>
                <a:spcPts val="720"/>
              </a:lnSpc>
              <a:spcBef>
                <a:spcPts val="10"/>
              </a:spcBef>
              <a:buSzPct val="45454"/>
              <a:buFont typeface="Arial MT"/>
              <a:buChar char="•"/>
              <a:tabLst>
                <a:tab pos="961390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a)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Pessoa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física: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nome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completo,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trôn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co;</a:t>
            </a:r>
            <a:r>
              <a:rPr sz="550" spc="-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ts val="615"/>
              </a:lnSpc>
            </a:pP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b)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Pessoa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Jurídica: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CNPJ,</a:t>
            </a:r>
            <a:r>
              <a:rPr sz="550" spc="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razão</a:t>
            </a:r>
            <a:endParaRPr sz="550">
              <a:latin typeface="Verdana"/>
              <a:cs typeface="Verdana"/>
            </a:endParaRPr>
          </a:p>
          <a:p>
            <a:pPr marL="939165">
              <a:lnSpc>
                <a:spcPct val="100000"/>
              </a:lnSpc>
              <a:spcBef>
                <a:spcPts val="35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soc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trôn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9730" y="5164074"/>
            <a:ext cx="1948814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indent="-431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agenteespecializado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32384" marR="5080" indent="-20320">
              <a:lnSpc>
                <a:spcPts val="950"/>
              </a:lnSpc>
              <a:spcBef>
                <a:spcPts val="55"/>
              </a:spcBef>
              <a:buFont typeface="Arial MT"/>
              <a:buChar char="•"/>
              <a:tabLst>
                <a:tab pos="3810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corr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9316" y="6296050"/>
            <a:ext cx="1976755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indent="-431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agenteespecializado</a:t>
            </a:r>
            <a:endParaRPr sz="550">
              <a:latin typeface="Verdana"/>
              <a:cs typeface="Verdana"/>
            </a:endParaRPr>
          </a:p>
          <a:p>
            <a:pPr marL="55244" indent="-43180">
              <a:lnSpc>
                <a:spcPct val="100000"/>
              </a:lnSpc>
              <a:buFont typeface="Arial MT"/>
              <a:buChar char="•"/>
              <a:tabLst>
                <a:tab pos="5588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64135" indent="-431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4769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 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66040" indent="-43180">
              <a:lnSpc>
                <a:spcPct val="100000"/>
              </a:lnSpc>
              <a:buFont typeface="Arial MT"/>
              <a:buChar char="•"/>
              <a:tabLst>
                <a:tab pos="66040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-m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56515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man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4745" y="3999738"/>
            <a:ext cx="191262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indent="-26034">
              <a:lnSpc>
                <a:spcPts val="650"/>
              </a:lnSpc>
              <a:spcBef>
                <a:spcPts val="100"/>
              </a:spcBef>
              <a:buSzPct val="45454"/>
              <a:buFont typeface="Arial MT"/>
              <a:buChar char="•"/>
              <a:tabLst>
                <a:tab pos="3873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agenteespecializado</a:t>
            </a:r>
            <a:endParaRPr sz="550">
              <a:latin typeface="Verdana"/>
              <a:cs typeface="Verdana"/>
            </a:endParaRPr>
          </a:p>
          <a:p>
            <a:pPr marL="38100" indent="-26034">
              <a:lnSpc>
                <a:spcPts val="650"/>
              </a:lnSpc>
              <a:buSzPct val="45454"/>
              <a:buFont typeface="Arial MT"/>
              <a:buChar char="•"/>
              <a:tabLst>
                <a:tab pos="3873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endParaRPr sz="550">
              <a:latin typeface="Verdana"/>
              <a:cs typeface="Verdana"/>
            </a:endParaRPr>
          </a:p>
          <a:p>
            <a:pPr marL="38100" indent="-26034">
              <a:lnSpc>
                <a:spcPct val="100000"/>
              </a:lnSpc>
              <a:spcBef>
                <a:spcPts val="35"/>
              </a:spcBef>
              <a:buSzPct val="45454"/>
              <a:buFont typeface="Arial MT"/>
              <a:buChar char="•"/>
              <a:tabLst>
                <a:tab pos="3873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Restrição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acesso 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5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pessoais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sensíveis</a:t>
            </a:r>
            <a:endParaRPr sz="550">
              <a:latin typeface="Verdana"/>
              <a:cs typeface="Verdana"/>
            </a:endParaRPr>
          </a:p>
          <a:p>
            <a:pPr marL="38100" indent="-26034">
              <a:lnSpc>
                <a:spcPct val="100000"/>
              </a:lnSpc>
              <a:spcBef>
                <a:spcPts val="60"/>
              </a:spcBef>
              <a:buSzPct val="45454"/>
              <a:buFont typeface="Arial MT"/>
              <a:buChar char="•"/>
              <a:tabLst>
                <a:tab pos="38735" algn="l"/>
              </a:tabLst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Comunicações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e-mail</a:t>
            </a:r>
            <a:r>
              <a:rPr sz="55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correspondência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sobre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andam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staç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85288" y="2484120"/>
            <a:ext cx="885825" cy="1074420"/>
          </a:xfrm>
          <a:custGeom>
            <a:avLst/>
            <a:gdLst/>
            <a:ahLst/>
            <a:cxnLst/>
            <a:rect l="l" t="t" r="r" b="b"/>
            <a:pathLst>
              <a:path w="885825" h="1074420">
                <a:moveTo>
                  <a:pt x="836676" y="1074166"/>
                </a:moveTo>
                <a:lnTo>
                  <a:pt x="48768" y="1074166"/>
                </a:lnTo>
                <a:lnTo>
                  <a:pt x="29844" y="1070356"/>
                </a:lnTo>
                <a:lnTo>
                  <a:pt x="14350" y="1059814"/>
                </a:lnTo>
                <a:lnTo>
                  <a:pt x="3810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10" y="29845"/>
                </a:lnTo>
                <a:lnTo>
                  <a:pt x="14350" y="14350"/>
                </a:lnTo>
                <a:lnTo>
                  <a:pt x="29844" y="3810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3810"/>
                </a:lnTo>
                <a:lnTo>
                  <a:pt x="871092" y="14350"/>
                </a:lnTo>
                <a:lnTo>
                  <a:pt x="881634" y="29845"/>
                </a:lnTo>
                <a:lnTo>
                  <a:pt x="885444" y="48768"/>
                </a:lnTo>
                <a:lnTo>
                  <a:pt x="885444" y="1025398"/>
                </a:lnTo>
                <a:lnTo>
                  <a:pt x="881634" y="1044321"/>
                </a:lnTo>
                <a:lnTo>
                  <a:pt x="871092" y="1059814"/>
                </a:lnTo>
                <a:lnTo>
                  <a:pt x="855599" y="1070356"/>
                </a:lnTo>
                <a:lnTo>
                  <a:pt x="836676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5288" y="4920996"/>
            <a:ext cx="885825" cy="1075690"/>
          </a:xfrm>
          <a:custGeom>
            <a:avLst/>
            <a:gdLst/>
            <a:ahLst/>
            <a:cxnLst/>
            <a:rect l="l" t="t" r="r" b="b"/>
            <a:pathLst>
              <a:path w="885825" h="1075689">
                <a:moveTo>
                  <a:pt x="836676" y="1075562"/>
                </a:moveTo>
                <a:lnTo>
                  <a:pt x="48768" y="1075562"/>
                </a:lnTo>
                <a:lnTo>
                  <a:pt x="29844" y="1071752"/>
                </a:lnTo>
                <a:lnTo>
                  <a:pt x="14350" y="1061211"/>
                </a:lnTo>
                <a:lnTo>
                  <a:pt x="3810" y="1045717"/>
                </a:lnTo>
                <a:lnTo>
                  <a:pt x="0" y="1026667"/>
                </a:lnTo>
                <a:lnTo>
                  <a:pt x="0" y="48894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3809"/>
                </a:lnTo>
                <a:lnTo>
                  <a:pt x="871092" y="14350"/>
                </a:lnTo>
                <a:lnTo>
                  <a:pt x="881634" y="29844"/>
                </a:lnTo>
                <a:lnTo>
                  <a:pt x="885444" y="48894"/>
                </a:lnTo>
                <a:lnTo>
                  <a:pt x="885444" y="1026667"/>
                </a:lnTo>
                <a:lnTo>
                  <a:pt x="881634" y="1045717"/>
                </a:lnTo>
                <a:lnTo>
                  <a:pt x="871092" y="1061211"/>
                </a:lnTo>
                <a:lnTo>
                  <a:pt x="855599" y="1071752"/>
                </a:lnTo>
                <a:lnTo>
                  <a:pt x="836676" y="107556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5288" y="6083808"/>
            <a:ext cx="885825" cy="1075690"/>
          </a:xfrm>
          <a:custGeom>
            <a:avLst/>
            <a:gdLst/>
            <a:ahLst/>
            <a:cxnLst/>
            <a:rect l="l" t="t" r="r" b="b"/>
            <a:pathLst>
              <a:path w="885825" h="1075690">
                <a:moveTo>
                  <a:pt x="836676" y="1075550"/>
                </a:moveTo>
                <a:lnTo>
                  <a:pt x="48768" y="1075550"/>
                </a:lnTo>
                <a:lnTo>
                  <a:pt x="29844" y="1071689"/>
                </a:lnTo>
                <a:lnTo>
                  <a:pt x="14350" y="1061199"/>
                </a:lnTo>
                <a:lnTo>
                  <a:pt x="3810" y="1045654"/>
                </a:lnTo>
                <a:lnTo>
                  <a:pt x="0" y="1026680"/>
                </a:lnTo>
                <a:lnTo>
                  <a:pt x="0" y="48895"/>
                </a:lnTo>
                <a:lnTo>
                  <a:pt x="3810" y="29845"/>
                </a:lnTo>
                <a:lnTo>
                  <a:pt x="14350" y="14351"/>
                </a:lnTo>
                <a:lnTo>
                  <a:pt x="29844" y="3810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3810"/>
                </a:lnTo>
                <a:lnTo>
                  <a:pt x="871092" y="14351"/>
                </a:lnTo>
                <a:lnTo>
                  <a:pt x="881634" y="29845"/>
                </a:lnTo>
                <a:lnTo>
                  <a:pt x="885444" y="48895"/>
                </a:lnTo>
                <a:lnTo>
                  <a:pt x="885444" y="1026680"/>
                </a:lnTo>
                <a:lnTo>
                  <a:pt x="881634" y="1045654"/>
                </a:lnTo>
                <a:lnTo>
                  <a:pt x="871092" y="1061199"/>
                </a:lnTo>
                <a:lnTo>
                  <a:pt x="855599" y="1071689"/>
                </a:lnTo>
                <a:lnTo>
                  <a:pt x="836676" y="10755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7776" y="2493264"/>
            <a:ext cx="996315" cy="1074420"/>
          </a:xfrm>
          <a:custGeom>
            <a:avLst/>
            <a:gdLst/>
            <a:ahLst/>
            <a:cxnLst/>
            <a:rect l="l" t="t" r="r" b="b"/>
            <a:pathLst>
              <a:path w="996315" h="1074420">
                <a:moveTo>
                  <a:pt x="944499" y="1074165"/>
                </a:moveTo>
                <a:lnTo>
                  <a:pt x="51815" y="1074165"/>
                </a:lnTo>
                <a:lnTo>
                  <a:pt x="31750" y="1070102"/>
                </a:lnTo>
                <a:lnTo>
                  <a:pt x="15239" y="1058926"/>
                </a:lnTo>
                <a:lnTo>
                  <a:pt x="4063" y="1042542"/>
                </a:lnTo>
                <a:lnTo>
                  <a:pt x="0" y="1022476"/>
                </a:lnTo>
                <a:lnTo>
                  <a:pt x="0" y="51688"/>
                </a:lnTo>
                <a:lnTo>
                  <a:pt x="4063" y="31623"/>
                </a:lnTo>
                <a:lnTo>
                  <a:pt x="15239" y="15239"/>
                </a:lnTo>
                <a:lnTo>
                  <a:pt x="31750" y="4063"/>
                </a:lnTo>
                <a:lnTo>
                  <a:pt x="51815" y="0"/>
                </a:lnTo>
                <a:lnTo>
                  <a:pt x="944499" y="0"/>
                </a:lnTo>
                <a:lnTo>
                  <a:pt x="964565" y="4063"/>
                </a:lnTo>
                <a:lnTo>
                  <a:pt x="981075" y="15239"/>
                </a:lnTo>
                <a:lnTo>
                  <a:pt x="992251" y="31623"/>
                </a:lnTo>
                <a:lnTo>
                  <a:pt x="996315" y="51688"/>
                </a:lnTo>
                <a:lnTo>
                  <a:pt x="996315" y="1022476"/>
                </a:lnTo>
                <a:lnTo>
                  <a:pt x="992251" y="1042542"/>
                </a:lnTo>
                <a:lnTo>
                  <a:pt x="981075" y="1058926"/>
                </a:lnTo>
                <a:lnTo>
                  <a:pt x="964565" y="1070102"/>
                </a:lnTo>
                <a:lnTo>
                  <a:pt x="944499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1011" y="3698748"/>
            <a:ext cx="995044" cy="1075690"/>
          </a:xfrm>
          <a:custGeom>
            <a:avLst/>
            <a:gdLst/>
            <a:ahLst/>
            <a:cxnLst/>
            <a:rect l="l" t="t" r="r" b="b"/>
            <a:pathLst>
              <a:path w="995045" h="1075689">
                <a:moveTo>
                  <a:pt x="943229" y="1075562"/>
                </a:moveTo>
                <a:lnTo>
                  <a:pt x="51688" y="1075562"/>
                </a:lnTo>
                <a:lnTo>
                  <a:pt x="31623" y="1071498"/>
                </a:lnTo>
                <a:lnTo>
                  <a:pt x="15239" y="1060322"/>
                </a:lnTo>
                <a:lnTo>
                  <a:pt x="4063" y="1043939"/>
                </a:lnTo>
                <a:lnTo>
                  <a:pt x="0" y="1023746"/>
                </a:lnTo>
                <a:lnTo>
                  <a:pt x="0" y="51815"/>
                </a:lnTo>
                <a:lnTo>
                  <a:pt x="4063" y="31750"/>
                </a:lnTo>
                <a:lnTo>
                  <a:pt x="15239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229" y="0"/>
                </a:lnTo>
                <a:lnTo>
                  <a:pt x="963294" y="4063"/>
                </a:lnTo>
                <a:lnTo>
                  <a:pt x="979678" y="15239"/>
                </a:lnTo>
                <a:lnTo>
                  <a:pt x="990854" y="31750"/>
                </a:lnTo>
                <a:lnTo>
                  <a:pt x="994917" y="51815"/>
                </a:lnTo>
                <a:lnTo>
                  <a:pt x="994917" y="1023746"/>
                </a:lnTo>
                <a:lnTo>
                  <a:pt x="990854" y="1043939"/>
                </a:lnTo>
                <a:lnTo>
                  <a:pt x="979678" y="1060322"/>
                </a:lnTo>
                <a:lnTo>
                  <a:pt x="963294" y="1071498"/>
                </a:lnTo>
                <a:lnTo>
                  <a:pt x="943229" y="107556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0155" y="4928616"/>
            <a:ext cx="995044" cy="1075690"/>
          </a:xfrm>
          <a:custGeom>
            <a:avLst/>
            <a:gdLst/>
            <a:ahLst/>
            <a:cxnLst/>
            <a:rect l="l" t="t" r="r" b="b"/>
            <a:pathLst>
              <a:path w="995045" h="1075689">
                <a:moveTo>
                  <a:pt x="943228" y="1075563"/>
                </a:moveTo>
                <a:lnTo>
                  <a:pt x="51689" y="1075563"/>
                </a:lnTo>
                <a:lnTo>
                  <a:pt x="31623" y="1071499"/>
                </a:lnTo>
                <a:lnTo>
                  <a:pt x="15240" y="1060323"/>
                </a:lnTo>
                <a:lnTo>
                  <a:pt x="4064" y="1043813"/>
                </a:lnTo>
                <a:lnTo>
                  <a:pt x="0" y="1023747"/>
                </a:lnTo>
                <a:lnTo>
                  <a:pt x="0" y="51815"/>
                </a:lnTo>
                <a:lnTo>
                  <a:pt x="4064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9" y="0"/>
                </a:lnTo>
                <a:lnTo>
                  <a:pt x="943228" y="0"/>
                </a:lnTo>
                <a:lnTo>
                  <a:pt x="963295" y="4063"/>
                </a:lnTo>
                <a:lnTo>
                  <a:pt x="979677" y="15239"/>
                </a:lnTo>
                <a:lnTo>
                  <a:pt x="990853" y="31623"/>
                </a:lnTo>
                <a:lnTo>
                  <a:pt x="994918" y="51815"/>
                </a:lnTo>
                <a:lnTo>
                  <a:pt x="994918" y="1023747"/>
                </a:lnTo>
                <a:lnTo>
                  <a:pt x="990853" y="1043813"/>
                </a:lnTo>
                <a:lnTo>
                  <a:pt x="979677" y="1060323"/>
                </a:lnTo>
                <a:lnTo>
                  <a:pt x="963295" y="1071499"/>
                </a:lnTo>
                <a:lnTo>
                  <a:pt x="943228" y="10755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7776" y="6083808"/>
            <a:ext cx="996315" cy="1075690"/>
          </a:xfrm>
          <a:custGeom>
            <a:avLst/>
            <a:gdLst/>
            <a:ahLst/>
            <a:cxnLst/>
            <a:rect l="l" t="t" r="r" b="b"/>
            <a:pathLst>
              <a:path w="996315" h="1075690">
                <a:moveTo>
                  <a:pt x="944499" y="1075550"/>
                </a:moveTo>
                <a:lnTo>
                  <a:pt x="51815" y="1075550"/>
                </a:lnTo>
                <a:lnTo>
                  <a:pt x="31750" y="1071460"/>
                </a:lnTo>
                <a:lnTo>
                  <a:pt x="15239" y="1060335"/>
                </a:lnTo>
                <a:lnTo>
                  <a:pt x="4063" y="1043876"/>
                </a:lnTo>
                <a:lnTo>
                  <a:pt x="0" y="1023759"/>
                </a:lnTo>
                <a:lnTo>
                  <a:pt x="0" y="51816"/>
                </a:lnTo>
                <a:lnTo>
                  <a:pt x="4063" y="31623"/>
                </a:lnTo>
                <a:lnTo>
                  <a:pt x="15239" y="15240"/>
                </a:lnTo>
                <a:lnTo>
                  <a:pt x="31750" y="4064"/>
                </a:lnTo>
                <a:lnTo>
                  <a:pt x="51815" y="0"/>
                </a:lnTo>
                <a:lnTo>
                  <a:pt x="944499" y="0"/>
                </a:lnTo>
                <a:lnTo>
                  <a:pt x="964565" y="4064"/>
                </a:lnTo>
                <a:lnTo>
                  <a:pt x="981075" y="15240"/>
                </a:lnTo>
                <a:lnTo>
                  <a:pt x="992251" y="31623"/>
                </a:lnTo>
                <a:lnTo>
                  <a:pt x="996315" y="51816"/>
                </a:lnTo>
                <a:lnTo>
                  <a:pt x="996315" y="1023759"/>
                </a:lnTo>
                <a:lnTo>
                  <a:pt x="992251" y="1043876"/>
                </a:lnTo>
                <a:lnTo>
                  <a:pt x="981075" y="1060335"/>
                </a:lnTo>
                <a:lnTo>
                  <a:pt x="964565" y="1071460"/>
                </a:lnTo>
                <a:lnTo>
                  <a:pt x="944499" y="10755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28104" y="2510028"/>
            <a:ext cx="1038225" cy="1074420"/>
          </a:xfrm>
          <a:custGeom>
            <a:avLst/>
            <a:gdLst/>
            <a:ahLst/>
            <a:cxnLst/>
            <a:rect l="l" t="t" r="r" b="b"/>
            <a:pathLst>
              <a:path w="1038225" h="1074420">
                <a:moveTo>
                  <a:pt x="984885" y="1074165"/>
                </a:moveTo>
                <a:lnTo>
                  <a:pt x="52831" y="1074165"/>
                </a:lnTo>
                <a:lnTo>
                  <a:pt x="32385" y="1069975"/>
                </a:lnTo>
                <a:lnTo>
                  <a:pt x="15494" y="1058672"/>
                </a:lnTo>
                <a:lnTo>
                  <a:pt x="4191" y="1041780"/>
                </a:lnTo>
                <a:lnTo>
                  <a:pt x="0" y="1021334"/>
                </a:lnTo>
                <a:lnTo>
                  <a:pt x="0" y="52831"/>
                </a:lnTo>
                <a:lnTo>
                  <a:pt x="4191" y="32258"/>
                </a:lnTo>
                <a:lnTo>
                  <a:pt x="15494" y="15493"/>
                </a:lnTo>
                <a:lnTo>
                  <a:pt x="32385" y="4190"/>
                </a:lnTo>
                <a:lnTo>
                  <a:pt x="52831" y="0"/>
                </a:lnTo>
                <a:lnTo>
                  <a:pt x="984885" y="0"/>
                </a:lnTo>
                <a:lnTo>
                  <a:pt x="1005331" y="4190"/>
                </a:lnTo>
                <a:lnTo>
                  <a:pt x="1022223" y="15493"/>
                </a:lnTo>
                <a:lnTo>
                  <a:pt x="1033526" y="32258"/>
                </a:lnTo>
                <a:lnTo>
                  <a:pt x="1037717" y="52831"/>
                </a:lnTo>
                <a:lnTo>
                  <a:pt x="1037717" y="1021334"/>
                </a:lnTo>
                <a:lnTo>
                  <a:pt x="1033526" y="1041780"/>
                </a:lnTo>
                <a:lnTo>
                  <a:pt x="1022223" y="1058672"/>
                </a:lnTo>
                <a:lnTo>
                  <a:pt x="1005331" y="1069975"/>
                </a:lnTo>
                <a:lnTo>
                  <a:pt x="984885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6768" y="3710940"/>
            <a:ext cx="1039494" cy="1074420"/>
          </a:xfrm>
          <a:custGeom>
            <a:avLst/>
            <a:gdLst/>
            <a:ahLst/>
            <a:cxnLst/>
            <a:rect l="l" t="t" r="r" b="b"/>
            <a:pathLst>
              <a:path w="1039495" h="1074420">
                <a:moveTo>
                  <a:pt x="986154" y="1074165"/>
                </a:moveTo>
                <a:lnTo>
                  <a:pt x="52958" y="1074165"/>
                </a:lnTo>
                <a:lnTo>
                  <a:pt x="32384" y="1069975"/>
                </a:lnTo>
                <a:lnTo>
                  <a:pt x="15493" y="1058671"/>
                </a:lnTo>
                <a:lnTo>
                  <a:pt x="4190" y="1041907"/>
                </a:lnTo>
                <a:lnTo>
                  <a:pt x="0" y="1021333"/>
                </a:lnTo>
                <a:lnTo>
                  <a:pt x="0" y="52831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154" y="0"/>
                </a:lnTo>
                <a:lnTo>
                  <a:pt x="1006728" y="4190"/>
                </a:lnTo>
                <a:lnTo>
                  <a:pt x="1023620" y="15493"/>
                </a:lnTo>
                <a:lnTo>
                  <a:pt x="1034923" y="32385"/>
                </a:lnTo>
                <a:lnTo>
                  <a:pt x="1039113" y="52831"/>
                </a:lnTo>
                <a:lnTo>
                  <a:pt x="1039113" y="1021333"/>
                </a:lnTo>
                <a:lnTo>
                  <a:pt x="1034923" y="1041907"/>
                </a:lnTo>
                <a:lnTo>
                  <a:pt x="1023620" y="1058671"/>
                </a:lnTo>
                <a:lnTo>
                  <a:pt x="1006728" y="1069975"/>
                </a:lnTo>
                <a:lnTo>
                  <a:pt x="986154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06768" y="4928616"/>
            <a:ext cx="1039494" cy="1075690"/>
          </a:xfrm>
          <a:custGeom>
            <a:avLst/>
            <a:gdLst/>
            <a:ahLst/>
            <a:cxnLst/>
            <a:rect l="l" t="t" r="r" b="b"/>
            <a:pathLst>
              <a:path w="1039495" h="1075689">
                <a:moveTo>
                  <a:pt x="986154" y="1075563"/>
                </a:moveTo>
                <a:lnTo>
                  <a:pt x="52958" y="1075563"/>
                </a:lnTo>
                <a:lnTo>
                  <a:pt x="32384" y="1071372"/>
                </a:lnTo>
                <a:lnTo>
                  <a:pt x="15493" y="1060069"/>
                </a:lnTo>
                <a:lnTo>
                  <a:pt x="4190" y="1043178"/>
                </a:lnTo>
                <a:lnTo>
                  <a:pt x="0" y="1022604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154" y="0"/>
                </a:lnTo>
                <a:lnTo>
                  <a:pt x="1006728" y="4190"/>
                </a:lnTo>
                <a:lnTo>
                  <a:pt x="1023620" y="15493"/>
                </a:lnTo>
                <a:lnTo>
                  <a:pt x="1034923" y="32385"/>
                </a:lnTo>
                <a:lnTo>
                  <a:pt x="1039113" y="52958"/>
                </a:lnTo>
                <a:lnTo>
                  <a:pt x="1039113" y="1022604"/>
                </a:lnTo>
                <a:lnTo>
                  <a:pt x="1034923" y="1043178"/>
                </a:lnTo>
                <a:lnTo>
                  <a:pt x="1023620" y="1060069"/>
                </a:lnTo>
                <a:lnTo>
                  <a:pt x="1006728" y="1071372"/>
                </a:lnTo>
                <a:lnTo>
                  <a:pt x="986154" y="10755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6768" y="6088380"/>
            <a:ext cx="1039494" cy="1074420"/>
          </a:xfrm>
          <a:custGeom>
            <a:avLst/>
            <a:gdLst/>
            <a:ahLst/>
            <a:cxnLst/>
            <a:rect l="l" t="t" r="r" b="b"/>
            <a:pathLst>
              <a:path w="1039495" h="1074420">
                <a:moveTo>
                  <a:pt x="986154" y="1074153"/>
                </a:moveTo>
                <a:lnTo>
                  <a:pt x="52958" y="1074153"/>
                </a:lnTo>
                <a:lnTo>
                  <a:pt x="32384" y="1069987"/>
                </a:lnTo>
                <a:lnTo>
                  <a:pt x="15493" y="1058633"/>
                </a:lnTo>
                <a:lnTo>
                  <a:pt x="4190" y="1041831"/>
                </a:lnTo>
                <a:lnTo>
                  <a:pt x="0" y="1021308"/>
                </a:lnTo>
                <a:lnTo>
                  <a:pt x="0" y="52832"/>
                </a:lnTo>
                <a:lnTo>
                  <a:pt x="4190" y="32258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154" y="0"/>
                </a:lnTo>
                <a:lnTo>
                  <a:pt x="1006728" y="4190"/>
                </a:lnTo>
                <a:lnTo>
                  <a:pt x="1023620" y="15493"/>
                </a:lnTo>
                <a:lnTo>
                  <a:pt x="1034923" y="32258"/>
                </a:lnTo>
                <a:lnTo>
                  <a:pt x="1039113" y="52832"/>
                </a:lnTo>
                <a:lnTo>
                  <a:pt x="1039113" y="1021308"/>
                </a:lnTo>
                <a:lnTo>
                  <a:pt x="1034923" y="1041831"/>
                </a:lnTo>
                <a:lnTo>
                  <a:pt x="1023620" y="1058633"/>
                </a:lnTo>
                <a:lnTo>
                  <a:pt x="1006728" y="1069987"/>
                </a:lnTo>
                <a:lnTo>
                  <a:pt x="986154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2147" y="2503932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523" y="1074166"/>
                </a:moveTo>
                <a:lnTo>
                  <a:pt x="81787" y="1074166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523" y="0"/>
                </a:lnTo>
                <a:lnTo>
                  <a:pt x="2438273" y="6476"/>
                </a:lnTo>
                <a:lnTo>
                  <a:pt x="2464307" y="24002"/>
                </a:lnTo>
                <a:lnTo>
                  <a:pt x="2481833" y="50037"/>
                </a:lnTo>
                <a:lnTo>
                  <a:pt x="2488310" y="81787"/>
                </a:lnTo>
                <a:lnTo>
                  <a:pt x="2488310" y="992377"/>
                </a:lnTo>
                <a:lnTo>
                  <a:pt x="2481833" y="1024127"/>
                </a:lnTo>
                <a:lnTo>
                  <a:pt x="2464307" y="1050163"/>
                </a:lnTo>
                <a:lnTo>
                  <a:pt x="2438273" y="1067689"/>
                </a:lnTo>
                <a:lnTo>
                  <a:pt x="2406523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58911" y="3695700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523" y="1074165"/>
                </a:moveTo>
                <a:lnTo>
                  <a:pt x="81788" y="1074165"/>
                </a:lnTo>
                <a:lnTo>
                  <a:pt x="50038" y="1067689"/>
                </a:lnTo>
                <a:lnTo>
                  <a:pt x="24003" y="1050162"/>
                </a:lnTo>
                <a:lnTo>
                  <a:pt x="6477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7" y="50037"/>
                </a:lnTo>
                <a:lnTo>
                  <a:pt x="24003" y="24002"/>
                </a:lnTo>
                <a:lnTo>
                  <a:pt x="50038" y="6476"/>
                </a:lnTo>
                <a:lnTo>
                  <a:pt x="81788" y="0"/>
                </a:lnTo>
                <a:lnTo>
                  <a:pt x="2406523" y="0"/>
                </a:lnTo>
                <a:lnTo>
                  <a:pt x="2438273" y="6476"/>
                </a:lnTo>
                <a:lnTo>
                  <a:pt x="2464308" y="24002"/>
                </a:lnTo>
                <a:lnTo>
                  <a:pt x="2481834" y="50037"/>
                </a:lnTo>
                <a:lnTo>
                  <a:pt x="2488311" y="81787"/>
                </a:lnTo>
                <a:lnTo>
                  <a:pt x="2488311" y="992377"/>
                </a:lnTo>
                <a:lnTo>
                  <a:pt x="2481834" y="1024127"/>
                </a:lnTo>
                <a:lnTo>
                  <a:pt x="2464308" y="1050162"/>
                </a:lnTo>
                <a:lnTo>
                  <a:pt x="2438273" y="1067689"/>
                </a:lnTo>
                <a:lnTo>
                  <a:pt x="2406523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58911" y="4920996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523" y="1074165"/>
                </a:moveTo>
                <a:lnTo>
                  <a:pt x="81788" y="1074165"/>
                </a:lnTo>
                <a:lnTo>
                  <a:pt x="50038" y="1067688"/>
                </a:lnTo>
                <a:lnTo>
                  <a:pt x="24003" y="1050162"/>
                </a:lnTo>
                <a:lnTo>
                  <a:pt x="6477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7" y="50037"/>
                </a:lnTo>
                <a:lnTo>
                  <a:pt x="24003" y="24002"/>
                </a:lnTo>
                <a:lnTo>
                  <a:pt x="50038" y="6476"/>
                </a:lnTo>
                <a:lnTo>
                  <a:pt x="81788" y="0"/>
                </a:lnTo>
                <a:lnTo>
                  <a:pt x="2406523" y="0"/>
                </a:lnTo>
                <a:lnTo>
                  <a:pt x="2438273" y="6476"/>
                </a:lnTo>
                <a:lnTo>
                  <a:pt x="2464308" y="24002"/>
                </a:lnTo>
                <a:lnTo>
                  <a:pt x="2481834" y="50037"/>
                </a:lnTo>
                <a:lnTo>
                  <a:pt x="2488311" y="81787"/>
                </a:lnTo>
                <a:lnTo>
                  <a:pt x="2488311" y="992377"/>
                </a:lnTo>
                <a:lnTo>
                  <a:pt x="2481834" y="1024127"/>
                </a:lnTo>
                <a:lnTo>
                  <a:pt x="2464308" y="1050162"/>
                </a:lnTo>
                <a:lnTo>
                  <a:pt x="2438273" y="1067688"/>
                </a:lnTo>
                <a:lnTo>
                  <a:pt x="2406523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58911" y="6083808"/>
            <a:ext cx="2488565" cy="1075690"/>
          </a:xfrm>
          <a:custGeom>
            <a:avLst/>
            <a:gdLst/>
            <a:ahLst/>
            <a:cxnLst/>
            <a:rect l="l" t="t" r="r" b="b"/>
            <a:pathLst>
              <a:path w="2488565" h="1075690">
                <a:moveTo>
                  <a:pt x="2406523" y="1075550"/>
                </a:moveTo>
                <a:lnTo>
                  <a:pt x="81788" y="1075550"/>
                </a:lnTo>
                <a:lnTo>
                  <a:pt x="50038" y="1069086"/>
                </a:lnTo>
                <a:lnTo>
                  <a:pt x="24003" y="1051483"/>
                </a:lnTo>
                <a:lnTo>
                  <a:pt x="6477" y="1025436"/>
                </a:lnTo>
                <a:lnTo>
                  <a:pt x="0" y="993635"/>
                </a:lnTo>
                <a:lnTo>
                  <a:pt x="0" y="81915"/>
                </a:lnTo>
                <a:lnTo>
                  <a:pt x="6477" y="50165"/>
                </a:lnTo>
                <a:lnTo>
                  <a:pt x="24003" y="24003"/>
                </a:lnTo>
                <a:lnTo>
                  <a:pt x="50038" y="6477"/>
                </a:lnTo>
                <a:lnTo>
                  <a:pt x="81788" y="0"/>
                </a:lnTo>
                <a:lnTo>
                  <a:pt x="2406523" y="0"/>
                </a:lnTo>
                <a:lnTo>
                  <a:pt x="2438273" y="6477"/>
                </a:lnTo>
                <a:lnTo>
                  <a:pt x="2464308" y="24003"/>
                </a:lnTo>
                <a:lnTo>
                  <a:pt x="2481834" y="50165"/>
                </a:lnTo>
                <a:lnTo>
                  <a:pt x="2488311" y="81915"/>
                </a:lnTo>
                <a:lnTo>
                  <a:pt x="2488311" y="993635"/>
                </a:lnTo>
                <a:lnTo>
                  <a:pt x="2481834" y="1025436"/>
                </a:lnTo>
                <a:lnTo>
                  <a:pt x="2464308" y="1051483"/>
                </a:lnTo>
                <a:lnTo>
                  <a:pt x="2438273" y="1069086"/>
                </a:lnTo>
                <a:lnTo>
                  <a:pt x="2406523" y="10755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6076" y="2493264"/>
            <a:ext cx="2021839" cy="1074420"/>
          </a:xfrm>
          <a:custGeom>
            <a:avLst/>
            <a:gdLst/>
            <a:ahLst/>
            <a:cxnLst/>
            <a:rect l="l" t="t" r="r" b="b"/>
            <a:pathLst>
              <a:path w="2021839" h="1074420">
                <a:moveTo>
                  <a:pt x="1948052" y="1074165"/>
                </a:moveTo>
                <a:lnTo>
                  <a:pt x="73787" y="1074165"/>
                </a:lnTo>
                <a:lnTo>
                  <a:pt x="45085" y="1068324"/>
                </a:lnTo>
                <a:lnTo>
                  <a:pt x="21716" y="1052449"/>
                </a:lnTo>
                <a:lnTo>
                  <a:pt x="5841" y="1029080"/>
                </a:lnTo>
                <a:lnTo>
                  <a:pt x="0" y="1000378"/>
                </a:lnTo>
                <a:lnTo>
                  <a:pt x="0" y="73787"/>
                </a:lnTo>
                <a:lnTo>
                  <a:pt x="5841" y="45085"/>
                </a:lnTo>
                <a:lnTo>
                  <a:pt x="21716" y="21716"/>
                </a:lnTo>
                <a:lnTo>
                  <a:pt x="45085" y="5841"/>
                </a:lnTo>
                <a:lnTo>
                  <a:pt x="73787" y="0"/>
                </a:lnTo>
                <a:lnTo>
                  <a:pt x="1948052" y="0"/>
                </a:lnTo>
                <a:lnTo>
                  <a:pt x="1976754" y="5841"/>
                </a:lnTo>
                <a:lnTo>
                  <a:pt x="2000123" y="21716"/>
                </a:lnTo>
                <a:lnTo>
                  <a:pt x="2015998" y="45085"/>
                </a:lnTo>
                <a:lnTo>
                  <a:pt x="2021839" y="73787"/>
                </a:lnTo>
                <a:lnTo>
                  <a:pt x="2021839" y="1000378"/>
                </a:lnTo>
                <a:lnTo>
                  <a:pt x="2015998" y="1029080"/>
                </a:lnTo>
                <a:lnTo>
                  <a:pt x="2000123" y="1052449"/>
                </a:lnTo>
                <a:lnTo>
                  <a:pt x="1976754" y="1068324"/>
                </a:lnTo>
                <a:lnTo>
                  <a:pt x="1948052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8455" y="4920996"/>
            <a:ext cx="2024380" cy="1074420"/>
          </a:xfrm>
          <a:custGeom>
            <a:avLst/>
            <a:gdLst/>
            <a:ahLst/>
            <a:cxnLst/>
            <a:rect l="l" t="t" r="r" b="b"/>
            <a:pathLst>
              <a:path w="2024379" h="1074420">
                <a:moveTo>
                  <a:pt x="1950085" y="1074165"/>
                </a:moveTo>
                <a:lnTo>
                  <a:pt x="73787" y="1074165"/>
                </a:lnTo>
                <a:lnTo>
                  <a:pt x="45212" y="1068323"/>
                </a:lnTo>
                <a:lnTo>
                  <a:pt x="21717" y="1052448"/>
                </a:lnTo>
                <a:lnTo>
                  <a:pt x="5842" y="1029080"/>
                </a:lnTo>
                <a:lnTo>
                  <a:pt x="0" y="1000378"/>
                </a:lnTo>
                <a:lnTo>
                  <a:pt x="0" y="73786"/>
                </a:lnTo>
                <a:lnTo>
                  <a:pt x="5842" y="45084"/>
                </a:lnTo>
                <a:lnTo>
                  <a:pt x="21717" y="21716"/>
                </a:lnTo>
                <a:lnTo>
                  <a:pt x="45212" y="5841"/>
                </a:lnTo>
                <a:lnTo>
                  <a:pt x="73787" y="0"/>
                </a:lnTo>
                <a:lnTo>
                  <a:pt x="1950085" y="0"/>
                </a:lnTo>
                <a:lnTo>
                  <a:pt x="1978660" y="5841"/>
                </a:lnTo>
                <a:lnTo>
                  <a:pt x="2002155" y="21716"/>
                </a:lnTo>
                <a:lnTo>
                  <a:pt x="2018030" y="45084"/>
                </a:lnTo>
                <a:lnTo>
                  <a:pt x="2023872" y="73786"/>
                </a:lnTo>
                <a:lnTo>
                  <a:pt x="2023872" y="1000378"/>
                </a:lnTo>
                <a:lnTo>
                  <a:pt x="2018030" y="1029080"/>
                </a:lnTo>
                <a:lnTo>
                  <a:pt x="2002155" y="1052448"/>
                </a:lnTo>
                <a:lnTo>
                  <a:pt x="1978660" y="1068323"/>
                </a:lnTo>
                <a:lnTo>
                  <a:pt x="1950085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3696" y="6083808"/>
            <a:ext cx="2021839" cy="1075690"/>
          </a:xfrm>
          <a:custGeom>
            <a:avLst/>
            <a:gdLst/>
            <a:ahLst/>
            <a:cxnLst/>
            <a:rect l="l" t="t" r="r" b="b"/>
            <a:pathLst>
              <a:path w="2021839" h="1075690">
                <a:moveTo>
                  <a:pt x="1948052" y="1075550"/>
                </a:moveTo>
                <a:lnTo>
                  <a:pt x="73787" y="1075550"/>
                </a:lnTo>
                <a:lnTo>
                  <a:pt x="45084" y="1069721"/>
                </a:lnTo>
                <a:lnTo>
                  <a:pt x="21716" y="1053871"/>
                </a:lnTo>
                <a:lnTo>
                  <a:pt x="5841" y="1030376"/>
                </a:lnTo>
                <a:lnTo>
                  <a:pt x="0" y="1001712"/>
                </a:lnTo>
                <a:lnTo>
                  <a:pt x="0" y="73787"/>
                </a:lnTo>
                <a:lnTo>
                  <a:pt x="5841" y="45212"/>
                </a:lnTo>
                <a:lnTo>
                  <a:pt x="21716" y="21717"/>
                </a:lnTo>
                <a:lnTo>
                  <a:pt x="45084" y="5842"/>
                </a:lnTo>
                <a:lnTo>
                  <a:pt x="73787" y="0"/>
                </a:lnTo>
                <a:lnTo>
                  <a:pt x="1948052" y="0"/>
                </a:lnTo>
                <a:lnTo>
                  <a:pt x="1976754" y="5842"/>
                </a:lnTo>
                <a:lnTo>
                  <a:pt x="2000123" y="21717"/>
                </a:lnTo>
                <a:lnTo>
                  <a:pt x="2015998" y="45212"/>
                </a:lnTo>
                <a:lnTo>
                  <a:pt x="2021839" y="73787"/>
                </a:lnTo>
                <a:lnTo>
                  <a:pt x="2021839" y="1001712"/>
                </a:lnTo>
                <a:lnTo>
                  <a:pt x="2015998" y="1030376"/>
                </a:lnTo>
                <a:lnTo>
                  <a:pt x="2000123" y="1053871"/>
                </a:lnTo>
                <a:lnTo>
                  <a:pt x="1976754" y="1069721"/>
                </a:lnTo>
                <a:lnTo>
                  <a:pt x="1948052" y="10755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0" name="object 3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1282" y="1429639"/>
            <a:ext cx="49637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36" name="object 3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708910" y="1345489"/>
            <a:ext cx="528321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40" name="object 40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14186" y="1347267"/>
            <a:ext cx="49883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44" name="object 44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23657" y="1347267"/>
            <a:ext cx="712619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2808" y="1349806"/>
            <a:ext cx="874801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49" name="object 4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663441" y="1420749"/>
            <a:ext cx="160216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53" name="object 53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075168" y="1444498"/>
            <a:ext cx="3530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12663" y="4091762"/>
            <a:ext cx="98551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05"/>
              </a:spcBef>
            </a:pP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endParaRPr sz="550"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25"/>
              </a:spcBef>
            </a:pPr>
            <a:r>
              <a:rPr sz="550" u="sng" spc="-2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</a:rPr>
              <a:t>ouvidoriasaude@brumadinho</a:t>
            </a:r>
            <a:endParaRPr sz="550">
              <a:latin typeface="Verdana"/>
              <a:cs typeface="Verdana"/>
            </a:endParaRPr>
          </a:p>
          <a:p>
            <a:pPr marR="577215" algn="ctr">
              <a:lnSpc>
                <a:spcPct val="100000"/>
              </a:lnSpc>
              <a:spcBef>
                <a:spcPts val="155"/>
              </a:spcBef>
            </a:pPr>
            <a:r>
              <a:rPr sz="550" u="sng" spc="-1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</a:rPr>
              <a:t>.mg.gov.br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49820" y="2873502"/>
            <a:ext cx="871219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16h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76618" y="4182872"/>
            <a:ext cx="7416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8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4</a:t>
            </a:r>
            <a:r>
              <a:rPr sz="550" spc="-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horas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04735" y="5364226"/>
            <a:ext cx="9766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nte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rm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r>
              <a:rPr sz="55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80353" y="2840482"/>
            <a:ext cx="918844" cy="2838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oss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am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350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Jot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Brumadinho/MG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94091" y="2522982"/>
            <a:ext cx="241490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600" spc="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presencial.</a:t>
            </a:r>
            <a:r>
              <a:rPr sz="6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cópia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respectivo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 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oferecimento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conclusiva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anterior,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Ouvidoria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comunicará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 por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correspondência,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dos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previstos 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600" spc="1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16,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caput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parágrafo único,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10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1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13.460/2017.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94091" y="3776599"/>
            <a:ext cx="2431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E-mail.</a:t>
            </a:r>
            <a:r>
              <a:rPr sz="600" spc="1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60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eletrônico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número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protocolo.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spc="-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ser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prorrogado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impossibilidade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conclusiva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anterior,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comunicará</a:t>
            </a:r>
            <a:r>
              <a:rPr sz="60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cidadão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por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encaminhamentos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realizados</a:t>
            </a:r>
            <a:r>
              <a:rPr sz="60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das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etapas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previstos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encerramento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Fundamento:</a:t>
            </a:r>
            <a:r>
              <a:rPr sz="60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16,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caput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parágrafo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único,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Le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Arial MT"/>
                <a:cs typeface="Arial MT"/>
              </a:rPr>
              <a:t>º</a:t>
            </a:r>
            <a:r>
              <a:rPr sz="600" spc="-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</a:t>
            </a:r>
            <a:r>
              <a:rPr sz="600" spc="-55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460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2017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95615" y="4963414"/>
            <a:ext cx="2457450" cy="1033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600" dirty="0">
                <a:solidFill>
                  <a:srgbClr val="1D1D1B"/>
                </a:solidFill>
                <a:latin typeface="Arial MT"/>
                <a:cs typeface="Arial MT"/>
              </a:rPr>
              <a:t>Carta.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manifestação será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digitalizada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registrada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formulário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eletrônico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manifestante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receberá, por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correspon-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dência,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recebimento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da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manifestação,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prazo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dias,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podendo ser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prorrogado</a:t>
            </a:r>
            <a:r>
              <a:rPr sz="60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30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dias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mediante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justificativa.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impossibilidade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oferecimento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resposta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conclusiva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anterior,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Ouvidoria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comunicará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cidadão,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meio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45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6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correspondência,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acerca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dos </a:t>
            </a:r>
            <a:r>
              <a:rPr sz="600" spc="-35" dirty="0">
                <a:solidFill>
                  <a:srgbClr val="1D1D1B"/>
                </a:solidFill>
                <a:latin typeface="Verdana"/>
                <a:cs typeface="Verdana"/>
              </a:rPr>
              <a:t>encaminhamentos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realizados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previstos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3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 16,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caput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600" spc="-20" dirty="0">
                <a:solidFill>
                  <a:srgbClr val="1D1D1B"/>
                </a:solidFill>
                <a:latin typeface="Verdana"/>
                <a:cs typeface="Verdana"/>
              </a:rPr>
              <a:t> único,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600" spc="-1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600" spc="-10" dirty="0">
                <a:solidFill>
                  <a:srgbClr val="1D1D1B"/>
                </a:solidFill>
                <a:latin typeface="Verdana"/>
                <a:cs typeface="Verdana"/>
              </a:rPr>
              <a:t> n</a:t>
            </a:r>
            <a:r>
              <a:rPr sz="600" spc="-1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60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1D1D1B"/>
                </a:solidFill>
                <a:latin typeface="Verdana"/>
                <a:cs typeface="Verdana"/>
              </a:rPr>
              <a:t>13.460/2017.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88883" y="6111671"/>
            <a:ext cx="2402205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95"/>
              </a:spcBef>
            </a:pPr>
            <a:r>
              <a:rPr sz="550" spc="20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550" spc="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Arial MT"/>
                <a:cs typeface="Arial MT"/>
              </a:rPr>
              <a:t>por</a:t>
            </a:r>
            <a:r>
              <a:rPr sz="55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Arial MT"/>
                <a:cs typeface="Arial MT"/>
              </a:rPr>
              <a:t>telefone.</a:t>
            </a:r>
            <a:r>
              <a:rPr sz="55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manifestação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será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registrada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formulário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eletrônico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manifestante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receberá,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e-mail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correspondência,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número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protocolo.</a:t>
            </a:r>
            <a:r>
              <a:rPr sz="550" spc="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partir</a:t>
            </a:r>
            <a:r>
              <a:rPr sz="55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recebimento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manifestação,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prazo</a:t>
            </a:r>
            <a:r>
              <a:rPr sz="550" spc="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é de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30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dias,</a:t>
            </a:r>
            <a:r>
              <a:rPr sz="550" spc="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podendo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ser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prorrogado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por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30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dias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mediante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justificativa.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Na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impossibilidade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oferecimento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resposta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conclusiva no prazo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anterior,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Ouvidoria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comunicará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cidadão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meio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e-mail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ou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correspondência,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 acerca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dos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encaminhamentos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realizados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etapas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prazos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previstos para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encerramento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manifestação.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Fundamento: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art.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16,</a:t>
            </a:r>
            <a:r>
              <a:rPr sz="550" spc="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caput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parágrafo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único,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Lei</a:t>
            </a:r>
            <a:r>
              <a:rPr sz="550" spc="1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5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13.460/2017.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10178" y="2505202"/>
            <a:ext cx="1805939" cy="10617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80"/>
              </a:spcBef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Atendimento preferencial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para gestantes, lactantes ou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3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30" dirty="0">
                <a:solidFill>
                  <a:srgbClr val="1D1D1B"/>
                </a:solidFill>
                <a:latin typeface="Verdana"/>
                <a:cs typeface="Verdana"/>
              </a:rPr>
              <a:t>;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(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im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25" dirty="0">
                <a:solidFill>
                  <a:srgbClr val="1D1D1B"/>
                </a:solidFill>
                <a:latin typeface="Verdana"/>
                <a:cs typeface="Verdana"/>
              </a:rPr>
              <a:t>60 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anos</a:t>
            </a:r>
            <a:r>
              <a:rPr sz="5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acima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80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anos);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portadores</a:t>
            </a:r>
            <a:r>
              <a:rPr sz="5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necessidades </a:t>
            </a:r>
            <a:r>
              <a:rPr sz="500" spc="-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especiais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(Lei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10.048/2000,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Lei 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10.741/2003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Lein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º 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13.466/2017)</a:t>
            </a:r>
            <a:endParaRPr sz="500">
              <a:latin typeface="Verdana"/>
              <a:cs typeface="Verdana"/>
            </a:endParaRPr>
          </a:p>
          <a:p>
            <a:pPr marL="35560" indent="-22860">
              <a:lnSpc>
                <a:spcPct val="100000"/>
              </a:lnSpc>
              <a:spcBef>
                <a:spcPts val="45"/>
              </a:spcBef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4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ag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esp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zad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00">
              <a:latin typeface="Verdana"/>
              <a:cs typeface="Verdana"/>
            </a:endParaRPr>
          </a:p>
          <a:p>
            <a:pPr marL="35560" indent="-22860">
              <a:lnSpc>
                <a:spcPct val="100000"/>
              </a:lnSpc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4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cal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00">
              <a:latin typeface="Verdana"/>
              <a:cs typeface="Verdana"/>
            </a:endParaRPr>
          </a:p>
          <a:p>
            <a:pPr marL="12700" marR="57150">
              <a:lnSpc>
                <a:spcPct val="100000"/>
              </a:lnSpc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Registro</a:t>
            </a:r>
            <a:r>
              <a:rPr sz="5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manifestaçãono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formulárioeletrônico</a:t>
            </a:r>
            <a:r>
              <a:rPr sz="5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e,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ao </a:t>
            </a:r>
            <a:r>
              <a:rPr sz="500" spc="-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fin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if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rece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ó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fes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çã</a:t>
            </a:r>
            <a:r>
              <a:rPr sz="500" spc="4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  res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vo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nú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2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00">
              <a:latin typeface="Verdana"/>
              <a:cs typeface="Verdana"/>
            </a:endParaRPr>
          </a:p>
          <a:p>
            <a:pPr marL="35560" indent="-22860">
              <a:lnSpc>
                <a:spcPct val="100000"/>
              </a:lnSpc>
              <a:spcBef>
                <a:spcPts val="204"/>
              </a:spcBef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>
              <a:latin typeface="Verdana"/>
              <a:cs typeface="Verdana"/>
            </a:endParaRPr>
          </a:p>
          <a:p>
            <a:pPr marL="12700" marR="128905">
              <a:lnSpc>
                <a:spcPct val="100000"/>
              </a:lnSpc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mu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ni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e-ma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rresp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ob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men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nif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es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açã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02274" y="760401"/>
            <a:ext cx="238315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spc="10" dirty="0">
                <a:latin typeface="Arial"/>
                <a:cs typeface="Arial"/>
              </a:rPr>
              <a:t>OUVIDORIA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1635" y="6612738"/>
            <a:ext cx="32194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one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63234" y="6515201"/>
            <a:ext cx="6172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(31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)</a:t>
            </a:r>
            <a:r>
              <a:rPr sz="55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97182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6941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75782" y="5258562"/>
            <a:ext cx="923290" cy="372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1270" algn="ctr">
              <a:lnSpc>
                <a:spcPct val="104200"/>
              </a:lnSpc>
              <a:spcBef>
                <a:spcPts val="75"/>
              </a:spcBef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oss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nho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am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°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 350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Jot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Br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/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ra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CEP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14" dirty="0">
                <a:solidFill>
                  <a:srgbClr val="1D1D1B"/>
                </a:solidFill>
                <a:latin typeface="Verdana"/>
                <a:cs typeface="Verdana"/>
              </a:rPr>
              <a:t>35.460-000.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58330" y="6448755"/>
            <a:ext cx="871219" cy="196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un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</a:t>
            </a:r>
            <a:r>
              <a:rPr sz="550" spc="-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ext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das  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8h: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0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4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50" spc="-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às</a:t>
            </a:r>
            <a:r>
              <a:rPr sz="550" spc="-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16h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00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77467" y="2522220"/>
            <a:ext cx="1531620" cy="4636135"/>
          </a:xfrm>
          <a:custGeom>
            <a:avLst/>
            <a:gdLst/>
            <a:ahLst/>
            <a:cxnLst/>
            <a:rect l="l" t="t" r="r" b="b"/>
            <a:pathLst>
              <a:path w="1531620" h="4636134">
                <a:moveTo>
                  <a:pt x="1447038" y="4635550"/>
                </a:moveTo>
                <a:lnTo>
                  <a:pt x="84404" y="4635550"/>
                </a:lnTo>
                <a:lnTo>
                  <a:pt x="51638" y="4618926"/>
                </a:lnTo>
                <a:lnTo>
                  <a:pt x="24790" y="4573689"/>
                </a:lnTo>
                <a:lnTo>
                  <a:pt x="6654" y="4506696"/>
                </a:lnTo>
                <a:lnTo>
                  <a:pt x="0" y="4424883"/>
                </a:lnTo>
                <a:lnTo>
                  <a:pt x="0" y="210693"/>
                </a:lnTo>
                <a:lnTo>
                  <a:pt x="6654" y="128905"/>
                </a:lnTo>
                <a:lnTo>
                  <a:pt x="24790" y="61849"/>
                </a:lnTo>
                <a:lnTo>
                  <a:pt x="51638" y="16637"/>
                </a:lnTo>
                <a:lnTo>
                  <a:pt x="84404" y="0"/>
                </a:lnTo>
                <a:lnTo>
                  <a:pt x="1447038" y="0"/>
                </a:lnTo>
                <a:lnTo>
                  <a:pt x="1479804" y="16637"/>
                </a:lnTo>
                <a:lnTo>
                  <a:pt x="1506601" y="61849"/>
                </a:lnTo>
                <a:lnTo>
                  <a:pt x="1524762" y="128905"/>
                </a:lnTo>
                <a:lnTo>
                  <a:pt x="1531493" y="210693"/>
                </a:lnTo>
                <a:lnTo>
                  <a:pt x="1531493" y="4424883"/>
                </a:lnTo>
                <a:lnTo>
                  <a:pt x="1524762" y="4506696"/>
                </a:lnTo>
                <a:lnTo>
                  <a:pt x="1506601" y="4573689"/>
                </a:lnTo>
                <a:lnTo>
                  <a:pt x="1479804" y="4618926"/>
                </a:lnTo>
                <a:lnTo>
                  <a:pt x="1447038" y="46355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36">
            <a:extLst>
              <a:ext uri="{FF2B5EF4-FFF2-40B4-BE49-F238E27FC236}">
                <a16:creationId xmlns:a16="http://schemas.microsoft.com/office/drawing/2014/main" id="{A92881F9-7421-B156-0B3B-5E9D4AF92BBD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79" name="object 37">
              <a:extLst>
                <a:ext uri="{FF2B5EF4-FFF2-40B4-BE49-F238E27FC236}">
                  <a16:creationId xmlns:a16="http://schemas.microsoft.com/office/drawing/2014/main" id="{0A9E59AC-3017-C945-69CC-E08EE6408DEF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8">
              <a:extLst>
                <a:ext uri="{FF2B5EF4-FFF2-40B4-BE49-F238E27FC236}">
                  <a16:creationId xmlns:a16="http://schemas.microsoft.com/office/drawing/2014/main" id="{CC1ABBF1-1F5E-D131-DAB7-512AB2D67C6A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68">
            <a:extLst>
              <a:ext uri="{FF2B5EF4-FFF2-40B4-BE49-F238E27FC236}">
                <a16:creationId xmlns:a16="http://schemas.microsoft.com/office/drawing/2014/main" id="{636CDC87-9B2D-A218-4163-C55526166256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84" name="object 59">
            <a:extLst>
              <a:ext uri="{FF2B5EF4-FFF2-40B4-BE49-F238E27FC236}">
                <a16:creationId xmlns:a16="http://schemas.microsoft.com/office/drawing/2014/main" id="{5368B0E3-C0E0-5E1C-5EDE-A333A087381D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5288" y="1923288"/>
            <a:ext cx="885825" cy="5490845"/>
          </a:xfrm>
          <a:custGeom>
            <a:avLst/>
            <a:gdLst/>
            <a:ahLst/>
            <a:cxnLst/>
            <a:rect l="l" t="t" r="r" b="b"/>
            <a:pathLst>
              <a:path w="885825" h="5490845">
                <a:moveTo>
                  <a:pt x="836676" y="5490756"/>
                </a:moveTo>
                <a:lnTo>
                  <a:pt x="48768" y="5490756"/>
                </a:lnTo>
                <a:lnTo>
                  <a:pt x="29844" y="5471071"/>
                </a:lnTo>
                <a:lnTo>
                  <a:pt x="14350" y="5417489"/>
                </a:lnTo>
                <a:lnTo>
                  <a:pt x="3810" y="5338152"/>
                </a:lnTo>
                <a:lnTo>
                  <a:pt x="0" y="5241277"/>
                </a:lnTo>
                <a:lnTo>
                  <a:pt x="0" y="249427"/>
                </a:lnTo>
                <a:lnTo>
                  <a:pt x="3810" y="152653"/>
                </a:lnTo>
                <a:lnTo>
                  <a:pt x="14350" y="73278"/>
                </a:lnTo>
                <a:lnTo>
                  <a:pt x="29844" y="19685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19685"/>
                </a:lnTo>
                <a:lnTo>
                  <a:pt x="871092" y="73278"/>
                </a:lnTo>
                <a:lnTo>
                  <a:pt x="881634" y="152653"/>
                </a:lnTo>
                <a:lnTo>
                  <a:pt x="885444" y="249427"/>
                </a:lnTo>
                <a:lnTo>
                  <a:pt x="885444" y="5241277"/>
                </a:lnTo>
                <a:lnTo>
                  <a:pt x="881634" y="5338152"/>
                </a:lnTo>
                <a:lnTo>
                  <a:pt x="871092" y="5417489"/>
                </a:lnTo>
                <a:lnTo>
                  <a:pt x="855599" y="5471071"/>
                </a:lnTo>
                <a:lnTo>
                  <a:pt x="836676" y="54907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7639" y="4080764"/>
            <a:ext cx="825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dime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 </a:t>
            </a:r>
            <a:r>
              <a:rPr sz="1200" spc="-5" dirty="0">
                <a:latin typeface="Calibri"/>
                <a:cs typeface="Calibri"/>
              </a:rPr>
              <a:t>presencial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3391" y="1923288"/>
            <a:ext cx="995044" cy="5424170"/>
          </a:xfrm>
          <a:custGeom>
            <a:avLst/>
            <a:gdLst/>
            <a:ahLst/>
            <a:cxnLst/>
            <a:rect l="l" t="t" r="r" b="b"/>
            <a:pathLst>
              <a:path w="995045" h="5424170">
                <a:moveTo>
                  <a:pt x="943229" y="5423585"/>
                </a:moveTo>
                <a:lnTo>
                  <a:pt x="51688" y="5423585"/>
                </a:lnTo>
                <a:lnTo>
                  <a:pt x="31623" y="5402973"/>
                </a:lnTo>
                <a:lnTo>
                  <a:pt x="15240" y="5346852"/>
                </a:lnTo>
                <a:lnTo>
                  <a:pt x="4063" y="5263819"/>
                </a:lnTo>
                <a:lnTo>
                  <a:pt x="0" y="5162435"/>
                </a:lnTo>
                <a:lnTo>
                  <a:pt x="0" y="261112"/>
                </a:lnTo>
                <a:lnTo>
                  <a:pt x="4063" y="159765"/>
                </a:lnTo>
                <a:lnTo>
                  <a:pt x="15240" y="76707"/>
                </a:lnTo>
                <a:lnTo>
                  <a:pt x="31623" y="20574"/>
                </a:lnTo>
                <a:lnTo>
                  <a:pt x="51688" y="0"/>
                </a:lnTo>
                <a:lnTo>
                  <a:pt x="943229" y="0"/>
                </a:lnTo>
                <a:lnTo>
                  <a:pt x="963294" y="20574"/>
                </a:lnTo>
                <a:lnTo>
                  <a:pt x="979678" y="76707"/>
                </a:lnTo>
                <a:lnTo>
                  <a:pt x="990854" y="159765"/>
                </a:lnTo>
                <a:lnTo>
                  <a:pt x="994917" y="261112"/>
                </a:lnTo>
                <a:lnTo>
                  <a:pt x="994917" y="5162435"/>
                </a:lnTo>
                <a:lnTo>
                  <a:pt x="990854" y="5263819"/>
                </a:lnTo>
                <a:lnTo>
                  <a:pt x="979678" y="5346852"/>
                </a:lnTo>
                <a:lnTo>
                  <a:pt x="963294" y="5402973"/>
                </a:lnTo>
                <a:lnTo>
                  <a:pt x="943229" y="54235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99150" y="3897884"/>
            <a:ext cx="85598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Si</a:t>
            </a:r>
            <a:r>
              <a:rPr sz="1200" spc="5" dirty="0">
                <a:latin typeface="Calibri"/>
                <a:cs typeface="Calibri"/>
              </a:rPr>
              <a:t>tu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14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Rua  </a:t>
            </a:r>
            <a:r>
              <a:rPr sz="1200" spc="-5" dirty="0">
                <a:latin typeface="Calibri"/>
                <a:cs typeface="Calibri"/>
              </a:rPr>
              <a:t>José </a:t>
            </a:r>
            <a:r>
              <a:rPr sz="1200" dirty="0">
                <a:latin typeface="Calibri"/>
                <a:cs typeface="Calibri"/>
              </a:rPr>
              <a:t>Solha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Maia, n° 81,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Centro,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Brumadinho/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MG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Calibri"/>
                <a:cs typeface="Calibri"/>
              </a:rPr>
              <a:t>(31)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99529-</a:t>
            </a: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9889</a:t>
            </a:r>
            <a:endParaRPr lang="pt-BR" sz="12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lang="pt-BR" sz="1200" dirty="0">
                <a:latin typeface="Calibri"/>
                <a:cs typeface="Calibri"/>
              </a:rPr>
              <a:t>(31) </a:t>
            </a:r>
            <a:r>
              <a:rPr lang="pt-BR" sz="1200" dirty="0"/>
              <a:t>3987-0280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6392" y="1923288"/>
            <a:ext cx="1039494" cy="5424170"/>
          </a:xfrm>
          <a:custGeom>
            <a:avLst/>
            <a:gdLst/>
            <a:ahLst/>
            <a:cxnLst/>
            <a:rect l="l" t="t" r="r" b="b"/>
            <a:pathLst>
              <a:path w="1039495" h="5424170">
                <a:moveTo>
                  <a:pt x="986154" y="5423585"/>
                </a:moveTo>
                <a:lnTo>
                  <a:pt x="52958" y="5423585"/>
                </a:lnTo>
                <a:lnTo>
                  <a:pt x="32384" y="5402529"/>
                </a:lnTo>
                <a:lnTo>
                  <a:pt x="15493" y="5345214"/>
                </a:lnTo>
                <a:lnTo>
                  <a:pt x="4190" y="5260390"/>
                </a:lnTo>
                <a:lnTo>
                  <a:pt x="0" y="5156796"/>
                </a:lnTo>
                <a:lnTo>
                  <a:pt x="0" y="266700"/>
                </a:lnTo>
                <a:lnTo>
                  <a:pt x="4190" y="163194"/>
                </a:lnTo>
                <a:lnTo>
                  <a:pt x="15493" y="78358"/>
                </a:lnTo>
                <a:lnTo>
                  <a:pt x="32384" y="21081"/>
                </a:lnTo>
                <a:lnTo>
                  <a:pt x="52958" y="0"/>
                </a:lnTo>
                <a:lnTo>
                  <a:pt x="986154" y="0"/>
                </a:lnTo>
                <a:lnTo>
                  <a:pt x="1006728" y="21081"/>
                </a:lnTo>
                <a:lnTo>
                  <a:pt x="1023619" y="78358"/>
                </a:lnTo>
                <a:lnTo>
                  <a:pt x="1034923" y="163194"/>
                </a:lnTo>
                <a:lnTo>
                  <a:pt x="1039113" y="266700"/>
                </a:lnTo>
                <a:lnTo>
                  <a:pt x="1039113" y="5156796"/>
                </a:lnTo>
                <a:lnTo>
                  <a:pt x="1034923" y="5260390"/>
                </a:lnTo>
                <a:lnTo>
                  <a:pt x="1023619" y="5345214"/>
                </a:lnTo>
                <a:lnTo>
                  <a:pt x="1006728" y="5402529"/>
                </a:lnTo>
                <a:lnTo>
                  <a:pt x="986154" y="54235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41642" y="4263644"/>
            <a:ext cx="840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r>
              <a:rPr sz="1200" spc="5" dirty="0">
                <a:latin typeface="Calibri"/>
                <a:cs typeface="Calibri"/>
              </a:rPr>
              <a:t>:</a:t>
            </a:r>
            <a:r>
              <a:rPr sz="1200" dirty="0">
                <a:latin typeface="Calibri"/>
                <a:cs typeface="Calibri"/>
              </a:rPr>
              <a:t>00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5" dirty="0">
                <a:latin typeface="Calibri"/>
                <a:cs typeface="Calibri"/>
              </a:rPr>
              <a:t>6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5" dirty="0">
                <a:latin typeface="Calibri"/>
                <a:cs typeface="Calibri"/>
              </a:rPr>
              <a:t>0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9392" y="1923288"/>
            <a:ext cx="2341245" cy="5490845"/>
          </a:xfrm>
          <a:custGeom>
            <a:avLst/>
            <a:gdLst/>
            <a:ahLst/>
            <a:cxnLst/>
            <a:rect l="l" t="t" r="r" b="b"/>
            <a:pathLst>
              <a:path w="2341245" h="5490845">
                <a:moveTo>
                  <a:pt x="2263775" y="5490756"/>
                </a:moveTo>
                <a:lnTo>
                  <a:pt x="76961" y="5490756"/>
                </a:lnTo>
                <a:lnTo>
                  <a:pt x="47116" y="5457761"/>
                </a:lnTo>
                <a:lnTo>
                  <a:pt x="22605" y="5367921"/>
                </a:lnTo>
                <a:lnTo>
                  <a:pt x="6096" y="5234952"/>
                </a:lnTo>
                <a:lnTo>
                  <a:pt x="0" y="5072595"/>
                </a:lnTo>
                <a:lnTo>
                  <a:pt x="0" y="418211"/>
                </a:lnTo>
                <a:lnTo>
                  <a:pt x="6096" y="255777"/>
                </a:lnTo>
                <a:lnTo>
                  <a:pt x="22605" y="122808"/>
                </a:lnTo>
                <a:lnTo>
                  <a:pt x="47116" y="33019"/>
                </a:lnTo>
                <a:lnTo>
                  <a:pt x="76961" y="0"/>
                </a:lnTo>
                <a:lnTo>
                  <a:pt x="2263775" y="0"/>
                </a:lnTo>
                <a:lnTo>
                  <a:pt x="2293619" y="33019"/>
                </a:lnTo>
                <a:lnTo>
                  <a:pt x="2318130" y="122808"/>
                </a:lnTo>
                <a:lnTo>
                  <a:pt x="2334640" y="255777"/>
                </a:lnTo>
                <a:lnTo>
                  <a:pt x="2340736" y="418211"/>
                </a:lnTo>
                <a:lnTo>
                  <a:pt x="2340736" y="5072595"/>
                </a:lnTo>
                <a:lnTo>
                  <a:pt x="2334640" y="5234952"/>
                </a:lnTo>
                <a:lnTo>
                  <a:pt x="2318130" y="5367921"/>
                </a:lnTo>
                <a:lnTo>
                  <a:pt x="2293619" y="5457761"/>
                </a:lnTo>
                <a:lnTo>
                  <a:pt x="2263775" y="54907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05545" y="3897884"/>
            <a:ext cx="1904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Realização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5" dirty="0">
                <a:latin typeface="Calibri"/>
                <a:cs typeface="Calibri"/>
              </a:rPr>
              <a:t>agendamento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demanda.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3288" y="4446524"/>
            <a:ext cx="1989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R="444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variar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ame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63696" y="1937004"/>
            <a:ext cx="2058670" cy="5477510"/>
          </a:xfrm>
          <a:custGeom>
            <a:avLst/>
            <a:gdLst/>
            <a:ahLst/>
            <a:cxnLst/>
            <a:rect l="l" t="t" r="r" b="b"/>
            <a:pathLst>
              <a:path w="2058670" h="5477509">
                <a:moveTo>
                  <a:pt x="1983486" y="5476913"/>
                </a:moveTo>
                <a:lnTo>
                  <a:pt x="75056" y="5476913"/>
                </a:lnTo>
                <a:lnTo>
                  <a:pt x="45974" y="5447245"/>
                </a:lnTo>
                <a:lnTo>
                  <a:pt x="22098" y="5366461"/>
                </a:lnTo>
                <a:lnTo>
                  <a:pt x="5968" y="5246928"/>
                </a:lnTo>
                <a:lnTo>
                  <a:pt x="0" y="5100904"/>
                </a:lnTo>
                <a:lnTo>
                  <a:pt x="0" y="376047"/>
                </a:lnTo>
                <a:lnTo>
                  <a:pt x="5968" y="229997"/>
                </a:lnTo>
                <a:lnTo>
                  <a:pt x="22098" y="110489"/>
                </a:lnTo>
                <a:lnTo>
                  <a:pt x="45974" y="29717"/>
                </a:lnTo>
                <a:lnTo>
                  <a:pt x="75056" y="0"/>
                </a:lnTo>
                <a:lnTo>
                  <a:pt x="1983486" y="0"/>
                </a:lnTo>
                <a:lnTo>
                  <a:pt x="2012568" y="29717"/>
                </a:lnTo>
                <a:lnTo>
                  <a:pt x="2036444" y="110489"/>
                </a:lnTo>
                <a:lnTo>
                  <a:pt x="2052574" y="229997"/>
                </a:lnTo>
                <a:lnTo>
                  <a:pt x="2058542" y="376047"/>
                </a:lnTo>
                <a:lnTo>
                  <a:pt x="2058542" y="5100904"/>
                </a:lnTo>
                <a:lnTo>
                  <a:pt x="2052574" y="5246928"/>
                </a:lnTo>
                <a:lnTo>
                  <a:pt x="2036444" y="5366461"/>
                </a:lnTo>
                <a:lnTo>
                  <a:pt x="2012568" y="5447245"/>
                </a:lnTo>
                <a:lnTo>
                  <a:pt x="1983486" y="5476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3" name="object 1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1282" y="1429639"/>
            <a:ext cx="45819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9" name="object 1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08910" y="1345489"/>
            <a:ext cx="487680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3" name="object 23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14186" y="1347267"/>
            <a:ext cx="460461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7" name="object 27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923657" y="1347267"/>
            <a:ext cx="657801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2808" y="1349806"/>
            <a:ext cx="807507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2" name="object 3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600">
                <a:solidFill>
                  <a:schemeClr val="tx1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63441" y="1420749"/>
            <a:ext cx="147891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6" name="object 36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75168" y="1444498"/>
            <a:ext cx="32587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03545" y="645922"/>
            <a:ext cx="131572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spc="15" dirty="0">
                <a:latin typeface="Arial"/>
                <a:cs typeface="Arial"/>
              </a:rPr>
              <a:t>NU</a:t>
            </a:r>
            <a:r>
              <a:rPr sz="3250" b="1" spc="10" dirty="0">
                <a:latin typeface="Arial"/>
                <a:cs typeface="Arial"/>
              </a:rPr>
              <a:t>P</a:t>
            </a:r>
            <a:r>
              <a:rPr sz="3250" b="1" spc="-5" dirty="0">
                <a:latin typeface="Arial"/>
                <a:cs typeface="Arial"/>
              </a:rPr>
              <a:t>IC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07947" y="1923288"/>
            <a:ext cx="1477010" cy="5477510"/>
          </a:xfrm>
          <a:custGeom>
            <a:avLst/>
            <a:gdLst/>
            <a:ahLst/>
            <a:cxnLst/>
            <a:rect l="l" t="t" r="r" b="b"/>
            <a:pathLst>
              <a:path w="1477010" h="5477509">
                <a:moveTo>
                  <a:pt x="1395349" y="5476913"/>
                </a:moveTo>
                <a:lnTo>
                  <a:pt x="81394" y="5476913"/>
                </a:lnTo>
                <a:lnTo>
                  <a:pt x="49784" y="5457278"/>
                </a:lnTo>
                <a:lnTo>
                  <a:pt x="23888" y="5403811"/>
                </a:lnTo>
                <a:lnTo>
                  <a:pt x="6413" y="5324716"/>
                </a:lnTo>
                <a:lnTo>
                  <a:pt x="0" y="5228069"/>
                </a:lnTo>
                <a:lnTo>
                  <a:pt x="0" y="248792"/>
                </a:lnTo>
                <a:lnTo>
                  <a:pt x="6413" y="152273"/>
                </a:lnTo>
                <a:lnTo>
                  <a:pt x="23888" y="73151"/>
                </a:lnTo>
                <a:lnTo>
                  <a:pt x="49784" y="19685"/>
                </a:lnTo>
                <a:lnTo>
                  <a:pt x="81394" y="0"/>
                </a:lnTo>
                <a:lnTo>
                  <a:pt x="1395349" y="0"/>
                </a:lnTo>
                <a:lnTo>
                  <a:pt x="1426972" y="19685"/>
                </a:lnTo>
                <a:lnTo>
                  <a:pt x="1452880" y="73151"/>
                </a:lnTo>
                <a:lnTo>
                  <a:pt x="1470279" y="152273"/>
                </a:lnTo>
                <a:lnTo>
                  <a:pt x="1476756" y="248792"/>
                </a:lnTo>
                <a:lnTo>
                  <a:pt x="1476756" y="5228069"/>
                </a:lnTo>
                <a:lnTo>
                  <a:pt x="1470279" y="5324716"/>
                </a:lnTo>
                <a:lnTo>
                  <a:pt x="1452880" y="5403811"/>
                </a:lnTo>
                <a:lnTo>
                  <a:pt x="1426972" y="5457278"/>
                </a:lnTo>
                <a:lnTo>
                  <a:pt x="1395349" y="5476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64742" y="3897884"/>
            <a:ext cx="120713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*G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re</a:t>
            </a:r>
            <a:r>
              <a:rPr sz="1200" spc="-55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ên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a  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 re</a:t>
            </a:r>
            <a:r>
              <a:rPr sz="1200" spc="-55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ê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ã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*Documentos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pessoais,</a:t>
            </a:r>
            <a:endParaRPr sz="1200">
              <a:latin typeface="Calibri"/>
              <a:cs typeface="Calibri"/>
            </a:endParaRPr>
          </a:p>
          <a:p>
            <a:pPr marL="47625" marR="116839" indent="-355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0" dirty="0">
                <a:latin typeface="Calibri"/>
                <a:cs typeface="Calibri"/>
              </a:rPr>
              <a:t>v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</a:t>
            </a:r>
            <a:r>
              <a:rPr sz="1200" spc="-5" dirty="0">
                <a:latin typeface="Calibri"/>
                <a:cs typeface="Calibri"/>
              </a:rPr>
              <a:t>residência.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400" y="1908048"/>
            <a:ext cx="887094" cy="632460"/>
          </a:xfrm>
          <a:custGeom>
            <a:avLst/>
            <a:gdLst/>
            <a:ahLst/>
            <a:cxnLst/>
            <a:rect l="l" t="t" r="r" b="b"/>
            <a:pathLst>
              <a:path w="887094" h="632460">
                <a:moveTo>
                  <a:pt x="838009" y="632332"/>
                </a:moveTo>
                <a:lnTo>
                  <a:pt x="48869" y="632332"/>
                </a:lnTo>
                <a:lnTo>
                  <a:pt x="29895" y="630046"/>
                </a:lnTo>
                <a:lnTo>
                  <a:pt x="14363" y="623823"/>
                </a:lnTo>
                <a:lnTo>
                  <a:pt x="3848" y="614679"/>
                </a:lnTo>
                <a:lnTo>
                  <a:pt x="0" y="603630"/>
                </a:lnTo>
                <a:lnTo>
                  <a:pt x="0" y="28701"/>
                </a:lnTo>
                <a:lnTo>
                  <a:pt x="3848" y="17525"/>
                </a:lnTo>
                <a:lnTo>
                  <a:pt x="14363" y="8381"/>
                </a:lnTo>
                <a:lnTo>
                  <a:pt x="29895" y="2285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2285"/>
                </a:lnTo>
                <a:lnTo>
                  <a:pt x="872515" y="8381"/>
                </a:lnTo>
                <a:lnTo>
                  <a:pt x="883018" y="17525"/>
                </a:lnTo>
                <a:lnTo>
                  <a:pt x="886879" y="28701"/>
                </a:lnTo>
                <a:lnTo>
                  <a:pt x="886879" y="603630"/>
                </a:lnTo>
                <a:lnTo>
                  <a:pt x="883018" y="614679"/>
                </a:lnTo>
                <a:lnTo>
                  <a:pt x="872515" y="623823"/>
                </a:lnTo>
                <a:lnTo>
                  <a:pt x="856983" y="630046"/>
                </a:lnTo>
                <a:lnTo>
                  <a:pt x="838009" y="63233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18643" y="2083435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upu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tu</a:t>
            </a:r>
            <a:r>
              <a:rPr sz="1200" spc="-1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7828" y="2587752"/>
            <a:ext cx="887094" cy="527050"/>
          </a:xfrm>
          <a:custGeom>
            <a:avLst/>
            <a:gdLst/>
            <a:ahLst/>
            <a:cxnLst/>
            <a:rect l="l" t="t" r="r" b="b"/>
            <a:pathLst>
              <a:path w="887094" h="527050">
                <a:moveTo>
                  <a:pt x="838009" y="527050"/>
                </a:moveTo>
                <a:lnTo>
                  <a:pt x="48869" y="527050"/>
                </a:lnTo>
                <a:lnTo>
                  <a:pt x="29895" y="525144"/>
                </a:lnTo>
                <a:lnTo>
                  <a:pt x="14363" y="520064"/>
                </a:lnTo>
                <a:lnTo>
                  <a:pt x="3848" y="512444"/>
                </a:lnTo>
                <a:lnTo>
                  <a:pt x="0" y="503047"/>
                </a:lnTo>
                <a:lnTo>
                  <a:pt x="0" y="24002"/>
                </a:lnTo>
                <a:lnTo>
                  <a:pt x="3848" y="14604"/>
                </a:lnTo>
                <a:lnTo>
                  <a:pt x="14363" y="6985"/>
                </a:lnTo>
                <a:lnTo>
                  <a:pt x="29895" y="1904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904"/>
                </a:lnTo>
                <a:lnTo>
                  <a:pt x="872515" y="6985"/>
                </a:lnTo>
                <a:lnTo>
                  <a:pt x="883018" y="14604"/>
                </a:lnTo>
                <a:lnTo>
                  <a:pt x="886879" y="24002"/>
                </a:lnTo>
                <a:lnTo>
                  <a:pt x="886879" y="503047"/>
                </a:lnTo>
                <a:lnTo>
                  <a:pt x="883018" y="512444"/>
                </a:lnTo>
                <a:lnTo>
                  <a:pt x="872515" y="520064"/>
                </a:lnTo>
                <a:lnTo>
                  <a:pt x="856983" y="525144"/>
                </a:lnTo>
                <a:lnTo>
                  <a:pt x="838009" y="52705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4518" y="2648458"/>
            <a:ext cx="5841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0783" y="2732913"/>
            <a:ext cx="312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eiki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7828" y="3154680"/>
            <a:ext cx="887094" cy="484505"/>
          </a:xfrm>
          <a:custGeom>
            <a:avLst/>
            <a:gdLst/>
            <a:ahLst/>
            <a:cxnLst/>
            <a:rect l="l" t="t" r="r" b="b"/>
            <a:pathLst>
              <a:path w="887094" h="484504">
                <a:moveTo>
                  <a:pt x="838009" y="484124"/>
                </a:moveTo>
                <a:lnTo>
                  <a:pt x="48869" y="484124"/>
                </a:lnTo>
                <a:lnTo>
                  <a:pt x="29895" y="482346"/>
                </a:lnTo>
                <a:lnTo>
                  <a:pt x="14363" y="477647"/>
                </a:lnTo>
                <a:lnTo>
                  <a:pt x="3848" y="470662"/>
                </a:lnTo>
                <a:lnTo>
                  <a:pt x="0" y="462152"/>
                </a:lnTo>
                <a:lnTo>
                  <a:pt x="0" y="21971"/>
                </a:lnTo>
                <a:lnTo>
                  <a:pt x="3848" y="13462"/>
                </a:lnTo>
                <a:lnTo>
                  <a:pt x="14363" y="6476"/>
                </a:lnTo>
                <a:lnTo>
                  <a:pt x="29895" y="1777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777"/>
                </a:lnTo>
                <a:lnTo>
                  <a:pt x="872515" y="6476"/>
                </a:lnTo>
                <a:lnTo>
                  <a:pt x="883018" y="13462"/>
                </a:lnTo>
                <a:lnTo>
                  <a:pt x="886879" y="21971"/>
                </a:lnTo>
                <a:lnTo>
                  <a:pt x="886879" y="462152"/>
                </a:lnTo>
                <a:lnTo>
                  <a:pt x="883018" y="470662"/>
                </a:lnTo>
                <a:lnTo>
                  <a:pt x="872515" y="477647"/>
                </a:lnTo>
                <a:lnTo>
                  <a:pt x="856983" y="482346"/>
                </a:lnTo>
                <a:lnTo>
                  <a:pt x="838009" y="484124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69570" y="3238627"/>
            <a:ext cx="861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Massoterapia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46304" y="4172710"/>
            <a:ext cx="903605" cy="448309"/>
            <a:chOff x="146304" y="4172710"/>
            <a:chExt cx="903605" cy="448309"/>
          </a:xfrm>
        </p:grpSpPr>
        <p:sp>
          <p:nvSpPr>
            <p:cNvPr id="56" name="object 56"/>
            <p:cNvSpPr/>
            <p:nvPr/>
          </p:nvSpPr>
          <p:spPr>
            <a:xfrm>
              <a:off x="147828" y="4175760"/>
              <a:ext cx="887094" cy="443230"/>
            </a:xfrm>
            <a:custGeom>
              <a:avLst/>
              <a:gdLst/>
              <a:ahLst/>
              <a:cxnLst/>
              <a:rect l="l" t="t" r="r" b="b"/>
              <a:pathLst>
                <a:path w="887094" h="443229">
                  <a:moveTo>
                    <a:pt x="838009" y="443230"/>
                  </a:moveTo>
                  <a:lnTo>
                    <a:pt x="48869" y="443230"/>
                  </a:lnTo>
                  <a:lnTo>
                    <a:pt x="29895" y="441706"/>
                  </a:lnTo>
                  <a:lnTo>
                    <a:pt x="14363" y="437388"/>
                  </a:lnTo>
                  <a:lnTo>
                    <a:pt x="3848" y="430911"/>
                  </a:lnTo>
                  <a:lnTo>
                    <a:pt x="0" y="423164"/>
                  </a:lnTo>
                  <a:lnTo>
                    <a:pt x="0" y="20193"/>
                  </a:lnTo>
                  <a:lnTo>
                    <a:pt x="3848" y="12319"/>
                  </a:lnTo>
                  <a:lnTo>
                    <a:pt x="14363" y="5969"/>
                  </a:lnTo>
                  <a:lnTo>
                    <a:pt x="29895" y="1651"/>
                  </a:lnTo>
                  <a:lnTo>
                    <a:pt x="48869" y="0"/>
                  </a:lnTo>
                  <a:lnTo>
                    <a:pt x="838009" y="0"/>
                  </a:lnTo>
                  <a:lnTo>
                    <a:pt x="856983" y="1651"/>
                  </a:lnTo>
                  <a:lnTo>
                    <a:pt x="872515" y="5969"/>
                  </a:lnTo>
                  <a:lnTo>
                    <a:pt x="883018" y="12319"/>
                  </a:lnTo>
                  <a:lnTo>
                    <a:pt x="886879" y="20193"/>
                  </a:lnTo>
                  <a:lnTo>
                    <a:pt x="886879" y="423164"/>
                  </a:lnTo>
                  <a:lnTo>
                    <a:pt x="883018" y="430911"/>
                  </a:lnTo>
                  <a:lnTo>
                    <a:pt x="872515" y="437388"/>
                  </a:lnTo>
                  <a:lnTo>
                    <a:pt x="856983" y="441706"/>
                  </a:lnTo>
                  <a:lnTo>
                    <a:pt x="838009" y="443230"/>
                  </a:lnTo>
                  <a:close/>
                </a:path>
              </a:pathLst>
            </a:custGeom>
            <a:ln w="3175">
              <a:solidFill>
                <a:srgbClr val="1B1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0020" y="4172710"/>
              <a:ext cx="889635" cy="10795"/>
            </a:xfrm>
            <a:custGeom>
              <a:avLst/>
              <a:gdLst/>
              <a:ahLst/>
              <a:cxnLst/>
              <a:rect l="l" t="t" r="r" b="b"/>
              <a:pathLst>
                <a:path w="889635" h="10795">
                  <a:moveTo>
                    <a:pt x="889508" y="0"/>
                  </a:moveTo>
                  <a:lnTo>
                    <a:pt x="0" y="0"/>
                  </a:lnTo>
                  <a:lnTo>
                    <a:pt x="0" y="10542"/>
                  </a:lnTo>
                  <a:lnTo>
                    <a:pt x="889508" y="10542"/>
                  </a:lnTo>
                  <a:lnTo>
                    <a:pt x="889508" y="0"/>
                  </a:lnTo>
                  <a:close/>
                </a:path>
              </a:pathLst>
            </a:custGeom>
            <a:solidFill>
              <a:srgbClr val="1B1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33883" y="3819525"/>
            <a:ext cx="715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6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é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0063" y="4250182"/>
            <a:ext cx="847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Cromoterapia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47828" y="5295900"/>
            <a:ext cx="887094" cy="518159"/>
          </a:xfrm>
          <a:custGeom>
            <a:avLst/>
            <a:gdLst/>
            <a:ahLst/>
            <a:cxnLst/>
            <a:rect l="l" t="t" r="r" b="b"/>
            <a:pathLst>
              <a:path w="887094" h="518160">
                <a:moveTo>
                  <a:pt x="838009" y="518032"/>
                </a:moveTo>
                <a:lnTo>
                  <a:pt x="48869" y="518032"/>
                </a:lnTo>
                <a:lnTo>
                  <a:pt x="29895" y="516127"/>
                </a:lnTo>
                <a:lnTo>
                  <a:pt x="14363" y="511174"/>
                </a:lnTo>
                <a:lnTo>
                  <a:pt x="3848" y="503681"/>
                </a:lnTo>
                <a:lnTo>
                  <a:pt x="0" y="494537"/>
                </a:lnTo>
                <a:lnTo>
                  <a:pt x="0" y="23494"/>
                </a:lnTo>
                <a:lnTo>
                  <a:pt x="3848" y="14350"/>
                </a:lnTo>
                <a:lnTo>
                  <a:pt x="14363" y="6857"/>
                </a:lnTo>
                <a:lnTo>
                  <a:pt x="29895" y="1904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904"/>
                </a:lnTo>
                <a:lnTo>
                  <a:pt x="872515" y="6857"/>
                </a:lnTo>
                <a:lnTo>
                  <a:pt x="883018" y="14350"/>
                </a:lnTo>
                <a:lnTo>
                  <a:pt x="886879" y="23494"/>
                </a:lnTo>
                <a:lnTo>
                  <a:pt x="886879" y="494537"/>
                </a:lnTo>
                <a:lnTo>
                  <a:pt x="883018" y="503681"/>
                </a:lnTo>
                <a:lnTo>
                  <a:pt x="872515" y="511174"/>
                </a:lnTo>
                <a:lnTo>
                  <a:pt x="856983" y="516127"/>
                </a:lnTo>
                <a:lnTo>
                  <a:pt x="838009" y="51803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67601" y="5350510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31750" indent="-3124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riculo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a-  pia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7828" y="5864352"/>
            <a:ext cx="887094" cy="488950"/>
          </a:xfrm>
          <a:custGeom>
            <a:avLst/>
            <a:gdLst/>
            <a:ahLst/>
            <a:cxnLst/>
            <a:rect l="l" t="t" r="r" b="b"/>
            <a:pathLst>
              <a:path w="887094" h="488950">
                <a:moveTo>
                  <a:pt x="838009" y="488949"/>
                </a:moveTo>
                <a:lnTo>
                  <a:pt x="48869" y="488949"/>
                </a:lnTo>
                <a:lnTo>
                  <a:pt x="29895" y="487197"/>
                </a:lnTo>
                <a:lnTo>
                  <a:pt x="14363" y="482422"/>
                </a:lnTo>
                <a:lnTo>
                  <a:pt x="3848" y="475360"/>
                </a:lnTo>
                <a:lnTo>
                  <a:pt x="0" y="466737"/>
                </a:lnTo>
                <a:lnTo>
                  <a:pt x="0" y="22225"/>
                </a:lnTo>
                <a:lnTo>
                  <a:pt x="3848" y="13588"/>
                </a:lnTo>
                <a:lnTo>
                  <a:pt x="14363" y="6476"/>
                </a:lnTo>
                <a:lnTo>
                  <a:pt x="29895" y="1777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777"/>
                </a:lnTo>
                <a:lnTo>
                  <a:pt x="872515" y="6476"/>
                </a:lnTo>
                <a:lnTo>
                  <a:pt x="883018" y="13588"/>
                </a:lnTo>
                <a:lnTo>
                  <a:pt x="886879" y="22225"/>
                </a:lnTo>
                <a:lnTo>
                  <a:pt x="886879" y="466737"/>
                </a:lnTo>
                <a:lnTo>
                  <a:pt x="883018" y="475360"/>
                </a:lnTo>
                <a:lnTo>
                  <a:pt x="872515" y="482422"/>
                </a:lnTo>
                <a:lnTo>
                  <a:pt x="856983" y="487197"/>
                </a:lnTo>
                <a:lnTo>
                  <a:pt x="838009" y="48894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4739" y="5933948"/>
            <a:ext cx="71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Ar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0692" y="6441745"/>
            <a:ext cx="598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</a:t>
            </a:r>
            <a:r>
              <a:rPr sz="1200" spc="-5" dirty="0">
                <a:latin typeface="Calibri"/>
                <a:cs typeface="Calibri"/>
              </a:rPr>
              <a:t>Acces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6971" y="6379464"/>
            <a:ext cx="887094" cy="1036319"/>
          </a:xfrm>
          <a:custGeom>
            <a:avLst/>
            <a:gdLst/>
            <a:ahLst/>
            <a:cxnLst/>
            <a:rect l="l" t="t" r="r" b="b"/>
            <a:pathLst>
              <a:path w="887094" h="1036320">
                <a:moveTo>
                  <a:pt x="838009" y="525652"/>
                </a:moveTo>
                <a:lnTo>
                  <a:pt x="48869" y="525652"/>
                </a:lnTo>
                <a:lnTo>
                  <a:pt x="29895" y="523773"/>
                </a:lnTo>
                <a:lnTo>
                  <a:pt x="14363" y="518642"/>
                </a:lnTo>
                <a:lnTo>
                  <a:pt x="3848" y="511047"/>
                </a:lnTo>
                <a:lnTo>
                  <a:pt x="0" y="501776"/>
                </a:lnTo>
                <a:lnTo>
                  <a:pt x="0" y="23888"/>
                </a:lnTo>
                <a:lnTo>
                  <a:pt x="3848" y="14617"/>
                </a:lnTo>
                <a:lnTo>
                  <a:pt x="14363" y="7023"/>
                </a:lnTo>
                <a:lnTo>
                  <a:pt x="29895" y="1879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879"/>
                </a:lnTo>
                <a:lnTo>
                  <a:pt x="872515" y="7023"/>
                </a:lnTo>
                <a:lnTo>
                  <a:pt x="883018" y="14617"/>
                </a:lnTo>
                <a:lnTo>
                  <a:pt x="886879" y="23888"/>
                </a:lnTo>
                <a:lnTo>
                  <a:pt x="886879" y="501776"/>
                </a:lnTo>
                <a:lnTo>
                  <a:pt x="883018" y="511047"/>
                </a:lnTo>
                <a:lnTo>
                  <a:pt x="872515" y="518642"/>
                </a:lnTo>
                <a:lnTo>
                  <a:pt x="856983" y="523773"/>
                </a:lnTo>
                <a:lnTo>
                  <a:pt x="838009" y="525652"/>
                </a:lnTo>
                <a:close/>
              </a:path>
              <a:path w="887094" h="1036320">
                <a:moveTo>
                  <a:pt x="838009" y="1036205"/>
                </a:moveTo>
                <a:lnTo>
                  <a:pt x="48869" y="1036205"/>
                </a:lnTo>
                <a:lnTo>
                  <a:pt x="29895" y="1034465"/>
                </a:lnTo>
                <a:lnTo>
                  <a:pt x="14363" y="1029728"/>
                </a:lnTo>
                <a:lnTo>
                  <a:pt x="3848" y="1022730"/>
                </a:lnTo>
                <a:lnTo>
                  <a:pt x="0" y="1014183"/>
                </a:lnTo>
                <a:lnTo>
                  <a:pt x="0" y="573697"/>
                </a:lnTo>
                <a:lnTo>
                  <a:pt x="3848" y="565149"/>
                </a:lnTo>
                <a:lnTo>
                  <a:pt x="14363" y="558152"/>
                </a:lnTo>
                <a:lnTo>
                  <a:pt x="29895" y="553427"/>
                </a:lnTo>
                <a:lnTo>
                  <a:pt x="48869" y="551687"/>
                </a:lnTo>
                <a:lnTo>
                  <a:pt x="838009" y="551687"/>
                </a:lnTo>
                <a:lnTo>
                  <a:pt x="856983" y="553427"/>
                </a:lnTo>
                <a:lnTo>
                  <a:pt x="872515" y="558152"/>
                </a:lnTo>
                <a:lnTo>
                  <a:pt x="883018" y="565149"/>
                </a:lnTo>
                <a:lnTo>
                  <a:pt x="886879" y="573697"/>
                </a:lnTo>
                <a:lnTo>
                  <a:pt x="886879" y="1014183"/>
                </a:lnTo>
                <a:lnTo>
                  <a:pt x="883018" y="1022730"/>
                </a:lnTo>
                <a:lnTo>
                  <a:pt x="872515" y="1029728"/>
                </a:lnTo>
                <a:lnTo>
                  <a:pt x="856983" y="1034465"/>
                </a:lnTo>
                <a:lnTo>
                  <a:pt x="838009" y="103620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72923" y="7017511"/>
            <a:ext cx="80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25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Flo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38117" y="2978658"/>
            <a:ext cx="18961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7450" algn="l"/>
              </a:tabLst>
            </a:pPr>
            <a:r>
              <a:rPr sz="1100" dirty="0">
                <a:latin typeface="Calibri"/>
                <a:cs typeface="Calibri"/>
              </a:rPr>
              <a:t>Reali</a:t>
            </a:r>
            <a:r>
              <a:rPr sz="1100" spc="-10" dirty="0">
                <a:latin typeface="Calibri"/>
                <a:cs typeface="Calibri"/>
              </a:rPr>
              <a:t>z</a:t>
            </a:r>
            <a:r>
              <a:rPr sz="1100" dirty="0">
                <a:latin typeface="Calibri"/>
                <a:cs typeface="Calibri"/>
              </a:rPr>
              <a:t>ar	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ra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me</a:t>
            </a:r>
            <a:r>
              <a:rPr sz="1100" spc="-20" dirty="0">
                <a:latin typeface="Calibri"/>
                <a:cs typeface="Calibri"/>
              </a:rPr>
              <a:t>n</a:t>
            </a:r>
            <a:r>
              <a:rPr sz="1100" spc="-10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38117" y="3145993"/>
            <a:ext cx="1854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1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v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om</a:t>
            </a:r>
            <a:r>
              <a:rPr sz="1100" spc="-20" dirty="0">
                <a:latin typeface="Calibri"/>
                <a:cs typeface="Calibri"/>
              </a:rPr>
              <a:t>p</a:t>
            </a:r>
            <a:r>
              <a:rPr sz="1100" spc="-15" dirty="0">
                <a:latin typeface="Calibri"/>
                <a:cs typeface="Calibri"/>
              </a:rPr>
              <a:t>le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tare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à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38117" y="3313633"/>
            <a:ext cx="190118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0275" algn="l"/>
                <a:tab pos="1745614" algn="l"/>
              </a:tabLst>
            </a:pPr>
            <a:r>
              <a:rPr sz="1100" dirty="0">
                <a:latin typeface="Calibri"/>
                <a:cs typeface="Calibri"/>
              </a:rPr>
              <a:t>me</a:t>
            </a:r>
            <a:r>
              <a:rPr sz="1100" spc="-3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3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	at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15" dirty="0">
                <a:latin typeface="Calibri"/>
                <a:cs typeface="Calibri"/>
              </a:rPr>
              <a:t>é</a:t>
            </a:r>
            <a:r>
              <a:rPr sz="1100" dirty="0">
                <a:latin typeface="Calibri"/>
                <a:cs typeface="Calibri"/>
              </a:rPr>
              <a:t>s	</a:t>
            </a:r>
            <a:r>
              <a:rPr sz="1100" spc="-10" dirty="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38117" y="3481578"/>
            <a:ext cx="18243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procedimentos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pessoa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é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analisada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avaliada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nas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38117" y="3817366"/>
            <a:ext cx="18954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  <a:tab pos="156273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iferen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s	</a:t>
            </a:r>
            <a:r>
              <a:rPr sz="1100" spc="-15" dirty="0">
                <a:latin typeface="Calibri"/>
                <a:cs typeface="Calibri"/>
              </a:rPr>
              <a:t>di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ns</a:t>
            </a:r>
            <a:r>
              <a:rPr sz="1100" spc="-5" dirty="0">
                <a:latin typeface="Calibri"/>
                <a:cs typeface="Calibri"/>
              </a:rPr>
              <a:t>õ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:	</a:t>
            </a:r>
            <a:r>
              <a:rPr sz="1100" spc="-15" dirty="0">
                <a:latin typeface="Calibri"/>
                <a:cs typeface="Calibri"/>
              </a:rPr>
              <a:t>físic</a:t>
            </a:r>
            <a:r>
              <a:rPr sz="1100" spc="-2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38117" y="3985005"/>
            <a:ext cx="1925955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Calibri"/>
                <a:cs typeface="Calibri"/>
              </a:rPr>
              <a:t>emocional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mental.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olhar</a:t>
            </a:r>
            <a:r>
              <a:rPr sz="1100" dirty="0">
                <a:latin typeface="Calibri"/>
                <a:cs typeface="Calibri"/>
              </a:rPr>
              <a:t> é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ampliado,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que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facilita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uma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atuação alinhada </a:t>
            </a:r>
            <a:r>
              <a:rPr sz="1100" dirty="0">
                <a:latin typeface="Calibri"/>
                <a:cs typeface="Calibri"/>
              </a:rPr>
              <a:t>à </a:t>
            </a:r>
            <a:r>
              <a:rPr sz="1100" spc="-15" dirty="0">
                <a:latin typeface="Calibri"/>
                <a:cs typeface="Calibri"/>
              </a:rPr>
              <a:t>prevenção </a:t>
            </a:r>
            <a:r>
              <a:rPr sz="1100" spc="-30" dirty="0">
                <a:latin typeface="Calibri"/>
                <a:cs typeface="Calibri"/>
              </a:rPr>
              <a:t>de 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doenças </a:t>
            </a:r>
            <a:r>
              <a:rPr sz="1100" dirty="0">
                <a:latin typeface="Calibri"/>
                <a:cs typeface="Calibri"/>
              </a:rPr>
              <a:t>e à </a:t>
            </a:r>
            <a:r>
              <a:rPr sz="1100" spc="-20" dirty="0">
                <a:latin typeface="Calibri"/>
                <a:cs typeface="Calibri"/>
              </a:rPr>
              <a:t>promoção </a:t>
            </a:r>
            <a:r>
              <a:rPr sz="1100" spc="-10" dirty="0">
                <a:latin typeface="Calibri"/>
                <a:cs typeface="Calibri"/>
              </a:rPr>
              <a:t>da </a:t>
            </a:r>
            <a:r>
              <a:rPr sz="1100" spc="-15" dirty="0">
                <a:latin typeface="Calibri"/>
                <a:cs typeface="Calibri"/>
              </a:rPr>
              <a:t>saúde. 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Além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disso,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quando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necessário,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59578" y="4823206"/>
            <a:ext cx="90106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  <a:tabLst>
                <a:tab pos="335280" algn="l"/>
                <a:tab pos="753110" algn="l"/>
              </a:tabLst>
            </a:pPr>
            <a:r>
              <a:rPr sz="1100" spc="-3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	</a:t>
            </a:r>
            <a:r>
              <a:rPr sz="1100" spc="-15" dirty="0">
                <a:latin typeface="Calibri"/>
                <a:cs typeface="Calibri"/>
              </a:rPr>
              <a:t>al</a:t>
            </a:r>
            <a:r>
              <a:rPr sz="1100" spc="-25" dirty="0">
                <a:latin typeface="Calibri"/>
                <a:cs typeface="Calibri"/>
              </a:rPr>
              <a:t>í</a:t>
            </a:r>
            <a:r>
              <a:rPr sz="1100" spc="-20" dirty="0">
                <a:latin typeface="Calibri"/>
                <a:cs typeface="Calibri"/>
              </a:rPr>
              <a:t>v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	</a:t>
            </a:r>
            <a:r>
              <a:rPr sz="1100" spc="-40" dirty="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20" dirty="0">
                <a:latin typeface="Calibri"/>
                <a:cs typeface="Calibri"/>
              </a:rPr>
              <a:t>tratamento</a:t>
            </a:r>
            <a:r>
              <a:rPr sz="1100" spc="51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38117" y="4823206"/>
            <a:ext cx="97091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elas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colaboram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sintomas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no 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enfermidades.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38117" y="5325872"/>
            <a:ext cx="9188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100" spc="-5" dirty="0">
                <a:latin typeface="Calibri"/>
                <a:cs typeface="Calibri"/>
              </a:rPr>
              <a:t>As	</a:t>
            </a:r>
            <a:r>
              <a:rPr sz="1100" spc="-10" dirty="0">
                <a:latin typeface="Calibri"/>
                <a:cs typeface="Calibri"/>
              </a:rPr>
              <a:t>Praticas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38117" y="5493766"/>
            <a:ext cx="9874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Calibri"/>
                <a:cs typeface="Calibri"/>
              </a:rPr>
              <a:t>Complementares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61001" y="5325872"/>
            <a:ext cx="6877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4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  t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spc="-30" dirty="0">
                <a:latin typeface="Calibri"/>
                <a:cs typeface="Calibri"/>
              </a:rPr>
              <a:t>b</a:t>
            </a:r>
            <a:r>
              <a:rPr sz="1100" spc="-10" dirty="0">
                <a:latin typeface="Calibri"/>
                <a:cs typeface="Calibri"/>
              </a:rPr>
              <a:t>é</a:t>
            </a:r>
            <a:r>
              <a:rPr sz="110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38117" y="5661406"/>
            <a:ext cx="1926589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Calibri"/>
                <a:cs typeface="Calibri"/>
              </a:rPr>
              <a:t>compartilham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uma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postura</a:t>
            </a:r>
            <a:r>
              <a:rPr sz="1100" spc="-20" dirty="0">
                <a:latin typeface="Calibri"/>
                <a:cs typeface="Calibri"/>
              </a:rPr>
              <a:t> que </a:t>
            </a:r>
            <a:r>
              <a:rPr sz="1100" spc="-15" dirty="0">
                <a:latin typeface="Calibri"/>
                <a:cs typeface="Calibri"/>
              </a:rPr>
              <a:t> estimula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autocuidado,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que 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significa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que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cada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pessoa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se 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torna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um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protagonista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sua </a:t>
            </a:r>
            <a:r>
              <a:rPr sz="1100" spc="-5" dirty="0">
                <a:latin typeface="Calibri"/>
                <a:cs typeface="Calibri"/>
              </a:rPr>
              <a:t> busc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elo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esta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8495" y="4741164"/>
            <a:ext cx="887094" cy="519430"/>
          </a:xfrm>
          <a:custGeom>
            <a:avLst/>
            <a:gdLst/>
            <a:ahLst/>
            <a:cxnLst/>
            <a:rect l="l" t="t" r="r" b="b"/>
            <a:pathLst>
              <a:path w="887094" h="519429">
                <a:moveTo>
                  <a:pt x="838009" y="519429"/>
                </a:moveTo>
                <a:lnTo>
                  <a:pt x="48869" y="519429"/>
                </a:lnTo>
                <a:lnTo>
                  <a:pt x="29895" y="517525"/>
                </a:lnTo>
                <a:lnTo>
                  <a:pt x="14363" y="512444"/>
                </a:lnTo>
                <a:lnTo>
                  <a:pt x="3848" y="504951"/>
                </a:lnTo>
                <a:lnTo>
                  <a:pt x="0" y="495807"/>
                </a:lnTo>
                <a:lnTo>
                  <a:pt x="0" y="23621"/>
                </a:lnTo>
                <a:lnTo>
                  <a:pt x="3848" y="14477"/>
                </a:lnTo>
                <a:lnTo>
                  <a:pt x="14363" y="6984"/>
                </a:lnTo>
                <a:lnTo>
                  <a:pt x="29895" y="1904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1904"/>
                </a:lnTo>
                <a:lnTo>
                  <a:pt x="872515" y="6984"/>
                </a:lnTo>
                <a:lnTo>
                  <a:pt x="883018" y="14477"/>
                </a:lnTo>
                <a:lnTo>
                  <a:pt x="886879" y="23621"/>
                </a:lnTo>
                <a:lnTo>
                  <a:pt x="886879" y="495807"/>
                </a:lnTo>
                <a:lnTo>
                  <a:pt x="883018" y="504951"/>
                </a:lnTo>
                <a:lnTo>
                  <a:pt x="872515" y="512444"/>
                </a:lnTo>
                <a:lnTo>
                  <a:pt x="856983" y="517525"/>
                </a:lnTo>
                <a:lnTo>
                  <a:pt x="838009" y="5194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61340" y="4796409"/>
            <a:ext cx="845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Aromaterapia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56971" y="3680460"/>
            <a:ext cx="868680" cy="443230"/>
          </a:xfrm>
          <a:custGeom>
            <a:avLst/>
            <a:gdLst/>
            <a:ahLst/>
            <a:cxnLst/>
            <a:rect l="l" t="t" r="r" b="b"/>
            <a:pathLst>
              <a:path w="868680" h="443229">
                <a:moveTo>
                  <a:pt x="820254" y="443230"/>
                </a:moveTo>
                <a:lnTo>
                  <a:pt x="47840" y="443230"/>
                </a:lnTo>
                <a:lnTo>
                  <a:pt x="29260" y="441706"/>
                </a:lnTo>
                <a:lnTo>
                  <a:pt x="14046" y="437388"/>
                </a:lnTo>
                <a:lnTo>
                  <a:pt x="3771" y="430911"/>
                </a:lnTo>
                <a:lnTo>
                  <a:pt x="0" y="423164"/>
                </a:lnTo>
                <a:lnTo>
                  <a:pt x="0" y="20193"/>
                </a:lnTo>
                <a:lnTo>
                  <a:pt x="3771" y="12319"/>
                </a:lnTo>
                <a:lnTo>
                  <a:pt x="14046" y="5969"/>
                </a:lnTo>
                <a:lnTo>
                  <a:pt x="29260" y="1651"/>
                </a:lnTo>
                <a:lnTo>
                  <a:pt x="47840" y="0"/>
                </a:lnTo>
                <a:lnTo>
                  <a:pt x="820254" y="0"/>
                </a:lnTo>
                <a:lnTo>
                  <a:pt x="838835" y="1651"/>
                </a:lnTo>
                <a:lnTo>
                  <a:pt x="854049" y="5969"/>
                </a:lnTo>
                <a:lnTo>
                  <a:pt x="864311" y="12319"/>
                </a:lnTo>
                <a:lnTo>
                  <a:pt x="868095" y="20193"/>
                </a:lnTo>
                <a:lnTo>
                  <a:pt x="868095" y="423164"/>
                </a:lnTo>
                <a:lnTo>
                  <a:pt x="864311" y="430911"/>
                </a:lnTo>
                <a:lnTo>
                  <a:pt x="854049" y="437388"/>
                </a:lnTo>
                <a:lnTo>
                  <a:pt x="838835" y="441706"/>
                </a:lnTo>
                <a:lnTo>
                  <a:pt x="820254" y="44323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36">
            <a:extLst>
              <a:ext uri="{FF2B5EF4-FFF2-40B4-BE49-F238E27FC236}">
                <a16:creationId xmlns:a16="http://schemas.microsoft.com/office/drawing/2014/main" id="{F279FC0F-194A-70C5-67F6-772D19CC2507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83" name="object 37">
              <a:extLst>
                <a:ext uri="{FF2B5EF4-FFF2-40B4-BE49-F238E27FC236}">
                  <a16:creationId xmlns:a16="http://schemas.microsoft.com/office/drawing/2014/main" id="{32154E4E-8715-A4FD-AD36-1FCF0B2C4EC6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8">
              <a:extLst>
                <a:ext uri="{FF2B5EF4-FFF2-40B4-BE49-F238E27FC236}">
                  <a16:creationId xmlns:a16="http://schemas.microsoft.com/office/drawing/2014/main" id="{9E727B0E-13C3-B82C-1FDB-4254456C2D3C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68">
            <a:extLst>
              <a:ext uri="{FF2B5EF4-FFF2-40B4-BE49-F238E27FC236}">
                <a16:creationId xmlns:a16="http://schemas.microsoft.com/office/drawing/2014/main" id="{D033EDCD-0195-FD6B-FCDB-770D83A58C9F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88" name="object 59">
            <a:extLst>
              <a:ext uri="{FF2B5EF4-FFF2-40B4-BE49-F238E27FC236}">
                <a16:creationId xmlns:a16="http://schemas.microsoft.com/office/drawing/2014/main" id="{C8DFB2DE-A848-D997-0074-028D576A58E3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7667" y="2567940"/>
            <a:ext cx="887094" cy="1074420"/>
          </a:xfrm>
          <a:custGeom>
            <a:avLst/>
            <a:gdLst/>
            <a:ahLst/>
            <a:cxnLst/>
            <a:rect l="l" t="t" r="r" b="b"/>
            <a:pathLst>
              <a:path w="887095" h="1074420">
                <a:moveTo>
                  <a:pt x="838072" y="1074165"/>
                </a:moveTo>
                <a:lnTo>
                  <a:pt x="48894" y="1074165"/>
                </a:lnTo>
                <a:lnTo>
                  <a:pt x="29844" y="1070355"/>
                </a:lnTo>
                <a:lnTo>
                  <a:pt x="14350" y="1059814"/>
                </a:lnTo>
                <a:lnTo>
                  <a:pt x="3809" y="1044321"/>
                </a:lnTo>
                <a:lnTo>
                  <a:pt x="0" y="1025398"/>
                </a:lnTo>
                <a:lnTo>
                  <a:pt x="0" y="48767"/>
                </a:lnTo>
                <a:lnTo>
                  <a:pt x="3809" y="29844"/>
                </a:lnTo>
                <a:lnTo>
                  <a:pt x="14350" y="14350"/>
                </a:lnTo>
                <a:lnTo>
                  <a:pt x="29844" y="3810"/>
                </a:lnTo>
                <a:lnTo>
                  <a:pt x="48894" y="0"/>
                </a:lnTo>
                <a:lnTo>
                  <a:pt x="838072" y="0"/>
                </a:lnTo>
                <a:lnTo>
                  <a:pt x="856995" y="3810"/>
                </a:lnTo>
                <a:lnTo>
                  <a:pt x="872490" y="14350"/>
                </a:lnTo>
                <a:lnTo>
                  <a:pt x="883031" y="29844"/>
                </a:lnTo>
                <a:lnTo>
                  <a:pt x="886841" y="48767"/>
                </a:lnTo>
                <a:lnTo>
                  <a:pt x="886841" y="1025398"/>
                </a:lnTo>
                <a:lnTo>
                  <a:pt x="883031" y="1044321"/>
                </a:lnTo>
                <a:lnTo>
                  <a:pt x="872490" y="1059814"/>
                </a:lnTo>
                <a:lnTo>
                  <a:pt x="856995" y="1070355"/>
                </a:lnTo>
                <a:lnTo>
                  <a:pt x="838072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5288" y="5236464"/>
            <a:ext cx="885825" cy="1074420"/>
          </a:xfrm>
          <a:custGeom>
            <a:avLst/>
            <a:gdLst/>
            <a:ahLst/>
            <a:cxnLst/>
            <a:rect l="l" t="t" r="r" b="b"/>
            <a:pathLst>
              <a:path w="885825" h="1074420">
                <a:moveTo>
                  <a:pt x="836676" y="1074153"/>
                </a:moveTo>
                <a:lnTo>
                  <a:pt x="48768" y="1074153"/>
                </a:lnTo>
                <a:lnTo>
                  <a:pt x="29844" y="1070305"/>
                </a:lnTo>
                <a:lnTo>
                  <a:pt x="14350" y="1059814"/>
                </a:lnTo>
                <a:lnTo>
                  <a:pt x="3810" y="1044320"/>
                </a:lnTo>
                <a:lnTo>
                  <a:pt x="0" y="1025397"/>
                </a:lnTo>
                <a:lnTo>
                  <a:pt x="0" y="48767"/>
                </a:lnTo>
                <a:lnTo>
                  <a:pt x="3810" y="29844"/>
                </a:lnTo>
                <a:lnTo>
                  <a:pt x="14350" y="14350"/>
                </a:lnTo>
                <a:lnTo>
                  <a:pt x="29844" y="3809"/>
                </a:lnTo>
                <a:lnTo>
                  <a:pt x="48768" y="0"/>
                </a:lnTo>
                <a:lnTo>
                  <a:pt x="836676" y="0"/>
                </a:lnTo>
                <a:lnTo>
                  <a:pt x="855599" y="3809"/>
                </a:lnTo>
                <a:lnTo>
                  <a:pt x="871092" y="14350"/>
                </a:lnTo>
                <a:lnTo>
                  <a:pt x="881634" y="29844"/>
                </a:lnTo>
                <a:lnTo>
                  <a:pt x="885444" y="48767"/>
                </a:lnTo>
                <a:lnTo>
                  <a:pt x="885444" y="1025397"/>
                </a:lnTo>
                <a:lnTo>
                  <a:pt x="881634" y="1044320"/>
                </a:lnTo>
                <a:lnTo>
                  <a:pt x="871092" y="1059814"/>
                </a:lnTo>
                <a:lnTo>
                  <a:pt x="855599" y="1070305"/>
                </a:lnTo>
                <a:lnTo>
                  <a:pt x="836676" y="10741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3391" y="1923288"/>
            <a:ext cx="995044" cy="5492750"/>
          </a:xfrm>
          <a:custGeom>
            <a:avLst/>
            <a:gdLst/>
            <a:ahLst/>
            <a:cxnLst/>
            <a:rect l="l" t="t" r="r" b="b"/>
            <a:pathLst>
              <a:path w="995045" h="5492750">
                <a:moveTo>
                  <a:pt x="943229" y="1075816"/>
                </a:moveTo>
                <a:lnTo>
                  <a:pt x="51688" y="1075816"/>
                </a:lnTo>
                <a:lnTo>
                  <a:pt x="31623" y="1071752"/>
                </a:lnTo>
                <a:lnTo>
                  <a:pt x="15240" y="1060577"/>
                </a:lnTo>
                <a:lnTo>
                  <a:pt x="4063" y="1044066"/>
                </a:lnTo>
                <a:lnTo>
                  <a:pt x="0" y="1024001"/>
                </a:lnTo>
                <a:lnTo>
                  <a:pt x="0" y="51815"/>
                </a:lnTo>
                <a:lnTo>
                  <a:pt x="4063" y="31623"/>
                </a:lnTo>
                <a:lnTo>
                  <a:pt x="15240" y="15239"/>
                </a:lnTo>
                <a:lnTo>
                  <a:pt x="31623" y="4063"/>
                </a:lnTo>
                <a:lnTo>
                  <a:pt x="51688" y="0"/>
                </a:lnTo>
                <a:lnTo>
                  <a:pt x="943229" y="0"/>
                </a:lnTo>
                <a:lnTo>
                  <a:pt x="963294" y="4063"/>
                </a:lnTo>
                <a:lnTo>
                  <a:pt x="979678" y="15239"/>
                </a:lnTo>
                <a:lnTo>
                  <a:pt x="990854" y="31623"/>
                </a:lnTo>
                <a:lnTo>
                  <a:pt x="994917" y="51815"/>
                </a:lnTo>
                <a:lnTo>
                  <a:pt x="994917" y="1024001"/>
                </a:lnTo>
                <a:lnTo>
                  <a:pt x="990854" y="1044066"/>
                </a:lnTo>
                <a:lnTo>
                  <a:pt x="979678" y="1060577"/>
                </a:lnTo>
                <a:lnTo>
                  <a:pt x="963294" y="1071752"/>
                </a:lnTo>
                <a:lnTo>
                  <a:pt x="943229" y="1075816"/>
                </a:lnTo>
                <a:close/>
              </a:path>
              <a:path w="995045" h="5492750">
                <a:moveTo>
                  <a:pt x="943229" y="2179066"/>
                </a:moveTo>
                <a:lnTo>
                  <a:pt x="51688" y="2179066"/>
                </a:lnTo>
                <a:lnTo>
                  <a:pt x="31623" y="2175002"/>
                </a:lnTo>
                <a:lnTo>
                  <a:pt x="15240" y="2163826"/>
                </a:lnTo>
                <a:lnTo>
                  <a:pt x="4063" y="2147442"/>
                </a:lnTo>
                <a:lnTo>
                  <a:pt x="0" y="2127377"/>
                </a:lnTo>
                <a:lnTo>
                  <a:pt x="0" y="1156715"/>
                </a:lnTo>
                <a:lnTo>
                  <a:pt x="4063" y="1136650"/>
                </a:lnTo>
                <a:lnTo>
                  <a:pt x="15240" y="1120266"/>
                </a:lnTo>
                <a:lnTo>
                  <a:pt x="31623" y="1109090"/>
                </a:lnTo>
                <a:lnTo>
                  <a:pt x="51688" y="1105027"/>
                </a:lnTo>
                <a:lnTo>
                  <a:pt x="943229" y="1105027"/>
                </a:lnTo>
                <a:lnTo>
                  <a:pt x="963294" y="1109090"/>
                </a:lnTo>
                <a:lnTo>
                  <a:pt x="979678" y="1120266"/>
                </a:lnTo>
                <a:lnTo>
                  <a:pt x="990854" y="1136650"/>
                </a:lnTo>
                <a:lnTo>
                  <a:pt x="994917" y="1156715"/>
                </a:lnTo>
                <a:lnTo>
                  <a:pt x="994917" y="2127377"/>
                </a:lnTo>
                <a:lnTo>
                  <a:pt x="990854" y="2147442"/>
                </a:lnTo>
                <a:lnTo>
                  <a:pt x="979678" y="2163826"/>
                </a:lnTo>
                <a:lnTo>
                  <a:pt x="963294" y="2175002"/>
                </a:lnTo>
                <a:lnTo>
                  <a:pt x="943229" y="2179066"/>
                </a:lnTo>
                <a:close/>
              </a:path>
              <a:path w="995045" h="5492750">
                <a:moveTo>
                  <a:pt x="943229" y="3284092"/>
                </a:moveTo>
                <a:lnTo>
                  <a:pt x="51688" y="3284092"/>
                </a:lnTo>
                <a:lnTo>
                  <a:pt x="31623" y="3280029"/>
                </a:lnTo>
                <a:lnTo>
                  <a:pt x="15240" y="3268853"/>
                </a:lnTo>
                <a:lnTo>
                  <a:pt x="4063" y="3252470"/>
                </a:lnTo>
                <a:lnTo>
                  <a:pt x="0" y="3232277"/>
                </a:lnTo>
                <a:lnTo>
                  <a:pt x="0" y="2260091"/>
                </a:lnTo>
                <a:lnTo>
                  <a:pt x="4063" y="2240026"/>
                </a:lnTo>
                <a:lnTo>
                  <a:pt x="15240" y="2223516"/>
                </a:lnTo>
                <a:lnTo>
                  <a:pt x="31623" y="2212340"/>
                </a:lnTo>
                <a:lnTo>
                  <a:pt x="51688" y="2208276"/>
                </a:lnTo>
                <a:lnTo>
                  <a:pt x="943229" y="2208276"/>
                </a:lnTo>
                <a:lnTo>
                  <a:pt x="963294" y="2212340"/>
                </a:lnTo>
                <a:lnTo>
                  <a:pt x="979678" y="2223516"/>
                </a:lnTo>
                <a:lnTo>
                  <a:pt x="990854" y="2240026"/>
                </a:lnTo>
                <a:lnTo>
                  <a:pt x="994917" y="2260091"/>
                </a:lnTo>
                <a:lnTo>
                  <a:pt x="994917" y="3232277"/>
                </a:lnTo>
                <a:lnTo>
                  <a:pt x="990854" y="3252470"/>
                </a:lnTo>
                <a:lnTo>
                  <a:pt x="979678" y="3268853"/>
                </a:lnTo>
                <a:lnTo>
                  <a:pt x="963294" y="3280029"/>
                </a:lnTo>
                <a:lnTo>
                  <a:pt x="943229" y="3284092"/>
                </a:lnTo>
                <a:close/>
              </a:path>
              <a:path w="995045" h="5492750">
                <a:moveTo>
                  <a:pt x="943229" y="4387430"/>
                </a:moveTo>
                <a:lnTo>
                  <a:pt x="51688" y="4387430"/>
                </a:lnTo>
                <a:lnTo>
                  <a:pt x="31623" y="4383354"/>
                </a:lnTo>
                <a:lnTo>
                  <a:pt x="15240" y="4372229"/>
                </a:lnTo>
                <a:lnTo>
                  <a:pt x="4063" y="4355719"/>
                </a:lnTo>
                <a:lnTo>
                  <a:pt x="0" y="4335653"/>
                </a:lnTo>
                <a:lnTo>
                  <a:pt x="0" y="3364991"/>
                </a:lnTo>
                <a:lnTo>
                  <a:pt x="4063" y="3344926"/>
                </a:lnTo>
                <a:lnTo>
                  <a:pt x="15240" y="3328542"/>
                </a:lnTo>
                <a:lnTo>
                  <a:pt x="31623" y="3317366"/>
                </a:lnTo>
                <a:lnTo>
                  <a:pt x="51688" y="3313303"/>
                </a:lnTo>
                <a:lnTo>
                  <a:pt x="943229" y="3313303"/>
                </a:lnTo>
                <a:lnTo>
                  <a:pt x="963294" y="3317366"/>
                </a:lnTo>
                <a:lnTo>
                  <a:pt x="979678" y="3328542"/>
                </a:lnTo>
                <a:lnTo>
                  <a:pt x="990854" y="3344926"/>
                </a:lnTo>
                <a:lnTo>
                  <a:pt x="994917" y="3364991"/>
                </a:lnTo>
                <a:lnTo>
                  <a:pt x="994917" y="4335653"/>
                </a:lnTo>
                <a:lnTo>
                  <a:pt x="990854" y="4355719"/>
                </a:lnTo>
                <a:lnTo>
                  <a:pt x="979678" y="4372229"/>
                </a:lnTo>
                <a:lnTo>
                  <a:pt x="963294" y="4383354"/>
                </a:lnTo>
                <a:lnTo>
                  <a:pt x="943229" y="4387430"/>
                </a:lnTo>
                <a:close/>
              </a:path>
              <a:path w="995045" h="5492750">
                <a:moveTo>
                  <a:pt x="943229" y="5492356"/>
                </a:moveTo>
                <a:lnTo>
                  <a:pt x="51688" y="5492356"/>
                </a:lnTo>
                <a:lnTo>
                  <a:pt x="31623" y="5488266"/>
                </a:lnTo>
                <a:lnTo>
                  <a:pt x="15240" y="5477141"/>
                </a:lnTo>
                <a:lnTo>
                  <a:pt x="4063" y="5460682"/>
                </a:lnTo>
                <a:lnTo>
                  <a:pt x="0" y="5440565"/>
                </a:lnTo>
                <a:lnTo>
                  <a:pt x="0" y="4468444"/>
                </a:lnTo>
                <a:lnTo>
                  <a:pt x="4063" y="4448340"/>
                </a:lnTo>
                <a:lnTo>
                  <a:pt x="15240" y="4431868"/>
                </a:lnTo>
                <a:lnTo>
                  <a:pt x="31623" y="4420743"/>
                </a:lnTo>
                <a:lnTo>
                  <a:pt x="51688" y="4416653"/>
                </a:lnTo>
                <a:lnTo>
                  <a:pt x="943229" y="4416653"/>
                </a:lnTo>
                <a:lnTo>
                  <a:pt x="963294" y="4420743"/>
                </a:lnTo>
                <a:lnTo>
                  <a:pt x="979678" y="4431868"/>
                </a:lnTo>
                <a:lnTo>
                  <a:pt x="990854" y="4448340"/>
                </a:lnTo>
                <a:lnTo>
                  <a:pt x="994917" y="4468444"/>
                </a:lnTo>
                <a:lnTo>
                  <a:pt x="994917" y="5440565"/>
                </a:lnTo>
                <a:lnTo>
                  <a:pt x="990854" y="5460682"/>
                </a:lnTo>
                <a:lnTo>
                  <a:pt x="979678" y="5477141"/>
                </a:lnTo>
                <a:lnTo>
                  <a:pt x="963294" y="5488266"/>
                </a:lnTo>
                <a:lnTo>
                  <a:pt x="943229" y="54923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68" y="1923288"/>
            <a:ext cx="1039494" cy="5492750"/>
          </a:xfrm>
          <a:custGeom>
            <a:avLst/>
            <a:gdLst/>
            <a:ahLst/>
            <a:cxnLst/>
            <a:rect l="l" t="t" r="r" b="b"/>
            <a:pathLst>
              <a:path w="1039495" h="5492750">
                <a:moveTo>
                  <a:pt x="986154" y="1075816"/>
                </a:moveTo>
                <a:lnTo>
                  <a:pt x="52958" y="1075816"/>
                </a:lnTo>
                <a:lnTo>
                  <a:pt x="32384" y="1071626"/>
                </a:lnTo>
                <a:lnTo>
                  <a:pt x="15493" y="1060323"/>
                </a:lnTo>
                <a:lnTo>
                  <a:pt x="4190" y="1043431"/>
                </a:lnTo>
                <a:lnTo>
                  <a:pt x="0" y="1022857"/>
                </a:lnTo>
                <a:lnTo>
                  <a:pt x="0" y="52958"/>
                </a:lnTo>
                <a:lnTo>
                  <a:pt x="4190" y="32385"/>
                </a:lnTo>
                <a:lnTo>
                  <a:pt x="15493" y="15493"/>
                </a:lnTo>
                <a:lnTo>
                  <a:pt x="32384" y="4190"/>
                </a:lnTo>
                <a:lnTo>
                  <a:pt x="52958" y="0"/>
                </a:lnTo>
                <a:lnTo>
                  <a:pt x="986154" y="0"/>
                </a:lnTo>
                <a:lnTo>
                  <a:pt x="1006728" y="4190"/>
                </a:lnTo>
                <a:lnTo>
                  <a:pt x="1023620" y="15493"/>
                </a:lnTo>
                <a:lnTo>
                  <a:pt x="1034923" y="32385"/>
                </a:lnTo>
                <a:lnTo>
                  <a:pt x="1039113" y="52958"/>
                </a:lnTo>
                <a:lnTo>
                  <a:pt x="1039113" y="1022857"/>
                </a:lnTo>
                <a:lnTo>
                  <a:pt x="1034923" y="1043431"/>
                </a:lnTo>
                <a:lnTo>
                  <a:pt x="1023620" y="1060323"/>
                </a:lnTo>
                <a:lnTo>
                  <a:pt x="1006728" y="1071626"/>
                </a:lnTo>
                <a:lnTo>
                  <a:pt x="986154" y="1075816"/>
                </a:lnTo>
                <a:close/>
              </a:path>
              <a:path w="1039495" h="5492750">
                <a:moveTo>
                  <a:pt x="986154" y="2179066"/>
                </a:moveTo>
                <a:lnTo>
                  <a:pt x="52958" y="2179066"/>
                </a:lnTo>
                <a:lnTo>
                  <a:pt x="32384" y="2174875"/>
                </a:lnTo>
                <a:lnTo>
                  <a:pt x="15493" y="2163571"/>
                </a:lnTo>
                <a:lnTo>
                  <a:pt x="4190" y="2146680"/>
                </a:lnTo>
                <a:lnTo>
                  <a:pt x="0" y="2126233"/>
                </a:lnTo>
                <a:lnTo>
                  <a:pt x="0" y="1157858"/>
                </a:lnTo>
                <a:lnTo>
                  <a:pt x="4190" y="1137285"/>
                </a:lnTo>
                <a:lnTo>
                  <a:pt x="15493" y="1120520"/>
                </a:lnTo>
                <a:lnTo>
                  <a:pt x="32384" y="1109217"/>
                </a:lnTo>
                <a:lnTo>
                  <a:pt x="52958" y="1105027"/>
                </a:lnTo>
                <a:lnTo>
                  <a:pt x="986154" y="1105027"/>
                </a:lnTo>
                <a:lnTo>
                  <a:pt x="1006728" y="1109217"/>
                </a:lnTo>
                <a:lnTo>
                  <a:pt x="1023620" y="1120520"/>
                </a:lnTo>
                <a:lnTo>
                  <a:pt x="1034923" y="1137285"/>
                </a:lnTo>
                <a:lnTo>
                  <a:pt x="1039113" y="1157858"/>
                </a:lnTo>
                <a:lnTo>
                  <a:pt x="1039113" y="2126233"/>
                </a:lnTo>
                <a:lnTo>
                  <a:pt x="1034923" y="2146680"/>
                </a:lnTo>
                <a:lnTo>
                  <a:pt x="1023620" y="2163571"/>
                </a:lnTo>
                <a:lnTo>
                  <a:pt x="1006728" y="2174875"/>
                </a:lnTo>
                <a:lnTo>
                  <a:pt x="986154" y="2179066"/>
                </a:lnTo>
                <a:close/>
              </a:path>
              <a:path w="1039495" h="5492750">
                <a:moveTo>
                  <a:pt x="986154" y="3284092"/>
                </a:moveTo>
                <a:lnTo>
                  <a:pt x="52958" y="3284092"/>
                </a:lnTo>
                <a:lnTo>
                  <a:pt x="32384" y="3279902"/>
                </a:lnTo>
                <a:lnTo>
                  <a:pt x="15493" y="3268599"/>
                </a:lnTo>
                <a:lnTo>
                  <a:pt x="4190" y="3251707"/>
                </a:lnTo>
                <a:lnTo>
                  <a:pt x="0" y="3231134"/>
                </a:lnTo>
                <a:lnTo>
                  <a:pt x="0" y="2261235"/>
                </a:lnTo>
                <a:lnTo>
                  <a:pt x="4190" y="2240661"/>
                </a:lnTo>
                <a:lnTo>
                  <a:pt x="15493" y="2223769"/>
                </a:lnTo>
                <a:lnTo>
                  <a:pt x="32384" y="2212466"/>
                </a:lnTo>
                <a:lnTo>
                  <a:pt x="52958" y="2208276"/>
                </a:lnTo>
                <a:lnTo>
                  <a:pt x="986154" y="2208276"/>
                </a:lnTo>
                <a:lnTo>
                  <a:pt x="1006728" y="2212466"/>
                </a:lnTo>
                <a:lnTo>
                  <a:pt x="1023620" y="2223769"/>
                </a:lnTo>
                <a:lnTo>
                  <a:pt x="1034923" y="2240661"/>
                </a:lnTo>
                <a:lnTo>
                  <a:pt x="1039113" y="2261235"/>
                </a:lnTo>
                <a:lnTo>
                  <a:pt x="1039113" y="3231134"/>
                </a:lnTo>
                <a:lnTo>
                  <a:pt x="1034923" y="3251707"/>
                </a:lnTo>
                <a:lnTo>
                  <a:pt x="1023620" y="3268599"/>
                </a:lnTo>
                <a:lnTo>
                  <a:pt x="1006728" y="3279902"/>
                </a:lnTo>
                <a:lnTo>
                  <a:pt x="986154" y="3284092"/>
                </a:lnTo>
                <a:close/>
              </a:path>
              <a:path w="1039495" h="5492750">
                <a:moveTo>
                  <a:pt x="986154" y="4387430"/>
                </a:moveTo>
                <a:lnTo>
                  <a:pt x="52958" y="4387430"/>
                </a:lnTo>
                <a:lnTo>
                  <a:pt x="32384" y="4383265"/>
                </a:lnTo>
                <a:lnTo>
                  <a:pt x="15493" y="4371848"/>
                </a:lnTo>
                <a:lnTo>
                  <a:pt x="4190" y="4354957"/>
                </a:lnTo>
                <a:lnTo>
                  <a:pt x="0" y="4334509"/>
                </a:lnTo>
                <a:lnTo>
                  <a:pt x="0" y="3366134"/>
                </a:lnTo>
                <a:lnTo>
                  <a:pt x="4190" y="3345560"/>
                </a:lnTo>
                <a:lnTo>
                  <a:pt x="15493" y="3328797"/>
                </a:lnTo>
                <a:lnTo>
                  <a:pt x="32384" y="3317493"/>
                </a:lnTo>
                <a:lnTo>
                  <a:pt x="52958" y="3313303"/>
                </a:lnTo>
                <a:lnTo>
                  <a:pt x="986154" y="3313303"/>
                </a:lnTo>
                <a:lnTo>
                  <a:pt x="1006728" y="3317493"/>
                </a:lnTo>
                <a:lnTo>
                  <a:pt x="1023620" y="3328797"/>
                </a:lnTo>
                <a:lnTo>
                  <a:pt x="1034923" y="3345560"/>
                </a:lnTo>
                <a:lnTo>
                  <a:pt x="1039113" y="3366134"/>
                </a:lnTo>
                <a:lnTo>
                  <a:pt x="1039113" y="4334509"/>
                </a:lnTo>
                <a:lnTo>
                  <a:pt x="1034923" y="4354957"/>
                </a:lnTo>
                <a:lnTo>
                  <a:pt x="1023620" y="4371848"/>
                </a:lnTo>
                <a:lnTo>
                  <a:pt x="1006728" y="4383265"/>
                </a:lnTo>
                <a:lnTo>
                  <a:pt x="986154" y="4387430"/>
                </a:lnTo>
                <a:close/>
              </a:path>
              <a:path w="1039495" h="5492750">
                <a:moveTo>
                  <a:pt x="986154" y="5492356"/>
                </a:moveTo>
                <a:lnTo>
                  <a:pt x="52958" y="5492356"/>
                </a:lnTo>
                <a:lnTo>
                  <a:pt x="32384" y="5488178"/>
                </a:lnTo>
                <a:lnTo>
                  <a:pt x="15493" y="5476811"/>
                </a:lnTo>
                <a:lnTo>
                  <a:pt x="4190" y="5459983"/>
                </a:lnTo>
                <a:lnTo>
                  <a:pt x="0" y="5439448"/>
                </a:lnTo>
                <a:lnTo>
                  <a:pt x="0" y="4469549"/>
                </a:lnTo>
                <a:lnTo>
                  <a:pt x="4190" y="4449013"/>
                </a:lnTo>
                <a:lnTo>
                  <a:pt x="15493" y="4432198"/>
                </a:lnTo>
                <a:lnTo>
                  <a:pt x="32384" y="4420831"/>
                </a:lnTo>
                <a:lnTo>
                  <a:pt x="52958" y="4416653"/>
                </a:lnTo>
                <a:lnTo>
                  <a:pt x="986154" y="4416653"/>
                </a:lnTo>
                <a:lnTo>
                  <a:pt x="1006728" y="4420831"/>
                </a:lnTo>
                <a:lnTo>
                  <a:pt x="1023620" y="4432198"/>
                </a:lnTo>
                <a:lnTo>
                  <a:pt x="1034923" y="4449013"/>
                </a:lnTo>
                <a:lnTo>
                  <a:pt x="1039113" y="4469549"/>
                </a:lnTo>
                <a:lnTo>
                  <a:pt x="1039113" y="5439448"/>
                </a:lnTo>
                <a:lnTo>
                  <a:pt x="1034923" y="5459983"/>
                </a:lnTo>
                <a:lnTo>
                  <a:pt x="1023620" y="5476811"/>
                </a:lnTo>
                <a:lnTo>
                  <a:pt x="1006728" y="5488178"/>
                </a:lnTo>
                <a:lnTo>
                  <a:pt x="986154" y="549235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1292" y="2267712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523" y="1074165"/>
                </a:moveTo>
                <a:lnTo>
                  <a:pt x="81787" y="1074165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7"/>
                </a:lnTo>
                <a:lnTo>
                  <a:pt x="0" y="992377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2"/>
                </a:lnTo>
                <a:lnTo>
                  <a:pt x="50037" y="6476"/>
                </a:lnTo>
                <a:lnTo>
                  <a:pt x="81787" y="0"/>
                </a:lnTo>
                <a:lnTo>
                  <a:pt x="2406523" y="0"/>
                </a:lnTo>
                <a:lnTo>
                  <a:pt x="2438273" y="6476"/>
                </a:lnTo>
                <a:lnTo>
                  <a:pt x="2464307" y="24002"/>
                </a:lnTo>
                <a:lnTo>
                  <a:pt x="2481833" y="50037"/>
                </a:lnTo>
                <a:lnTo>
                  <a:pt x="2488310" y="81787"/>
                </a:lnTo>
                <a:lnTo>
                  <a:pt x="2488310" y="992377"/>
                </a:lnTo>
                <a:lnTo>
                  <a:pt x="2481833" y="1024127"/>
                </a:lnTo>
                <a:lnTo>
                  <a:pt x="2464307" y="1050163"/>
                </a:lnTo>
                <a:lnTo>
                  <a:pt x="2438273" y="1067689"/>
                </a:lnTo>
                <a:lnTo>
                  <a:pt x="2406523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6719" y="3454908"/>
            <a:ext cx="2488565" cy="1074420"/>
          </a:xfrm>
          <a:custGeom>
            <a:avLst/>
            <a:gdLst/>
            <a:ahLst/>
            <a:cxnLst/>
            <a:rect l="l" t="t" r="r" b="b"/>
            <a:pathLst>
              <a:path w="2488565" h="1074420">
                <a:moveTo>
                  <a:pt x="2406523" y="1074166"/>
                </a:moveTo>
                <a:lnTo>
                  <a:pt x="81787" y="1074166"/>
                </a:lnTo>
                <a:lnTo>
                  <a:pt x="50037" y="1067689"/>
                </a:lnTo>
                <a:lnTo>
                  <a:pt x="24002" y="1050163"/>
                </a:lnTo>
                <a:lnTo>
                  <a:pt x="6476" y="1024128"/>
                </a:lnTo>
                <a:lnTo>
                  <a:pt x="0" y="992378"/>
                </a:lnTo>
                <a:lnTo>
                  <a:pt x="0" y="81787"/>
                </a:lnTo>
                <a:lnTo>
                  <a:pt x="6476" y="50037"/>
                </a:lnTo>
                <a:lnTo>
                  <a:pt x="24002" y="24003"/>
                </a:lnTo>
                <a:lnTo>
                  <a:pt x="50037" y="6476"/>
                </a:lnTo>
                <a:lnTo>
                  <a:pt x="81787" y="0"/>
                </a:lnTo>
                <a:lnTo>
                  <a:pt x="2406523" y="0"/>
                </a:lnTo>
                <a:lnTo>
                  <a:pt x="2438273" y="6476"/>
                </a:lnTo>
                <a:lnTo>
                  <a:pt x="2464307" y="24003"/>
                </a:lnTo>
                <a:lnTo>
                  <a:pt x="2481833" y="50037"/>
                </a:lnTo>
                <a:lnTo>
                  <a:pt x="2488310" y="81787"/>
                </a:lnTo>
                <a:lnTo>
                  <a:pt x="2488310" y="992378"/>
                </a:lnTo>
                <a:lnTo>
                  <a:pt x="2481833" y="1024128"/>
                </a:lnTo>
                <a:lnTo>
                  <a:pt x="2464307" y="1050163"/>
                </a:lnTo>
                <a:lnTo>
                  <a:pt x="2438273" y="1067689"/>
                </a:lnTo>
                <a:lnTo>
                  <a:pt x="2406523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5888" y="2138172"/>
            <a:ext cx="2021839" cy="1074420"/>
          </a:xfrm>
          <a:custGeom>
            <a:avLst/>
            <a:gdLst/>
            <a:ahLst/>
            <a:cxnLst/>
            <a:rect l="l" t="t" r="r" b="b"/>
            <a:pathLst>
              <a:path w="2021839" h="1074420">
                <a:moveTo>
                  <a:pt x="1948052" y="1074166"/>
                </a:moveTo>
                <a:lnTo>
                  <a:pt x="73787" y="1074166"/>
                </a:lnTo>
                <a:lnTo>
                  <a:pt x="45085" y="1068324"/>
                </a:lnTo>
                <a:lnTo>
                  <a:pt x="21716" y="1052449"/>
                </a:lnTo>
                <a:lnTo>
                  <a:pt x="5841" y="1029081"/>
                </a:lnTo>
                <a:lnTo>
                  <a:pt x="0" y="1000379"/>
                </a:lnTo>
                <a:lnTo>
                  <a:pt x="0" y="73787"/>
                </a:lnTo>
                <a:lnTo>
                  <a:pt x="5841" y="45085"/>
                </a:lnTo>
                <a:lnTo>
                  <a:pt x="21716" y="21717"/>
                </a:lnTo>
                <a:lnTo>
                  <a:pt x="45085" y="5842"/>
                </a:lnTo>
                <a:lnTo>
                  <a:pt x="73787" y="0"/>
                </a:lnTo>
                <a:lnTo>
                  <a:pt x="1948052" y="0"/>
                </a:lnTo>
                <a:lnTo>
                  <a:pt x="1976754" y="5842"/>
                </a:lnTo>
                <a:lnTo>
                  <a:pt x="2000123" y="21717"/>
                </a:lnTo>
                <a:lnTo>
                  <a:pt x="2015998" y="45085"/>
                </a:lnTo>
                <a:lnTo>
                  <a:pt x="2021839" y="73787"/>
                </a:lnTo>
                <a:lnTo>
                  <a:pt x="2021839" y="1000379"/>
                </a:lnTo>
                <a:lnTo>
                  <a:pt x="2015998" y="1029081"/>
                </a:lnTo>
                <a:lnTo>
                  <a:pt x="2000123" y="1052449"/>
                </a:lnTo>
                <a:lnTo>
                  <a:pt x="1976754" y="1068324"/>
                </a:lnTo>
                <a:lnTo>
                  <a:pt x="1948052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3028" y="4576572"/>
            <a:ext cx="2021839" cy="1074420"/>
          </a:xfrm>
          <a:custGeom>
            <a:avLst/>
            <a:gdLst/>
            <a:ahLst/>
            <a:cxnLst/>
            <a:rect l="l" t="t" r="r" b="b"/>
            <a:pathLst>
              <a:path w="2021839" h="1074420">
                <a:moveTo>
                  <a:pt x="1948052" y="1074165"/>
                </a:moveTo>
                <a:lnTo>
                  <a:pt x="73787" y="1074165"/>
                </a:lnTo>
                <a:lnTo>
                  <a:pt x="45085" y="1068323"/>
                </a:lnTo>
                <a:lnTo>
                  <a:pt x="21717" y="1052448"/>
                </a:lnTo>
                <a:lnTo>
                  <a:pt x="5842" y="1029080"/>
                </a:lnTo>
                <a:lnTo>
                  <a:pt x="0" y="1000378"/>
                </a:lnTo>
                <a:lnTo>
                  <a:pt x="0" y="73786"/>
                </a:lnTo>
                <a:lnTo>
                  <a:pt x="5842" y="45084"/>
                </a:lnTo>
                <a:lnTo>
                  <a:pt x="21717" y="21716"/>
                </a:lnTo>
                <a:lnTo>
                  <a:pt x="45085" y="5841"/>
                </a:lnTo>
                <a:lnTo>
                  <a:pt x="73787" y="0"/>
                </a:lnTo>
                <a:lnTo>
                  <a:pt x="1948052" y="0"/>
                </a:lnTo>
                <a:lnTo>
                  <a:pt x="1976755" y="5841"/>
                </a:lnTo>
                <a:lnTo>
                  <a:pt x="2000123" y="21716"/>
                </a:lnTo>
                <a:lnTo>
                  <a:pt x="2015998" y="45084"/>
                </a:lnTo>
                <a:lnTo>
                  <a:pt x="2021839" y="73786"/>
                </a:lnTo>
                <a:lnTo>
                  <a:pt x="2021839" y="1000378"/>
                </a:lnTo>
                <a:lnTo>
                  <a:pt x="2015998" y="1029080"/>
                </a:lnTo>
                <a:lnTo>
                  <a:pt x="2000123" y="1052448"/>
                </a:lnTo>
                <a:lnTo>
                  <a:pt x="1976755" y="1068323"/>
                </a:lnTo>
                <a:lnTo>
                  <a:pt x="1948052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1" name="object 11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281" y="1429639"/>
            <a:ext cx="4834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7" name="object 17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8910" y="1345489"/>
            <a:ext cx="514515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1" name="object 21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14186" y="1347267"/>
            <a:ext cx="485798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5" name="object 25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23657" y="1347267"/>
            <a:ext cx="693997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2808" y="1349806"/>
            <a:ext cx="851941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30" name="object 30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63441" y="1420749"/>
            <a:ext cx="156029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4" name="object 34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75168" y="1444498"/>
            <a:ext cx="34380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6946" y="645922"/>
            <a:ext cx="338327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spc="-150" dirty="0">
                <a:latin typeface="Arial"/>
                <a:cs typeface="Arial"/>
              </a:rPr>
              <a:t> </a:t>
            </a:r>
            <a:r>
              <a:rPr lang="pt-BR" sz="3250" b="1" spc="-5" dirty="0">
                <a:latin typeface="Arial"/>
                <a:cs typeface="Arial"/>
              </a:rPr>
              <a:t>O</a:t>
            </a:r>
            <a:r>
              <a:rPr sz="3250" b="1" spc="-5" dirty="0">
                <a:latin typeface="Arial"/>
                <a:cs typeface="Arial"/>
              </a:rPr>
              <a:t>DONTOLOGIA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9285" y="4466336"/>
            <a:ext cx="535305" cy="25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26699"/>
              </a:lnSpc>
              <a:spcBef>
                <a:spcPts val="100"/>
              </a:spcBef>
            </a:pP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600" spc="3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6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600" spc="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60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600" spc="-5" dirty="0">
                <a:solidFill>
                  <a:srgbClr val="1D1D1B"/>
                </a:solidFill>
                <a:latin typeface="Verdana"/>
                <a:cs typeface="Verdana"/>
              </a:rPr>
              <a:t>Odontológico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64282" y="5494070"/>
            <a:ext cx="76263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7300"/>
              </a:lnSpc>
              <a:spcBef>
                <a:spcPts val="100"/>
              </a:spcBef>
            </a:pP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Atendimento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por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telefone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para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orm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õ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s,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dú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1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  e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orientações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96080" y="5679694"/>
            <a:ext cx="1977389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4055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69819" y="2972232"/>
            <a:ext cx="46291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>
              <a:lnSpc>
                <a:spcPct val="116399"/>
              </a:lnSpc>
              <a:spcBef>
                <a:spcPts val="100"/>
              </a:spcBef>
            </a:pP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spc="-1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  </a:t>
            </a:r>
            <a:r>
              <a:rPr sz="550" spc="-5" dirty="0">
                <a:solidFill>
                  <a:srgbClr val="1D1D1B"/>
                </a:solidFill>
                <a:latin typeface="Verdana"/>
                <a:cs typeface="Verdana"/>
              </a:rPr>
              <a:t>presencial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52470" y="3899128"/>
            <a:ext cx="767715" cy="516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7200"/>
              </a:lnSpc>
              <a:spcBef>
                <a:spcPts val="105"/>
              </a:spcBef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Encam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pacientes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pelos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profissionais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rede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SUS do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Município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Br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nh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 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ni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res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á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97985" y="4313047"/>
            <a:ext cx="199453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1200" algn="l"/>
              </a:tabLst>
            </a:pPr>
            <a:r>
              <a:rPr sz="50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55519" y="4488027"/>
            <a:ext cx="751205" cy="3822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endParaRPr sz="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*Gu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eferê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>
              <a:latin typeface="Verdana"/>
              <a:cs typeface="Verdana"/>
            </a:endParaRPr>
          </a:p>
          <a:p>
            <a:pPr marL="9525" algn="ctr">
              <a:lnSpc>
                <a:spcPct val="100000"/>
              </a:lnSpc>
            </a:pP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*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Gu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nt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endParaRPr sz="500"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referência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1402" y="3135935"/>
            <a:ext cx="145478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atend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iment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odo nto lógic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é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prestado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aos</a:t>
            </a:r>
            <a:r>
              <a:rPr sz="550" spc="20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spc="1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suár</a:t>
            </a:r>
            <a:r>
              <a:rPr sz="550" spc="2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ios</a:t>
            </a:r>
            <a:r>
              <a:rPr sz="550" spc="1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1D1D1B"/>
                </a:solidFill>
                <a:latin typeface="Verdana"/>
                <a:cs typeface="Verdana"/>
              </a:rPr>
              <a:t>do</a:t>
            </a:r>
            <a:r>
              <a:rPr sz="550" spc="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SU</a:t>
            </a:r>
            <a:r>
              <a:rPr sz="550" spc="1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11402" y="3315767"/>
            <a:ext cx="14535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q</a:t>
            </a:r>
            <a:r>
              <a:rPr sz="550" spc="5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e  </a:t>
            </a:r>
            <a:r>
              <a:rPr sz="55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co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5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  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ê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ia  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x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a 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no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município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Brumadinho.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845819" algn="l"/>
              </a:tabLst>
            </a:pP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*</a:t>
            </a:r>
            <a:r>
              <a:rPr sz="55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5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	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ó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g</a:t>
            </a:r>
            <a:r>
              <a:rPr sz="55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ic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50" spc="-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oferecidos: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1402" y="3928364"/>
            <a:ext cx="1343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-Atenção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Primária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nas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Unidades </a:t>
            </a:r>
            <a:r>
              <a:rPr sz="550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Básicas</a:t>
            </a:r>
            <a:r>
              <a:rPr sz="550" spc="1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Saúde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1402" y="4199051"/>
            <a:ext cx="132778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100"/>
              </a:spcBef>
            </a:pP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-Atenção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Secundária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no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Centro </a:t>
            </a:r>
            <a:r>
              <a:rPr sz="550" spc="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Especialidades</a:t>
            </a:r>
            <a:r>
              <a:rPr sz="550" spc="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Odontológicas </a:t>
            </a:r>
            <a:r>
              <a:rPr sz="550" spc="-1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(CEO):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1402" y="4584243"/>
            <a:ext cx="13112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73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Atendimento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aos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pacientes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50" spc="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necessidades</a:t>
            </a:r>
            <a:r>
              <a:rPr sz="550" spc="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especiais</a:t>
            </a:r>
            <a:endParaRPr sz="55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Font typeface="Wingdings"/>
              <a:buChar char=""/>
              <a:tabLst>
                <a:tab pos="185420" algn="l"/>
              </a:tabLst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Cirurgia</a:t>
            </a:r>
            <a:r>
              <a:rPr sz="550" spc="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odontológica</a:t>
            </a:r>
            <a:endParaRPr sz="55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Endodontia</a:t>
            </a:r>
            <a:endParaRPr sz="55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"/>
              <a:tabLst>
                <a:tab pos="185420" algn="l"/>
              </a:tabLst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Periodontia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02432" y="4797298"/>
            <a:ext cx="87185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sz="550" u="sng" dirty="0">
                <a:solidFill>
                  <a:srgbClr val="1D1D1B"/>
                </a:solidFill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11402" y="5185714"/>
            <a:ext cx="121348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-Atendimentos</a:t>
            </a:r>
            <a:r>
              <a:rPr sz="550" spc="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aos</a:t>
            </a:r>
            <a:r>
              <a:rPr sz="550" spc="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pacientes </a:t>
            </a:r>
            <a:r>
              <a:rPr sz="550" spc="-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necessidade</a:t>
            </a:r>
            <a:r>
              <a:rPr sz="550" spc="8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prótese </a:t>
            </a: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dentária</a:t>
            </a:r>
            <a:r>
              <a:rPr sz="550" spc="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total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11402" y="5593461"/>
            <a:ext cx="11163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*Documentos</a:t>
            </a:r>
            <a:r>
              <a:rPr sz="550" spc="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1D1D1B"/>
                </a:solidFill>
                <a:latin typeface="Verdana"/>
                <a:cs typeface="Verdana"/>
              </a:rPr>
              <a:t>necessários: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1402" y="5785155"/>
            <a:ext cx="1076960" cy="3276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Cartão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 SUS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Carteira</a:t>
            </a:r>
            <a:r>
              <a:rPr sz="550" spc="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Identidade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50" spc="30" dirty="0">
                <a:solidFill>
                  <a:srgbClr val="1D1D1B"/>
                </a:solidFill>
                <a:latin typeface="Verdana"/>
                <a:cs typeface="Verdana"/>
              </a:rPr>
              <a:t>Comprovante</a:t>
            </a:r>
            <a:r>
              <a:rPr sz="550" spc="1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50" spc="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1D1D1B"/>
                </a:solidFill>
                <a:latin typeface="Verdana"/>
                <a:cs typeface="Verdana"/>
              </a:rPr>
              <a:t>Endereço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21989" y="4794885"/>
            <a:ext cx="1824355" cy="41973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Atendimento preferencial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para gestantes, lactantes ou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pessoas</a:t>
            </a:r>
            <a:r>
              <a:rPr sz="5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com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crianças</a:t>
            </a:r>
            <a:r>
              <a:rPr sz="5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colo;</a:t>
            </a:r>
            <a:r>
              <a:rPr sz="500" spc="-9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pessoa</a:t>
            </a:r>
            <a:r>
              <a:rPr sz="5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idosa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(acima</a:t>
            </a:r>
            <a:r>
              <a:rPr sz="5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</a:t>
            </a:r>
            <a:r>
              <a:rPr sz="500" spc="25" dirty="0">
                <a:solidFill>
                  <a:srgbClr val="1D1D1B"/>
                </a:solidFill>
                <a:latin typeface="Verdana"/>
                <a:cs typeface="Verdana"/>
              </a:rPr>
              <a:t> 60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anos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acima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80 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anos);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portadores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necessidades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especiais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(Lei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nº 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10.048/2000,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Lei nº 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10.741/2003e </a:t>
            </a:r>
            <a:r>
              <a:rPr sz="500" spc="10" dirty="0">
                <a:solidFill>
                  <a:srgbClr val="1D1D1B"/>
                </a:solidFill>
                <a:latin typeface="Verdana"/>
                <a:cs typeface="Verdana"/>
              </a:rPr>
              <a:t>Leinº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13.466/2017)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96461" y="2422652"/>
            <a:ext cx="153797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indent="-2286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4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zad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eq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esp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li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zad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96461" y="2651252"/>
            <a:ext cx="159702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5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hu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ma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 res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necess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u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á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14750" y="6179896"/>
            <a:ext cx="151638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indent="-2286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Re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ç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ã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sso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dad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pe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5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í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ve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14750" y="6333236"/>
            <a:ext cx="1761489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Restriçãode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acesso</a:t>
            </a:r>
            <a:r>
              <a:rPr sz="500" spc="-10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aos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dados</a:t>
            </a:r>
            <a:r>
              <a:rPr sz="500" spc="-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presentes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nos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prontuários </a:t>
            </a:r>
            <a:r>
              <a:rPr sz="500" spc="-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ape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3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pr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fi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ss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40" dirty="0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sz="500" spc="-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resp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sá</a:t>
            </a:r>
            <a:r>
              <a:rPr sz="500" spc="-25" dirty="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sz="500" spc="-15" dirty="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sz="500" spc="-20" dirty="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24220" y="2175510"/>
            <a:ext cx="87947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U</a:t>
            </a:r>
            <a:r>
              <a:rPr sz="500" spc="5" dirty="0">
                <a:latin typeface="Verdana"/>
                <a:cs typeface="Verdana"/>
              </a:rPr>
              <a:t>ni</a:t>
            </a:r>
            <a:r>
              <a:rPr sz="500" spc="-5" dirty="0">
                <a:latin typeface="Verdana"/>
                <a:cs typeface="Verdana"/>
              </a:rPr>
              <a:t>dad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114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</a:t>
            </a:r>
            <a:r>
              <a:rPr sz="500" spc="-5" dirty="0">
                <a:latin typeface="Verdana"/>
                <a:cs typeface="Verdana"/>
              </a:rPr>
              <a:t>á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ú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24220" y="2347061"/>
            <a:ext cx="70485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dirty="0">
                <a:latin typeface="Verdana"/>
                <a:cs typeface="Verdana"/>
              </a:rPr>
              <a:t>*Centro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latin typeface="Verdana"/>
                <a:cs typeface="Verdana"/>
              </a:rPr>
              <a:t>*Jota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Verdana"/>
                <a:cs typeface="Verdana"/>
              </a:rPr>
              <a:t>*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spc="-3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nce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ção</a:t>
            </a:r>
            <a:r>
              <a:rPr sz="500" spc="-114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I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ag</a:t>
            </a:r>
            <a:r>
              <a:rPr sz="500" spc="5" dirty="0">
                <a:latin typeface="Verdana"/>
                <a:cs typeface="Verdana"/>
              </a:rPr>
              <a:t>uá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Verdana"/>
                <a:cs typeface="Verdana"/>
              </a:rPr>
              <a:t>*Tejuco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25744" y="3242310"/>
            <a:ext cx="88265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latin typeface="Verdana"/>
                <a:cs typeface="Verdana"/>
              </a:rPr>
              <a:t>Uni</a:t>
            </a:r>
            <a:r>
              <a:rPr sz="500" spc="-5" dirty="0">
                <a:latin typeface="Verdana"/>
                <a:cs typeface="Verdana"/>
              </a:rPr>
              <a:t>dade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10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</a:t>
            </a:r>
            <a:r>
              <a:rPr sz="500" spc="-5" dirty="0">
                <a:latin typeface="Verdana"/>
                <a:cs typeface="Verdana"/>
              </a:rPr>
              <a:t>á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cas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ú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25744" y="3412973"/>
            <a:ext cx="75501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dirty="0">
                <a:latin typeface="Verdana"/>
                <a:cs typeface="Verdana"/>
              </a:rPr>
              <a:t>*Aranha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latin typeface="Verdana"/>
                <a:cs typeface="Verdana"/>
              </a:rPr>
              <a:t>*Marinhos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Verdana"/>
                <a:cs typeface="Verdana"/>
              </a:rPr>
              <a:t>*</a:t>
            </a:r>
            <a:r>
              <a:rPr sz="500" spc="-10" dirty="0">
                <a:latin typeface="Verdana"/>
                <a:cs typeface="Verdana"/>
              </a:rPr>
              <a:t>P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edad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1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P</a:t>
            </a:r>
            <a:r>
              <a:rPr sz="500" spc="-5" dirty="0">
                <a:latin typeface="Verdana"/>
                <a:cs typeface="Verdana"/>
              </a:rPr>
              <a:t>ara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5" dirty="0">
                <a:latin typeface="Verdana"/>
                <a:cs typeface="Verdana"/>
              </a:rPr>
              <a:t>b</a:t>
            </a:r>
            <a:r>
              <a:rPr sz="500" dirty="0">
                <a:latin typeface="Verdana"/>
                <a:cs typeface="Verdana"/>
              </a:rPr>
              <a:t>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5" dirty="0">
                <a:latin typeface="Verdana"/>
                <a:cs typeface="Verdana"/>
              </a:rPr>
              <a:t>*</a:t>
            </a:r>
            <a:r>
              <a:rPr sz="500" spc="-5" dirty="0">
                <a:latin typeface="Verdana"/>
                <a:cs typeface="Verdana"/>
              </a:rPr>
              <a:t>Ca</a:t>
            </a:r>
            <a:r>
              <a:rPr sz="500" dirty="0">
                <a:latin typeface="Verdana"/>
                <a:cs typeface="Verdana"/>
              </a:rPr>
              <a:t>sa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nca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*Palhano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33109" y="4341342"/>
            <a:ext cx="87947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U</a:t>
            </a:r>
            <a:r>
              <a:rPr sz="500" spc="5" dirty="0">
                <a:latin typeface="Verdana"/>
                <a:cs typeface="Verdana"/>
              </a:rPr>
              <a:t>ni</a:t>
            </a:r>
            <a:r>
              <a:rPr sz="500" spc="-5" dirty="0">
                <a:latin typeface="Verdana"/>
                <a:cs typeface="Verdana"/>
              </a:rPr>
              <a:t>dad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114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</a:t>
            </a:r>
            <a:r>
              <a:rPr sz="500" spc="-5" dirty="0">
                <a:latin typeface="Verdana"/>
                <a:cs typeface="Verdana"/>
              </a:rPr>
              <a:t>á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5" dirty="0">
                <a:latin typeface="Verdana"/>
                <a:cs typeface="Verdana"/>
              </a:rPr>
              <a:t>ú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5" dirty="0">
                <a:latin typeface="Verdana"/>
                <a:cs typeface="Verdana"/>
              </a:rPr>
              <a:t>(P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t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10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3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33109" y="4627077"/>
            <a:ext cx="78041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dirty="0">
                <a:latin typeface="Verdana"/>
                <a:cs typeface="Verdana"/>
              </a:rPr>
              <a:t>*</a:t>
            </a:r>
            <a:r>
              <a:rPr sz="500" spc="-5" dirty="0">
                <a:latin typeface="Verdana"/>
                <a:cs typeface="Verdana"/>
              </a:rPr>
              <a:t>C</a:t>
            </a:r>
            <a:r>
              <a:rPr sz="500" spc="-30" dirty="0">
                <a:latin typeface="Verdana"/>
                <a:cs typeface="Verdana"/>
              </a:rPr>
              <a:t>ó</a:t>
            </a:r>
            <a:r>
              <a:rPr sz="500" dirty="0">
                <a:latin typeface="Verdana"/>
                <a:cs typeface="Verdana"/>
              </a:rPr>
              <a:t>rr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Fe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30" dirty="0">
                <a:latin typeface="Verdana"/>
                <a:cs typeface="Verdana"/>
              </a:rPr>
              <a:t>j</a:t>
            </a:r>
            <a:r>
              <a:rPr sz="500" spc="-5" dirty="0">
                <a:latin typeface="Verdana"/>
                <a:cs typeface="Verdana"/>
              </a:rPr>
              <a:t>ã</a:t>
            </a:r>
            <a:r>
              <a:rPr sz="500" dirty="0">
                <a:latin typeface="Verdana"/>
                <a:cs typeface="Verdana"/>
              </a:rPr>
              <a:t>o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Verdana"/>
                <a:cs typeface="Verdana"/>
              </a:rPr>
              <a:t>*</a:t>
            </a:r>
            <a:r>
              <a:rPr sz="500" spc="-10" dirty="0">
                <a:latin typeface="Verdana"/>
                <a:cs typeface="Verdana"/>
              </a:rPr>
              <a:t>P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q</a:t>
            </a:r>
            <a:r>
              <a:rPr sz="500" dirty="0">
                <a:latin typeface="Verdana"/>
                <a:cs typeface="Verdana"/>
              </a:rPr>
              <a:t>ue</a:t>
            </a:r>
            <a:r>
              <a:rPr sz="500" spc="-11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2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5" dirty="0">
                <a:latin typeface="Verdana"/>
                <a:cs typeface="Verdana"/>
              </a:rPr>
              <a:t>h</a:t>
            </a:r>
            <a:r>
              <a:rPr sz="500" spc="-35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ra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Verdana"/>
                <a:cs typeface="Verdana"/>
              </a:rPr>
              <a:t>*Suzana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Verdana"/>
                <a:cs typeface="Verdana"/>
              </a:rPr>
              <a:t>*S</a:t>
            </a:r>
            <a:r>
              <a:rPr sz="500" spc="-5" dirty="0">
                <a:latin typeface="Verdana"/>
                <a:cs typeface="Verdana"/>
              </a:rPr>
              <a:t>ã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1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J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sé</a:t>
            </a:r>
            <a:r>
              <a:rPr sz="500" spc="-4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peb</a:t>
            </a:r>
            <a:r>
              <a:rPr sz="500" dirty="0">
                <a:latin typeface="Verdana"/>
                <a:cs typeface="Verdana"/>
              </a:rPr>
              <a:t>a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27903" y="5529453"/>
            <a:ext cx="3359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Verdana"/>
                <a:cs typeface="Verdana"/>
              </a:rPr>
              <a:t>Policlínica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27903" y="5702935"/>
            <a:ext cx="853440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</a:pPr>
            <a:r>
              <a:rPr sz="500" dirty="0">
                <a:latin typeface="Verdana"/>
                <a:cs typeface="Verdana"/>
              </a:rPr>
              <a:t>*</a:t>
            </a:r>
            <a:r>
              <a:rPr sz="500" spc="-5" dirty="0">
                <a:latin typeface="Verdana"/>
                <a:cs typeface="Verdana"/>
              </a:rPr>
              <a:t>Ce</a:t>
            </a:r>
            <a:r>
              <a:rPr sz="500" spc="5" dirty="0">
                <a:latin typeface="Verdana"/>
                <a:cs typeface="Verdana"/>
              </a:rPr>
              <a:t>nt</a:t>
            </a:r>
            <a:r>
              <a:rPr sz="500" dirty="0">
                <a:latin typeface="Verdana"/>
                <a:cs typeface="Verdana"/>
              </a:rPr>
              <a:t>ro</a:t>
            </a:r>
            <a:r>
              <a:rPr sz="500" spc="-6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Espec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10" dirty="0">
                <a:latin typeface="Verdana"/>
                <a:cs typeface="Verdana"/>
              </a:rPr>
              <a:t>l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spc="-15" dirty="0">
                <a:latin typeface="Verdana"/>
                <a:cs typeface="Verdana"/>
              </a:rPr>
              <a:t>d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15" dirty="0">
                <a:latin typeface="Verdana"/>
                <a:cs typeface="Verdana"/>
              </a:rPr>
              <a:t>de</a:t>
            </a:r>
            <a:r>
              <a:rPr sz="500" dirty="0">
                <a:latin typeface="Verdana"/>
                <a:cs typeface="Verdana"/>
              </a:rPr>
              <a:t>s  </a:t>
            </a:r>
            <a:r>
              <a:rPr sz="500" spc="-5" dirty="0">
                <a:latin typeface="Verdana"/>
                <a:cs typeface="Verdana"/>
              </a:rPr>
              <a:t>Od</a:t>
            </a:r>
            <a:r>
              <a:rPr sz="500" spc="-3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nt</a:t>
            </a:r>
            <a:r>
              <a:rPr sz="500" spc="-3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l</a:t>
            </a:r>
            <a:r>
              <a:rPr sz="500" spc="-30" dirty="0">
                <a:latin typeface="Verdana"/>
                <a:cs typeface="Verdana"/>
              </a:rPr>
              <a:t>ó</a:t>
            </a:r>
            <a:r>
              <a:rPr sz="500" spc="-5" dirty="0">
                <a:latin typeface="Verdana"/>
                <a:cs typeface="Verdana"/>
              </a:rPr>
              <a:t>g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cas</a:t>
            </a:r>
            <a:r>
              <a:rPr sz="500" spc="-10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(C</a:t>
            </a:r>
            <a:r>
              <a:rPr sz="500" spc="5" dirty="0">
                <a:latin typeface="Verdana"/>
                <a:cs typeface="Verdana"/>
              </a:rPr>
              <a:t>E</a:t>
            </a:r>
            <a:r>
              <a:rPr sz="500" spc="-5" dirty="0">
                <a:latin typeface="Verdana"/>
                <a:cs typeface="Verdana"/>
              </a:rPr>
              <a:t>O)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37046" y="6688632"/>
            <a:ext cx="922655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P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spc="5" dirty="0">
                <a:latin typeface="Verdana"/>
                <a:cs typeface="Verdana"/>
              </a:rPr>
              <a:t>li</a:t>
            </a:r>
            <a:r>
              <a:rPr sz="50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l</a:t>
            </a:r>
            <a:r>
              <a:rPr sz="500" spc="-10" dirty="0">
                <a:latin typeface="Verdana"/>
                <a:cs typeface="Verdana"/>
              </a:rPr>
              <a:t>í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ca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(pa</a:t>
            </a:r>
            <a:r>
              <a:rPr sz="500" dirty="0">
                <a:latin typeface="Verdana"/>
                <a:cs typeface="Verdana"/>
              </a:rPr>
              <a:t>ra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nf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spc="-15" dirty="0">
                <a:latin typeface="Verdana"/>
                <a:cs typeface="Verdana"/>
              </a:rPr>
              <a:t>rm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15" dirty="0">
                <a:latin typeface="Verdana"/>
                <a:cs typeface="Verdana"/>
              </a:rPr>
              <a:t>ç</a:t>
            </a:r>
            <a:r>
              <a:rPr sz="500" spc="-10" dirty="0">
                <a:latin typeface="Verdana"/>
                <a:cs typeface="Verdana"/>
              </a:rPr>
              <a:t>õ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s  e</a:t>
            </a:r>
            <a:r>
              <a:rPr sz="500" spc="-2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dúvidas)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72681" y="5499862"/>
            <a:ext cx="894715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spc="5" dirty="0">
                <a:latin typeface="Verdana"/>
                <a:cs typeface="Verdana"/>
              </a:rPr>
              <a:t>un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4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à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a-</a:t>
            </a:r>
            <a:r>
              <a:rPr sz="500" spc="-10" dirty="0">
                <a:latin typeface="Verdana"/>
                <a:cs typeface="Verdana"/>
              </a:rPr>
              <a:t>f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10" dirty="0">
                <a:latin typeface="Verdana"/>
                <a:cs typeface="Verdana"/>
              </a:rPr>
              <a:t>07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15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00</a:t>
            </a:r>
            <a:r>
              <a:rPr sz="500" spc="-2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spc="2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à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25" dirty="0">
                <a:latin typeface="Verdana"/>
                <a:cs typeface="Verdana"/>
              </a:rPr>
              <a:t>18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40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</a:t>
            </a:r>
            <a:r>
              <a:rPr sz="500" spc="-60" dirty="0">
                <a:latin typeface="Verdana"/>
                <a:cs typeface="Verdana"/>
              </a:rPr>
              <a:t>0</a:t>
            </a:r>
            <a:r>
              <a:rPr sz="500" spc="-3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093202" y="5763514"/>
            <a:ext cx="24320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8715" algn="l"/>
              </a:tabLst>
            </a:pPr>
            <a:r>
              <a:rPr sz="500" u="sng" dirty="0"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72681" y="3477895"/>
            <a:ext cx="89154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30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s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spc="5" dirty="0">
                <a:latin typeface="Verdana"/>
                <a:cs typeface="Verdana"/>
              </a:rPr>
              <a:t>un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1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à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a-</a:t>
            </a:r>
            <a:r>
              <a:rPr sz="500" spc="-10" dirty="0">
                <a:latin typeface="Verdana"/>
                <a:cs typeface="Verdana"/>
              </a:rPr>
              <a:t>f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10" dirty="0">
                <a:latin typeface="Verdana"/>
                <a:cs typeface="Verdana"/>
              </a:rPr>
              <a:t>07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15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00</a:t>
            </a:r>
            <a:r>
              <a:rPr sz="500" spc="-2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spc="2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à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25" dirty="0">
                <a:latin typeface="Verdana"/>
                <a:cs typeface="Verdana"/>
              </a:rPr>
              <a:t>16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40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</a:t>
            </a:r>
            <a:r>
              <a:rPr sz="500" spc="-60" dirty="0">
                <a:latin typeface="Verdana"/>
                <a:cs typeface="Verdana"/>
              </a:rPr>
              <a:t>0</a:t>
            </a:r>
            <a:r>
              <a:rPr sz="500" spc="-3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72681" y="2349246"/>
            <a:ext cx="894715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spc="5" dirty="0">
                <a:latin typeface="Verdana"/>
                <a:cs typeface="Verdana"/>
              </a:rPr>
              <a:t>un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4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à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a-</a:t>
            </a:r>
            <a:r>
              <a:rPr sz="500" spc="-10" dirty="0">
                <a:latin typeface="Verdana"/>
                <a:cs typeface="Verdana"/>
              </a:rPr>
              <a:t>f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10" dirty="0">
                <a:latin typeface="Verdana"/>
                <a:cs typeface="Verdana"/>
              </a:rPr>
              <a:t>07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15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00</a:t>
            </a:r>
            <a:r>
              <a:rPr sz="500" spc="-2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spc="2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à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25" dirty="0">
                <a:latin typeface="Verdana"/>
                <a:cs typeface="Verdana"/>
              </a:rPr>
              <a:t>16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40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</a:t>
            </a:r>
            <a:r>
              <a:rPr sz="500" spc="-60" dirty="0">
                <a:latin typeface="Verdana"/>
                <a:cs typeface="Verdana"/>
              </a:rPr>
              <a:t>0</a:t>
            </a:r>
            <a:r>
              <a:rPr sz="500" spc="-3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972681" y="4570603"/>
            <a:ext cx="894715" cy="181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spc="5" dirty="0">
                <a:latin typeface="Verdana"/>
                <a:cs typeface="Verdana"/>
              </a:rPr>
              <a:t>un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4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à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a-</a:t>
            </a:r>
            <a:r>
              <a:rPr sz="500" spc="-10" dirty="0">
                <a:latin typeface="Verdana"/>
                <a:cs typeface="Verdana"/>
              </a:rPr>
              <a:t>f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10" dirty="0">
                <a:latin typeface="Verdana"/>
                <a:cs typeface="Verdana"/>
              </a:rPr>
              <a:t>07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15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00</a:t>
            </a:r>
            <a:r>
              <a:rPr sz="500" spc="-2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spc="2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à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25" dirty="0">
                <a:latin typeface="Verdana"/>
                <a:cs typeface="Verdana"/>
              </a:rPr>
              <a:t>16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spc="-40" dirty="0">
                <a:latin typeface="Verdana"/>
                <a:cs typeface="Verdana"/>
              </a:rPr>
              <a:t>:</a:t>
            </a:r>
            <a:r>
              <a:rPr sz="500" spc="-45" dirty="0">
                <a:latin typeface="Verdana"/>
                <a:cs typeface="Verdana"/>
              </a:rPr>
              <a:t>0</a:t>
            </a:r>
            <a:r>
              <a:rPr sz="500" spc="-60" dirty="0">
                <a:latin typeface="Verdana"/>
                <a:cs typeface="Verdana"/>
              </a:rPr>
              <a:t>0</a:t>
            </a:r>
            <a:r>
              <a:rPr sz="500" spc="-35" dirty="0">
                <a:latin typeface="Verdana"/>
                <a:cs typeface="Verdana"/>
              </a:rPr>
              <a:t>m</a:t>
            </a:r>
            <a:r>
              <a:rPr sz="500" spc="-2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00821" y="4570603"/>
            <a:ext cx="24320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8715" algn="l"/>
              </a:tabLst>
            </a:pPr>
            <a:r>
              <a:rPr sz="500" u="sng" dirty="0"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956806" y="6779463"/>
            <a:ext cx="89471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5" dirty="0">
                <a:latin typeface="Verdana"/>
                <a:cs typeface="Verdana"/>
              </a:rPr>
              <a:t>eg</a:t>
            </a:r>
            <a:r>
              <a:rPr sz="500" spc="5" dirty="0">
                <a:latin typeface="Verdana"/>
                <a:cs typeface="Verdana"/>
              </a:rPr>
              <a:t>un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à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sex</a:t>
            </a:r>
            <a:r>
              <a:rPr sz="500" spc="5" dirty="0">
                <a:latin typeface="Verdana"/>
                <a:cs typeface="Verdana"/>
              </a:rPr>
              <a:t>t</a:t>
            </a:r>
            <a:r>
              <a:rPr sz="500" spc="-5" dirty="0">
                <a:latin typeface="Verdana"/>
                <a:cs typeface="Verdana"/>
              </a:rPr>
              <a:t>a-</a:t>
            </a:r>
            <a:r>
              <a:rPr sz="500" spc="-10" dirty="0">
                <a:latin typeface="Verdana"/>
                <a:cs typeface="Verdana"/>
              </a:rPr>
              <a:t>f</a:t>
            </a:r>
            <a:r>
              <a:rPr sz="500" spc="-15" dirty="0">
                <a:latin typeface="Verdana"/>
                <a:cs typeface="Verdana"/>
              </a:rPr>
              <a:t>e</a:t>
            </a:r>
            <a:r>
              <a:rPr sz="500" spc="-10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55" dirty="0">
                <a:latin typeface="Verdana"/>
                <a:cs typeface="Verdana"/>
              </a:rPr>
              <a:t>a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e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10" dirty="0">
                <a:latin typeface="Verdana"/>
                <a:cs typeface="Verdana"/>
              </a:rPr>
              <a:t>07</a:t>
            </a:r>
            <a:r>
              <a:rPr sz="500" spc="-25" dirty="0">
                <a:latin typeface="Verdana"/>
                <a:cs typeface="Verdana"/>
              </a:rPr>
              <a:t>h</a:t>
            </a:r>
            <a:r>
              <a:rPr sz="500" spc="-15" dirty="0">
                <a:latin typeface="Verdana"/>
                <a:cs typeface="Verdana"/>
              </a:rPr>
              <a:t>:</a:t>
            </a:r>
            <a:r>
              <a:rPr sz="500" spc="-50" dirty="0">
                <a:latin typeface="Verdana"/>
                <a:cs typeface="Verdana"/>
              </a:rPr>
              <a:t>00</a:t>
            </a:r>
            <a:r>
              <a:rPr sz="500" spc="-20" dirty="0">
                <a:latin typeface="Verdana"/>
                <a:cs typeface="Verdana"/>
              </a:rPr>
              <a:t>mi</a:t>
            </a:r>
            <a:r>
              <a:rPr sz="500" spc="25" dirty="0">
                <a:latin typeface="Verdana"/>
                <a:cs typeface="Verdana"/>
              </a:rPr>
              <a:t>n</a:t>
            </a:r>
            <a:r>
              <a:rPr sz="500" spc="-5" dirty="0">
                <a:latin typeface="Verdana"/>
                <a:cs typeface="Verdana"/>
              </a:rPr>
              <a:t>à</a:t>
            </a:r>
            <a:r>
              <a:rPr sz="500" dirty="0">
                <a:latin typeface="Verdana"/>
                <a:cs typeface="Verdana"/>
              </a:rPr>
              <a:t>s</a:t>
            </a:r>
            <a:r>
              <a:rPr sz="500" spc="-80" dirty="0">
                <a:latin typeface="Verdana"/>
                <a:cs typeface="Verdana"/>
              </a:rPr>
              <a:t> </a:t>
            </a:r>
            <a:r>
              <a:rPr sz="500" spc="-25" dirty="0">
                <a:latin typeface="Verdana"/>
                <a:cs typeface="Verdana"/>
              </a:rPr>
              <a:t>18h</a:t>
            </a:r>
            <a:r>
              <a:rPr sz="500" spc="-30" dirty="0">
                <a:latin typeface="Verdana"/>
                <a:cs typeface="Verdana"/>
              </a:rPr>
              <a:t>:</a:t>
            </a:r>
            <a:r>
              <a:rPr sz="500" spc="-50" dirty="0">
                <a:latin typeface="Verdana"/>
                <a:cs typeface="Verdana"/>
              </a:rPr>
              <a:t>0</a:t>
            </a:r>
            <a:r>
              <a:rPr sz="500" spc="-60" dirty="0">
                <a:latin typeface="Verdana"/>
                <a:cs typeface="Verdana"/>
              </a:rPr>
              <a:t>0</a:t>
            </a:r>
            <a:r>
              <a:rPr sz="500" spc="-35" dirty="0">
                <a:latin typeface="Verdana"/>
                <a:cs typeface="Verdana"/>
              </a:rPr>
              <a:t>m</a:t>
            </a:r>
            <a:r>
              <a:rPr sz="500" spc="-4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75168" y="2494026"/>
            <a:ext cx="221869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*Atendimento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presencial</a:t>
            </a:r>
            <a:r>
              <a:rPr sz="500" spc="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em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caso</a:t>
            </a:r>
            <a:r>
              <a:rPr sz="500" spc="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b="1" dirty="0">
                <a:solidFill>
                  <a:srgbClr val="1D1D1B"/>
                </a:solidFill>
                <a:latin typeface="Arial"/>
                <a:cs typeface="Arial"/>
              </a:rPr>
              <a:t>de</a:t>
            </a:r>
            <a:r>
              <a:rPr sz="500" b="1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500" b="1" spc="10" dirty="0">
                <a:solidFill>
                  <a:srgbClr val="1D1D1B"/>
                </a:solidFill>
                <a:latin typeface="Arial"/>
                <a:cs typeface="Arial"/>
              </a:rPr>
              <a:t>dor</a:t>
            </a:r>
            <a:r>
              <a:rPr sz="500" b="1" spc="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em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todas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as Unidades</a:t>
            </a:r>
            <a:r>
              <a:rPr sz="500" spc="4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Básicas</a:t>
            </a:r>
            <a:r>
              <a:rPr sz="500" spc="8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 </a:t>
            </a:r>
            <a:r>
              <a:rPr sz="500" spc="-1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Saúde: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093202" y="6738071"/>
            <a:ext cx="2460625" cy="2235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27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Todos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os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atendimentos</a:t>
            </a:r>
            <a:r>
              <a:rPr sz="500" spc="-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no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CEO</a:t>
            </a:r>
            <a:r>
              <a:rPr sz="500" spc="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devem</a:t>
            </a:r>
            <a:r>
              <a:rPr sz="500" spc="-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ser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agendados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previamente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2447290" algn="l"/>
              </a:tabLst>
            </a:pPr>
            <a:r>
              <a:rPr sz="500" u="sng" dirty="0">
                <a:uFill>
                  <a:solidFill>
                    <a:srgbClr val="1B1F2C"/>
                  </a:solidFill>
                </a:uFill>
                <a:latin typeface="Verdana"/>
                <a:cs typeface="Verdana"/>
              </a:rPr>
              <a:t> 	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75168" y="2746629"/>
            <a:ext cx="168783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Às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07:00</a:t>
            </a:r>
            <a:r>
              <a:rPr sz="500" spc="-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spc="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13:00</a:t>
            </a:r>
            <a:r>
              <a:rPr sz="500" spc="-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acordo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com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organização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da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Unidade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33080" y="5920486"/>
            <a:ext cx="23634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 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500" spc="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na Atenção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Secundária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para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tratamento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especializado no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CEO é </a:t>
            </a:r>
            <a:r>
              <a:rPr sz="500" spc="-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organizado</a:t>
            </a:r>
            <a:r>
              <a:rPr sz="500" spc="-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acordo</a:t>
            </a:r>
            <a:r>
              <a:rPr sz="500" spc="-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com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data</a:t>
            </a:r>
            <a:r>
              <a:rPr sz="500" spc="-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500" spc="-4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encaminhamento</a:t>
            </a:r>
            <a:r>
              <a:rPr sz="500" spc="-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grau</a:t>
            </a:r>
            <a:r>
              <a:rPr sz="500" spc="-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prioridade: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133080" y="6174994"/>
            <a:ext cx="242189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*A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primeira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consulta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agendada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é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comunicada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através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das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Unidades</a:t>
            </a:r>
            <a:r>
              <a:rPr sz="500" spc="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Básicas</a:t>
            </a:r>
            <a:r>
              <a:rPr sz="500" spc="1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Saúde,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pelas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Agentes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Comunitárias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Saúde,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no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endereço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cadastrado</a:t>
            </a:r>
            <a:r>
              <a:rPr sz="500" spc="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ou</a:t>
            </a:r>
            <a:r>
              <a:rPr sz="500" spc="1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por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 contato</a:t>
            </a:r>
            <a:r>
              <a:rPr sz="500" spc="-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telefônico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133080" y="6505753"/>
            <a:ext cx="226187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*As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consultas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retorno,</a:t>
            </a:r>
            <a:r>
              <a:rPr sz="500" spc="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durante</a:t>
            </a:r>
            <a:r>
              <a:rPr sz="500" spc="6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realização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500" spc="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tratamento,</a:t>
            </a:r>
            <a:r>
              <a:rPr sz="5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são 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agendadas </a:t>
            </a:r>
            <a:r>
              <a:rPr sz="500" spc="-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diretamente</a:t>
            </a:r>
            <a:r>
              <a:rPr sz="500" spc="-9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com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os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usuários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87994" y="4836922"/>
            <a:ext cx="22942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 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atendimento</a:t>
            </a:r>
            <a:r>
              <a:rPr sz="500" spc="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na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Atenção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 Primária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para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tratamento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eletivo é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realizado em </a:t>
            </a:r>
            <a:r>
              <a:rPr sz="500" spc="-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todas</a:t>
            </a:r>
            <a:r>
              <a:rPr sz="500" spc="-5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as</a:t>
            </a:r>
            <a:r>
              <a:rPr sz="500" spc="-4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unidades,</a:t>
            </a:r>
            <a:r>
              <a:rPr sz="500" spc="-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sendo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necessário</a:t>
            </a:r>
            <a:r>
              <a:rPr sz="500" spc="-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agendamento</a:t>
            </a:r>
            <a:r>
              <a:rPr sz="500" spc="-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prévio: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87994" y="5090541"/>
            <a:ext cx="21748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*A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primeira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consulta</a:t>
            </a:r>
            <a:r>
              <a:rPr sz="500" spc="-4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agendada</a:t>
            </a:r>
            <a:r>
              <a:rPr sz="500" spc="-4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é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comunicada</a:t>
            </a:r>
            <a:r>
              <a:rPr sz="500" spc="-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pelas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Agentes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Comunitárias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 </a:t>
            </a:r>
            <a:r>
              <a:rPr sz="500" spc="-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Saúde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no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endereço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cadastrado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ou</a:t>
            </a:r>
            <a:r>
              <a:rPr sz="500" spc="-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por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contato</a:t>
            </a:r>
            <a:r>
              <a:rPr sz="500" spc="-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telefônico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087994" y="5345049"/>
            <a:ext cx="22682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*As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consultas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de</a:t>
            </a:r>
            <a:r>
              <a:rPr sz="500" spc="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retorno,</a:t>
            </a:r>
            <a:r>
              <a:rPr sz="500" spc="7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durante</a:t>
            </a:r>
            <a:r>
              <a:rPr sz="500" spc="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9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realização</a:t>
            </a:r>
            <a:r>
              <a:rPr sz="500" spc="10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do</a:t>
            </a:r>
            <a:r>
              <a:rPr sz="500" spc="8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tratamento,</a:t>
            </a:r>
            <a:r>
              <a:rPr sz="500" spc="-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são</a:t>
            </a:r>
            <a:r>
              <a:rPr sz="500" spc="10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agendadas </a:t>
            </a:r>
            <a:r>
              <a:rPr sz="500" spc="-1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diretamente</a:t>
            </a:r>
            <a:r>
              <a:rPr sz="500" spc="-7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com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os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usuários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32657" y="3660140"/>
            <a:ext cx="6832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indent="-2286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35560" algn="l"/>
              </a:tabLst>
            </a:pP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Atendimentoseguro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32657" y="3812540"/>
            <a:ext cx="171958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0000"/>
              <a:buFont typeface="Arial MT"/>
              <a:buChar char="•"/>
              <a:tabLst>
                <a:tab pos="26670" algn="l"/>
              </a:tabLst>
            </a:pP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Atendimentoem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localapropriadocom</a:t>
            </a:r>
            <a:r>
              <a:rPr sz="5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equipamentos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e </a:t>
            </a:r>
            <a:r>
              <a:rPr sz="500" spc="-1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materiais</a:t>
            </a:r>
            <a:r>
              <a:rPr sz="500" spc="-1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Verdana"/>
                <a:cs typeface="Verdana"/>
              </a:rPr>
              <a:t>adequados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87994" y="3706495"/>
            <a:ext cx="208788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*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At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end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to</a:t>
            </a:r>
            <a:r>
              <a:rPr sz="500" spc="-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p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l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ed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t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-5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du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te</a:t>
            </a:r>
            <a:r>
              <a:rPr sz="500" spc="-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ho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á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15" dirty="0">
                <a:solidFill>
                  <a:srgbClr val="1D1D1B"/>
                </a:solidFill>
                <a:latin typeface="Arial MT"/>
                <a:cs typeface="Arial MT"/>
              </a:rPr>
              <a:t>f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ona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en</a:t>
            </a:r>
            <a:r>
              <a:rPr sz="500" spc="-10" dirty="0">
                <a:solidFill>
                  <a:srgbClr val="1D1D1B"/>
                </a:solidFill>
                <a:latin typeface="Arial MT"/>
                <a:cs typeface="Arial MT"/>
              </a:rPr>
              <a:t>t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-4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s 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Un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dad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s</a:t>
            </a:r>
            <a:r>
              <a:rPr sz="500" spc="-3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B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á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s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d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spc="-2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S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aúde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: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087994" y="3947261"/>
            <a:ext cx="758190" cy="202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*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spc="10" dirty="0">
                <a:solidFill>
                  <a:srgbClr val="1D1D1B"/>
                </a:solidFill>
                <a:latin typeface="Arial MT"/>
                <a:cs typeface="Arial MT"/>
              </a:rPr>
              <a:t>m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e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gên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spc="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-60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odon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ol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ó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gi</a:t>
            </a:r>
            <a:r>
              <a:rPr sz="500" spc="-15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*U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r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gên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a</a:t>
            </a:r>
            <a:r>
              <a:rPr sz="500" spc="-35" dirty="0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odon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t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o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ló</a:t>
            </a:r>
            <a:r>
              <a:rPr sz="500" spc="-20" dirty="0">
                <a:solidFill>
                  <a:srgbClr val="1D1D1B"/>
                </a:solidFill>
                <a:latin typeface="Arial MT"/>
                <a:cs typeface="Arial MT"/>
              </a:rPr>
              <a:t>g</a:t>
            </a:r>
            <a:r>
              <a:rPr sz="500" spc="-5" dirty="0">
                <a:solidFill>
                  <a:srgbClr val="1D1D1B"/>
                </a:solidFill>
                <a:latin typeface="Arial MT"/>
                <a:cs typeface="Arial MT"/>
              </a:rPr>
              <a:t>i</a:t>
            </a:r>
            <a:r>
              <a:rPr sz="500" dirty="0">
                <a:solidFill>
                  <a:srgbClr val="1D1D1B"/>
                </a:solidFill>
                <a:latin typeface="Arial MT"/>
                <a:cs typeface="Arial MT"/>
              </a:rPr>
              <a:t>ca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66115" y="4037076"/>
            <a:ext cx="835025" cy="1075690"/>
          </a:xfrm>
          <a:custGeom>
            <a:avLst/>
            <a:gdLst/>
            <a:ahLst/>
            <a:cxnLst/>
            <a:rect l="l" t="t" r="r" b="b"/>
            <a:pathLst>
              <a:path w="835025" h="1075689">
                <a:moveTo>
                  <a:pt x="788936" y="1075563"/>
                </a:moveTo>
                <a:lnTo>
                  <a:pt x="46024" y="1075563"/>
                </a:lnTo>
                <a:lnTo>
                  <a:pt x="28143" y="1071752"/>
                </a:lnTo>
                <a:lnTo>
                  <a:pt x="13512" y="1061211"/>
                </a:lnTo>
                <a:lnTo>
                  <a:pt x="3632" y="1045717"/>
                </a:lnTo>
                <a:lnTo>
                  <a:pt x="0" y="1026667"/>
                </a:lnTo>
                <a:lnTo>
                  <a:pt x="0" y="48894"/>
                </a:lnTo>
                <a:lnTo>
                  <a:pt x="3632" y="29844"/>
                </a:lnTo>
                <a:lnTo>
                  <a:pt x="13512" y="14350"/>
                </a:lnTo>
                <a:lnTo>
                  <a:pt x="28143" y="3810"/>
                </a:lnTo>
                <a:lnTo>
                  <a:pt x="46024" y="0"/>
                </a:lnTo>
                <a:lnTo>
                  <a:pt x="788936" y="0"/>
                </a:lnTo>
                <a:lnTo>
                  <a:pt x="806818" y="3810"/>
                </a:lnTo>
                <a:lnTo>
                  <a:pt x="821448" y="14350"/>
                </a:lnTo>
                <a:lnTo>
                  <a:pt x="831329" y="29844"/>
                </a:lnTo>
                <a:lnTo>
                  <a:pt x="834961" y="48894"/>
                </a:lnTo>
                <a:lnTo>
                  <a:pt x="834961" y="1026667"/>
                </a:lnTo>
                <a:lnTo>
                  <a:pt x="831329" y="1045717"/>
                </a:lnTo>
                <a:lnTo>
                  <a:pt x="821448" y="1061211"/>
                </a:lnTo>
                <a:lnTo>
                  <a:pt x="806818" y="1071752"/>
                </a:lnTo>
                <a:lnTo>
                  <a:pt x="788936" y="107556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78991" y="2622804"/>
            <a:ext cx="1527175" cy="3717290"/>
          </a:xfrm>
          <a:custGeom>
            <a:avLst/>
            <a:gdLst/>
            <a:ahLst/>
            <a:cxnLst/>
            <a:rect l="l" t="t" r="r" b="b"/>
            <a:pathLst>
              <a:path w="1527175" h="3717290">
                <a:moveTo>
                  <a:pt x="1442466" y="3716921"/>
                </a:moveTo>
                <a:lnTo>
                  <a:pt x="84124" y="3716921"/>
                </a:lnTo>
                <a:lnTo>
                  <a:pt x="51460" y="3703599"/>
                </a:lnTo>
                <a:lnTo>
                  <a:pt x="24714" y="3667379"/>
                </a:lnTo>
                <a:lnTo>
                  <a:pt x="6629" y="3613658"/>
                </a:lnTo>
                <a:lnTo>
                  <a:pt x="0" y="3547999"/>
                </a:lnTo>
                <a:lnTo>
                  <a:pt x="0" y="168783"/>
                </a:lnTo>
                <a:lnTo>
                  <a:pt x="6629" y="103250"/>
                </a:lnTo>
                <a:lnTo>
                  <a:pt x="24714" y="49657"/>
                </a:lnTo>
                <a:lnTo>
                  <a:pt x="51460" y="13335"/>
                </a:lnTo>
                <a:lnTo>
                  <a:pt x="84124" y="0"/>
                </a:lnTo>
                <a:lnTo>
                  <a:pt x="1442466" y="0"/>
                </a:lnTo>
                <a:lnTo>
                  <a:pt x="1475105" y="13335"/>
                </a:lnTo>
                <a:lnTo>
                  <a:pt x="1501902" y="49657"/>
                </a:lnTo>
                <a:lnTo>
                  <a:pt x="1519936" y="103250"/>
                </a:lnTo>
                <a:lnTo>
                  <a:pt x="1526667" y="168783"/>
                </a:lnTo>
                <a:lnTo>
                  <a:pt x="1526667" y="3547999"/>
                </a:lnTo>
                <a:lnTo>
                  <a:pt x="1519936" y="3613658"/>
                </a:lnTo>
                <a:lnTo>
                  <a:pt x="1501902" y="3667379"/>
                </a:lnTo>
                <a:lnTo>
                  <a:pt x="1475105" y="3703599"/>
                </a:lnTo>
                <a:lnTo>
                  <a:pt x="1442466" y="371692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36">
            <a:extLst>
              <a:ext uri="{FF2B5EF4-FFF2-40B4-BE49-F238E27FC236}">
                <a16:creationId xmlns:a16="http://schemas.microsoft.com/office/drawing/2014/main" id="{3F38133A-4005-00D1-6179-DCFF00912603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76" name="object 37">
              <a:extLst>
                <a:ext uri="{FF2B5EF4-FFF2-40B4-BE49-F238E27FC236}">
                  <a16:creationId xmlns:a16="http://schemas.microsoft.com/office/drawing/2014/main" id="{A0AC4C11-122E-B43D-C886-B1A78752DC6A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8">
              <a:extLst>
                <a:ext uri="{FF2B5EF4-FFF2-40B4-BE49-F238E27FC236}">
                  <a16:creationId xmlns:a16="http://schemas.microsoft.com/office/drawing/2014/main" id="{7951014F-EE67-35D5-D5FC-A622381FCA43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68">
            <a:extLst>
              <a:ext uri="{FF2B5EF4-FFF2-40B4-BE49-F238E27FC236}">
                <a16:creationId xmlns:a16="http://schemas.microsoft.com/office/drawing/2014/main" id="{9945540F-17BA-EC89-E849-08CE1AFAB992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102" name="object 59">
            <a:extLst>
              <a:ext uri="{FF2B5EF4-FFF2-40B4-BE49-F238E27FC236}">
                <a16:creationId xmlns:a16="http://schemas.microsoft.com/office/drawing/2014/main" id="{7B530EBE-AC0D-F420-9803-8AC00410CCC8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" name="object 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9" name="object 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3" name="object 13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7" name="object 17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3658" y="1347267"/>
            <a:ext cx="730776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2" name="object 2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6" name="object 26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75168" y="1444498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39479" y="599532"/>
            <a:ext cx="8530209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8740" marR="5080" indent="-133667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DRAC</a:t>
            </a:r>
            <a:r>
              <a:rPr sz="2000" b="1" spc="2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–</a:t>
            </a:r>
            <a:r>
              <a:rPr sz="2000" b="1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</a:t>
            </a:r>
            <a:r>
              <a:rPr sz="2000" b="1" spc="-6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DEPARTAMENTO</a:t>
            </a:r>
            <a:r>
              <a:rPr sz="2000" b="1" spc="-60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DE</a:t>
            </a:r>
            <a:r>
              <a:rPr sz="2000" b="1" spc="20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REGULAÇÃO, </a:t>
            </a:r>
            <a:r>
              <a:rPr sz="2000" b="1" spc="-680" dirty="0">
                <a:latin typeface="Arial"/>
                <a:cs typeface="Arial"/>
              </a:rPr>
              <a:t> </a:t>
            </a:r>
            <a:r>
              <a:rPr sz="2000" b="1" spc="-80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AVALIAÇÃO</a:t>
            </a:r>
            <a:r>
              <a:rPr sz="2000" b="1" spc="-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E</a:t>
            </a:r>
            <a:r>
              <a:rPr sz="2000" b="1" spc="10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 </a:t>
            </a:r>
            <a:endParaRPr lang="pt-BR" sz="2000" b="1" spc="10" dirty="0">
              <a:uFill>
                <a:solidFill>
                  <a:srgbClr val="3B6145"/>
                </a:solidFill>
              </a:uFill>
              <a:latin typeface="Arial"/>
              <a:cs typeface="Arial"/>
            </a:endParaRPr>
          </a:p>
          <a:p>
            <a:pPr marL="1348740" marR="5080" indent="-1336675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uFill>
                  <a:solidFill>
                    <a:srgbClr val="3B6145"/>
                  </a:solidFill>
                </a:uFill>
                <a:latin typeface="Arial"/>
                <a:cs typeface="Arial"/>
              </a:rPr>
              <a:t>CONTROLE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2430" y="3838701"/>
            <a:ext cx="742315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5"/>
              </a:spcBef>
            </a:pPr>
            <a:r>
              <a:rPr sz="900" b="1" spc="15" dirty="0">
                <a:latin typeface="Calibri"/>
                <a:cs typeface="Calibri"/>
              </a:rPr>
              <a:t>A</a:t>
            </a:r>
            <a:r>
              <a:rPr sz="900" b="1" spc="40" dirty="0">
                <a:latin typeface="Calibri"/>
                <a:cs typeface="Calibri"/>
              </a:rPr>
              <a:t>g</a:t>
            </a:r>
            <a:r>
              <a:rPr sz="900" b="1" spc="35" dirty="0">
                <a:latin typeface="Calibri"/>
                <a:cs typeface="Calibri"/>
              </a:rPr>
              <a:t>e</a:t>
            </a:r>
            <a:r>
              <a:rPr sz="900" b="1" spc="30" dirty="0">
                <a:latin typeface="Calibri"/>
                <a:cs typeface="Calibri"/>
              </a:rPr>
              <a:t>ndam</a:t>
            </a:r>
            <a:r>
              <a:rPr sz="900" b="1" spc="40" dirty="0">
                <a:latin typeface="Calibri"/>
                <a:cs typeface="Calibri"/>
              </a:rPr>
              <a:t>e</a:t>
            </a:r>
            <a:r>
              <a:rPr sz="900" b="1" spc="30" dirty="0">
                <a:latin typeface="Calibri"/>
                <a:cs typeface="Calibri"/>
              </a:rPr>
              <a:t>n</a:t>
            </a:r>
            <a:r>
              <a:rPr sz="900" b="1" spc="35" dirty="0">
                <a:latin typeface="Calibri"/>
                <a:cs typeface="Calibri"/>
              </a:rPr>
              <a:t>t</a:t>
            </a:r>
            <a:r>
              <a:rPr sz="900" b="1" dirty="0">
                <a:latin typeface="Calibri"/>
                <a:cs typeface="Calibri"/>
              </a:rPr>
              <a:t>o  </a:t>
            </a:r>
            <a:r>
              <a:rPr sz="900" b="1" spc="-5" dirty="0">
                <a:latin typeface="Calibri"/>
                <a:cs typeface="Calibri"/>
              </a:rPr>
              <a:t>de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consultas, 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exames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e </a:t>
            </a:r>
            <a:r>
              <a:rPr sz="900" b="1" spc="5" dirty="0">
                <a:latin typeface="Calibri"/>
                <a:cs typeface="Calibri"/>
              </a:rPr>
              <a:t> cirurgias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28722" y="3515080"/>
            <a:ext cx="777875" cy="80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s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lici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çõe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 encaminhamento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lt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dirty="0">
                <a:latin typeface="Calibri"/>
                <a:cs typeface="Calibri"/>
              </a:rPr>
              <a:t>m  </a:t>
            </a:r>
            <a:r>
              <a:rPr sz="800" spc="-5" dirty="0">
                <a:latin typeface="Calibri"/>
                <a:cs typeface="Calibri"/>
              </a:rPr>
              <a:t>médico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especializado,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ciru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28722" y="4299940"/>
            <a:ext cx="828040" cy="676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692150" algn="l"/>
              </a:tabLst>
            </a:pP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ve</a:t>
            </a:r>
            <a:r>
              <a:rPr sz="800" dirty="0">
                <a:latin typeface="Calibri"/>
                <a:cs typeface="Calibri"/>
              </a:rPr>
              <a:t>m	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spc="-15" dirty="0">
                <a:latin typeface="Calibri"/>
                <a:cs typeface="Calibri"/>
              </a:rPr>
              <a:t>entregues </a:t>
            </a:r>
            <a:r>
              <a:rPr sz="800" spc="-10" dirty="0">
                <a:latin typeface="Calibri"/>
                <a:cs typeface="Calibri"/>
              </a:rPr>
              <a:t>ao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PSF</a:t>
            </a:r>
            <a:endParaRPr sz="800">
              <a:latin typeface="Calibri"/>
              <a:cs typeface="Calibri"/>
            </a:endParaRPr>
          </a:p>
          <a:p>
            <a:pPr marL="12700" marR="9525">
              <a:lnSpc>
                <a:spcPct val="107000"/>
              </a:lnSpc>
              <a:spcBef>
                <a:spcPts val="5"/>
              </a:spcBef>
            </a:pP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referência,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que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farão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remessa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ao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DRAC.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8471" y="3304794"/>
            <a:ext cx="148653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Apresentação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pedido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médico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que deve </a:t>
            </a:r>
            <a:r>
              <a:rPr sz="800" spc="-15" dirty="0">
                <a:latin typeface="Calibri"/>
                <a:cs typeface="Calibri"/>
              </a:rPr>
              <a:t>conter </a:t>
            </a:r>
            <a:r>
              <a:rPr sz="800" dirty="0">
                <a:latin typeface="Calibri"/>
                <a:cs typeface="Calibri"/>
              </a:rPr>
              <a:t>o CID e a </a:t>
            </a:r>
            <a:r>
              <a:rPr sz="800" spc="-5" dirty="0">
                <a:latin typeface="Calibri"/>
                <a:cs typeface="Calibri"/>
              </a:rPr>
              <a:t>validade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z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30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0663" y="3829304"/>
            <a:ext cx="11080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*Documentosnecessários: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0663" y="4104340"/>
            <a:ext cx="1256030" cy="11296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SUS</a:t>
            </a:r>
            <a:endParaRPr sz="800">
              <a:latin typeface="Calibri"/>
              <a:cs typeface="Calibri"/>
            </a:endParaRPr>
          </a:p>
          <a:p>
            <a:pPr marL="12700" marR="148590">
              <a:lnSpc>
                <a:spcPts val="1090"/>
              </a:lnSpc>
              <a:spcBef>
                <a:spcPts val="15"/>
              </a:spcBef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eir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idade  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ovan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ndereç</a:t>
            </a:r>
            <a:r>
              <a:rPr sz="800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Calibri"/>
                <a:cs typeface="Calibri"/>
              </a:rPr>
              <a:t>X</a:t>
            </a:r>
            <a:r>
              <a:rPr sz="800" spc="-5" dirty="0">
                <a:latin typeface="Calibri"/>
                <a:cs typeface="Calibri"/>
              </a:rPr>
              <a:t>ero</a:t>
            </a:r>
            <a:r>
              <a:rPr sz="800" dirty="0">
                <a:latin typeface="Calibri"/>
                <a:cs typeface="Calibri"/>
              </a:rPr>
              <a:t>x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fe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165735">
              <a:lnSpc>
                <a:spcPct val="113700"/>
              </a:lnSpc>
              <a:spcBef>
                <a:spcPts val="10"/>
              </a:spcBef>
            </a:pPr>
            <a:r>
              <a:rPr sz="800" spc="-5" dirty="0">
                <a:latin typeface="Calibri"/>
                <a:cs typeface="Calibri"/>
              </a:rPr>
              <a:t>an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erior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v</a:t>
            </a:r>
            <a:r>
              <a:rPr sz="800" spc="-5" dirty="0">
                <a:latin typeface="Calibri"/>
                <a:cs typeface="Calibri"/>
              </a:rPr>
              <a:t>er</a:t>
            </a:r>
            <a:r>
              <a:rPr sz="800" dirty="0">
                <a:latin typeface="Calibri"/>
                <a:cs typeface="Calibri"/>
              </a:rPr>
              <a:t>)  </a:t>
            </a:r>
            <a:r>
              <a:rPr sz="800" spc="-5" dirty="0">
                <a:latin typeface="Calibri"/>
                <a:cs typeface="Calibri"/>
              </a:rPr>
              <a:t>Ju</a:t>
            </a:r>
            <a:r>
              <a:rPr sz="800" spc="-10" dirty="0">
                <a:latin typeface="Calibri"/>
                <a:cs typeface="Calibri"/>
              </a:rPr>
              <a:t>st</a:t>
            </a:r>
            <a:r>
              <a:rPr sz="800" spc="-5" dirty="0">
                <a:latin typeface="Calibri"/>
                <a:cs typeface="Calibri"/>
              </a:rPr>
              <a:t>ific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iv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clín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8800"/>
              </a:lnSpc>
              <a:spcBef>
                <a:spcPts val="120"/>
              </a:spcBef>
            </a:pP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ód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oced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dirty="0">
                <a:latin typeface="Calibri"/>
                <a:cs typeface="Calibri"/>
              </a:rPr>
              <a:t>m  </a:t>
            </a:r>
            <a:r>
              <a:rPr sz="800" spc="-5" dirty="0">
                <a:latin typeface="Calibri"/>
                <a:cs typeface="Calibri"/>
              </a:rPr>
              <a:t>ca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b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unidad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2878" y="3812286"/>
            <a:ext cx="1977389" cy="75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Recebidas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solicitações,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setor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realizara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marcação,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acordo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com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disponibilidade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ordem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espera.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Posteriormente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pacientes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avisados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(dia,</a:t>
            </a:r>
            <a:r>
              <a:rPr sz="800" spc="-5" dirty="0">
                <a:latin typeface="Calibri"/>
                <a:cs typeface="Calibri"/>
              </a:rPr>
              <a:t> local</a:t>
            </a:r>
            <a:r>
              <a:rPr sz="800" dirty="0">
                <a:latin typeface="Calibri"/>
                <a:cs typeface="Calibri"/>
              </a:rPr>
              <a:t> 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horário) </a:t>
            </a:r>
            <a:r>
              <a:rPr sz="800" dirty="0">
                <a:latin typeface="Calibri"/>
                <a:cs typeface="Calibri"/>
              </a:rPr>
              <a:t> onde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será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realizado</a:t>
            </a:r>
            <a:r>
              <a:rPr sz="800" dirty="0">
                <a:latin typeface="Calibri"/>
                <a:cs typeface="Calibri"/>
              </a:rPr>
              <a:t> 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procedimento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dirty="0">
                <a:latin typeface="Calibri"/>
                <a:cs typeface="Calibri"/>
              </a:rPr>
              <a:t> a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nsu</a:t>
            </a:r>
            <a:r>
              <a:rPr sz="800" spc="-20" dirty="0">
                <a:latin typeface="Calibri"/>
                <a:cs typeface="Calibri"/>
              </a:rPr>
              <a:t>lt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/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xa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/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spc="-20" dirty="0">
                <a:latin typeface="Calibri"/>
                <a:cs typeface="Calibri"/>
              </a:rPr>
              <a:t>ir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41566" y="3870198"/>
            <a:ext cx="1044575" cy="4025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4400"/>
              </a:lnSpc>
              <a:spcBef>
                <a:spcPts val="60"/>
              </a:spcBef>
            </a:pP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De</a:t>
            </a: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segunda</a:t>
            </a:r>
            <a:r>
              <a:rPr sz="800" spc="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à</a:t>
            </a:r>
            <a:r>
              <a:rPr sz="800" spc="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1D1D1B"/>
                </a:solidFill>
                <a:latin typeface="Calibri"/>
                <a:cs typeface="Calibri"/>
              </a:rPr>
              <a:t>sexta- </a:t>
            </a: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1D1D1B"/>
                </a:solidFill>
                <a:latin typeface="Calibri"/>
                <a:cs typeface="Calibri"/>
              </a:rPr>
              <a:t>feira</a:t>
            </a:r>
            <a:r>
              <a:rPr sz="800" spc="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de</a:t>
            </a: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30" dirty="0">
                <a:solidFill>
                  <a:srgbClr val="1D1D1B"/>
                </a:solidFill>
                <a:latin typeface="Calibri"/>
                <a:cs typeface="Calibri"/>
              </a:rPr>
              <a:t>07h:00min</a:t>
            </a:r>
            <a:r>
              <a:rPr sz="8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1D1D1B"/>
                </a:solidFill>
                <a:latin typeface="Calibri"/>
                <a:cs typeface="Calibri"/>
              </a:rPr>
              <a:t>às </a:t>
            </a: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Calibri"/>
                <a:cs typeface="Calibri"/>
              </a:rPr>
              <a:t>17</a:t>
            </a:r>
            <a:r>
              <a:rPr sz="800" spc="-15" dirty="0">
                <a:latin typeface="Calibri"/>
                <a:cs typeface="Calibri"/>
              </a:rPr>
              <a:t>h:00min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94980" y="3934460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O </a:t>
            </a:r>
            <a:r>
              <a:rPr sz="900" spc="5" dirty="0">
                <a:latin typeface="Calibri"/>
                <a:cs typeface="Calibri"/>
              </a:rPr>
              <a:t>prazo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5" dirty="0">
                <a:latin typeface="Calibri"/>
                <a:cs typeface="Calibri"/>
              </a:rPr>
              <a:t>atendimento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pode variar </a:t>
            </a:r>
            <a:r>
              <a:rPr sz="900" spc="30" dirty="0">
                <a:latin typeface="Calibri"/>
                <a:cs typeface="Calibri"/>
              </a:rPr>
              <a:t>de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acordo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com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demanda.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99530" y="3566922"/>
            <a:ext cx="451484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L</a:t>
            </a:r>
            <a:r>
              <a:rPr sz="800" spc="-3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spc="1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li</a:t>
            </a:r>
            <a:r>
              <a:rPr sz="800" spc="-20" dirty="0">
                <a:latin typeface="Calibri"/>
                <a:cs typeface="Calibri"/>
              </a:rPr>
              <a:t>z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dirty="0">
                <a:latin typeface="Calibri"/>
                <a:cs typeface="Calibri"/>
              </a:rPr>
              <a:t>o  </a:t>
            </a:r>
            <a:r>
              <a:rPr sz="800" spc="-5" dirty="0">
                <a:latin typeface="Calibri"/>
                <a:cs typeface="Calibri"/>
              </a:rPr>
              <a:t>Complexo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Valdemar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03085" y="3566922"/>
            <a:ext cx="445134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607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no  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ospi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ar  de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Melo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99530" y="3932682"/>
            <a:ext cx="9620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libri"/>
                <a:cs typeface="Calibri"/>
              </a:rPr>
              <a:t>B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celo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 M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04</a:t>
            </a:r>
            <a:r>
              <a:rPr sz="800" spc="-15" dirty="0">
                <a:latin typeface="Calibri"/>
                <a:cs typeface="Calibri"/>
              </a:rPr>
              <a:t>0</a:t>
            </a:r>
            <a:r>
              <a:rPr sz="800" dirty="0">
                <a:latin typeface="Calibri"/>
                <a:cs typeface="Calibri"/>
              </a:rPr>
              <a:t>,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KM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48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–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Brumadinho</a:t>
            </a:r>
            <a:r>
              <a:rPr sz="800" dirty="0">
                <a:latin typeface="Calibri"/>
                <a:cs typeface="Calibri"/>
              </a:rPr>
              <a:t> -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Minas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Gerais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CEP 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35.460-000.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(Ao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lado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UPA).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00369" y="4772723"/>
            <a:ext cx="704215" cy="2965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04"/>
              </a:spcBef>
            </a:pPr>
            <a:r>
              <a:rPr sz="800" spc="-15" dirty="0">
                <a:latin typeface="Calibri"/>
                <a:cs typeface="Calibri"/>
              </a:rPr>
              <a:t>Telefone: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97</a:t>
            </a:r>
            <a:r>
              <a:rPr sz="800" spc="-5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4</a:t>
            </a:r>
            <a:r>
              <a:rPr sz="800" spc="-15" dirty="0">
                <a:latin typeface="Calibri"/>
                <a:cs typeface="Calibri"/>
              </a:rPr>
              <a:t>0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6</a:t>
            </a:r>
            <a:r>
              <a:rPr sz="800" spc="-15" dirty="0">
                <a:latin typeface="Calibri"/>
                <a:cs typeface="Calibri"/>
              </a:rPr>
              <a:t>16</a:t>
            </a:r>
            <a:r>
              <a:rPr sz="800" dirty="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155" y="1853184"/>
            <a:ext cx="893444" cy="5568950"/>
          </a:xfrm>
          <a:custGeom>
            <a:avLst/>
            <a:gdLst/>
            <a:ahLst/>
            <a:cxnLst/>
            <a:rect l="l" t="t" r="r" b="b"/>
            <a:pathLst>
              <a:path w="893444" h="5568950">
                <a:moveTo>
                  <a:pt x="0" y="470789"/>
                </a:moveTo>
                <a:lnTo>
                  <a:pt x="7585" y="321945"/>
                </a:lnTo>
                <a:lnTo>
                  <a:pt x="28714" y="192786"/>
                </a:lnTo>
                <a:lnTo>
                  <a:pt x="60921" y="90805"/>
                </a:lnTo>
                <a:lnTo>
                  <a:pt x="101777" y="24003"/>
                </a:lnTo>
                <a:lnTo>
                  <a:pt x="148818" y="0"/>
                </a:lnTo>
                <a:lnTo>
                  <a:pt x="744131" y="0"/>
                </a:lnTo>
                <a:lnTo>
                  <a:pt x="791184" y="24003"/>
                </a:lnTo>
                <a:lnTo>
                  <a:pt x="832040" y="90805"/>
                </a:lnTo>
                <a:lnTo>
                  <a:pt x="864247" y="192786"/>
                </a:lnTo>
                <a:lnTo>
                  <a:pt x="885380" y="321945"/>
                </a:lnTo>
                <a:lnTo>
                  <a:pt x="892962" y="470789"/>
                </a:lnTo>
                <a:lnTo>
                  <a:pt x="892962" y="5097462"/>
                </a:lnTo>
                <a:lnTo>
                  <a:pt x="885380" y="5246306"/>
                </a:lnTo>
                <a:lnTo>
                  <a:pt x="864247" y="5375554"/>
                </a:lnTo>
                <a:lnTo>
                  <a:pt x="832040" y="5477471"/>
                </a:lnTo>
                <a:lnTo>
                  <a:pt x="791184" y="5544324"/>
                </a:lnTo>
                <a:lnTo>
                  <a:pt x="744131" y="5568327"/>
                </a:lnTo>
                <a:lnTo>
                  <a:pt x="148818" y="5568327"/>
                </a:lnTo>
                <a:lnTo>
                  <a:pt x="101777" y="5544324"/>
                </a:lnTo>
                <a:lnTo>
                  <a:pt x="60921" y="5477471"/>
                </a:lnTo>
                <a:lnTo>
                  <a:pt x="28714" y="5375554"/>
                </a:lnTo>
                <a:lnTo>
                  <a:pt x="7585" y="5246306"/>
                </a:lnTo>
                <a:lnTo>
                  <a:pt x="0" y="5097462"/>
                </a:lnTo>
                <a:lnTo>
                  <a:pt x="0" y="47078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7655" y="1857756"/>
            <a:ext cx="6957059" cy="5581015"/>
          </a:xfrm>
          <a:custGeom>
            <a:avLst/>
            <a:gdLst/>
            <a:ahLst/>
            <a:cxnLst/>
            <a:rect l="l" t="t" r="r" b="b"/>
            <a:pathLst>
              <a:path w="6957059" h="5581015">
                <a:moveTo>
                  <a:pt x="0" y="470408"/>
                </a:moveTo>
                <a:lnTo>
                  <a:pt x="13081" y="321690"/>
                </a:lnTo>
                <a:lnTo>
                  <a:pt x="49517" y="192532"/>
                </a:lnTo>
                <a:lnTo>
                  <a:pt x="105079" y="90805"/>
                </a:lnTo>
                <a:lnTo>
                  <a:pt x="175552" y="24002"/>
                </a:lnTo>
                <a:lnTo>
                  <a:pt x="256666" y="0"/>
                </a:lnTo>
                <a:lnTo>
                  <a:pt x="1283462" y="0"/>
                </a:lnTo>
                <a:lnTo>
                  <a:pt x="1364614" y="24002"/>
                </a:lnTo>
                <a:lnTo>
                  <a:pt x="1435100" y="90805"/>
                </a:lnTo>
                <a:lnTo>
                  <a:pt x="1490599" y="192532"/>
                </a:lnTo>
                <a:lnTo>
                  <a:pt x="1527048" y="321690"/>
                </a:lnTo>
                <a:lnTo>
                  <a:pt x="1540129" y="470408"/>
                </a:lnTo>
                <a:lnTo>
                  <a:pt x="1540129" y="5093398"/>
                </a:lnTo>
                <a:lnTo>
                  <a:pt x="1527048" y="5242102"/>
                </a:lnTo>
                <a:lnTo>
                  <a:pt x="1490599" y="5371261"/>
                </a:lnTo>
                <a:lnTo>
                  <a:pt x="1435100" y="5473103"/>
                </a:lnTo>
                <a:lnTo>
                  <a:pt x="1364614" y="5539892"/>
                </a:lnTo>
                <a:lnTo>
                  <a:pt x="1283462" y="5563882"/>
                </a:lnTo>
                <a:lnTo>
                  <a:pt x="256666" y="5563882"/>
                </a:lnTo>
                <a:lnTo>
                  <a:pt x="175552" y="5539892"/>
                </a:lnTo>
                <a:lnTo>
                  <a:pt x="105079" y="5473103"/>
                </a:lnTo>
                <a:lnTo>
                  <a:pt x="49517" y="5371261"/>
                </a:lnTo>
                <a:lnTo>
                  <a:pt x="13081" y="5242102"/>
                </a:lnTo>
                <a:lnTo>
                  <a:pt x="0" y="5093398"/>
                </a:lnTo>
                <a:lnTo>
                  <a:pt x="0" y="470408"/>
                </a:lnTo>
                <a:close/>
              </a:path>
              <a:path w="6957059" h="5581015">
                <a:moveTo>
                  <a:pt x="1586483" y="488569"/>
                </a:moveTo>
                <a:lnTo>
                  <a:pt x="1594485" y="339978"/>
                </a:lnTo>
                <a:lnTo>
                  <a:pt x="1616964" y="210820"/>
                </a:lnTo>
                <a:lnTo>
                  <a:pt x="1651000" y="108965"/>
                </a:lnTo>
                <a:lnTo>
                  <a:pt x="1694307" y="42290"/>
                </a:lnTo>
                <a:lnTo>
                  <a:pt x="1744091" y="18287"/>
                </a:lnTo>
                <a:lnTo>
                  <a:pt x="2374899" y="18287"/>
                </a:lnTo>
                <a:lnTo>
                  <a:pt x="2424684" y="42290"/>
                </a:lnTo>
                <a:lnTo>
                  <a:pt x="2467991" y="108965"/>
                </a:lnTo>
                <a:lnTo>
                  <a:pt x="2502027" y="210820"/>
                </a:lnTo>
                <a:lnTo>
                  <a:pt x="2524506" y="339978"/>
                </a:lnTo>
                <a:lnTo>
                  <a:pt x="2532507" y="488569"/>
                </a:lnTo>
                <a:lnTo>
                  <a:pt x="2532507" y="5110302"/>
                </a:lnTo>
                <a:lnTo>
                  <a:pt x="2524506" y="5258968"/>
                </a:lnTo>
                <a:lnTo>
                  <a:pt x="2502027" y="5388089"/>
                </a:lnTo>
                <a:lnTo>
                  <a:pt x="2467991" y="5489892"/>
                </a:lnTo>
                <a:lnTo>
                  <a:pt x="2424684" y="5556669"/>
                </a:lnTo>
                <a:lnTo>
                  <a:pt x="2374899" y="5580646"/>
                </a:lnTo>
                <a:lnTo>
                  <a:pt x="1744091" y="5580646"/>
                </a:lnTo>
                <a:lnTo>
                  <a:pt x="1694307" y="5556669"/>
                </a:lnTo>
                <a:lnTo>
                  <a:pt x="1651000" y="5489892"/>
                </a:lnTo>
                <a:lnTo>
                  <a:pt x="1616964" y="5388089"/>
                </a:lnTo>
                <a:lnTo>
                  <a:pt x="1594485" y="5258968"/>
                </a:lnTo>
                <a:lnTo>
                  <a:pt x="1586483" y="5110302"/>
                </a:lnTo>
                <a:lnTo>
                  <a:pt x="1586483" y="488569"/>
                </a:lnTo>
                <a:close/>
              </a:path>
              <a:path w="6957059" h="5581015">
                <a:moveTo>
                  <a:pt x="2561844" y="489965"/>
                </a:moveTo>
                <a:lnTo>
                  <a:pt x="2580005" y="341884"/>
                </a:lnTo>
                <a:lnTo>
                  <a:pt x="2630423" y="213233"/>
                </a:lnTo>
                <a:lnTo>
                  <a:pt x="2707259" y="111760"/>
                </a:lnTo>
                <a:lnTo>
                  <a:pt x="2804795" y="45212"/>
                </a:lnTo>
                <a:lnTo>
                  <a:pt x="2917063" y="21336"/>
                </a:lnTo>
                <a:lnTo>
                  <a:pt x="4337811" y="21336"/>
                </a:lnTo>
                <a:lnTo>
                  <a:pt x="4450080" y="45212"/>
                </a:lnTo>
                <a:lnTo>
                  <a:pt x="4547616" y="111760"/>
                </a:lnTo>
                <a:lnTo>
                  <a:pt x="4624578" y="213233"/>
                </a:lnTo>
                <a:lnTo>
                  <a:pt x="4674997" y="341884"/>
                </a:lnTo>
                <a:lnTo>
                  <a:pt x="4693031" y="489965"/>
                </a:lnTo>
                <a:lnTo>
                  <a:pt x="4693031" y="5095201"/>
                </a:lnTo>
                <a:lnTo>
                  <a:pt x="4674997" y="5243347"/>
                </a:lnTo>
                <a:lnTo>
                  <a:pt x="4624578" y="5371998"/>
                </a:lnTo>
                <a:lnTo>
                  <a:pt x="4547616" y="5473458"/>
                </a:lnTo>
                <a:lnTo>
                  <a:pt x="4450080" y="5539994"/>
                </a:lnTo>
                <a:lnTo>
                  <a:pt x="4337811" y="5563882"/>
                </a:lnTo>
                <a:lnTo>
                  <a:pt x="2917063" y="5563882"/>
                </a:lnTo>
                <a:lnTo>
                  <a:pt x="2804795" y="5539994"/>
                </a:lnTo>
                <a:lnTo>
                  <a:pt x="2707259" y="5473458"/>
                </a:lnTo>
                <a:lnTo>
                  <a:pt x="2630423" y="5371998"/>
                </a:lnTo>
                <a:lnTo>
                  <a:pt x="2580005" y="5243347"/>
                </a:lnTo>
                <a:lnTo>
                  <a:pt x="2561844" y="5095201"/>
                </a:lnTo>
                <a:lnTo>
                  <a:pt x="2561844" y="489965"/>
                </a:lnTo>
                <a:close/>
              </a:path>
              <a:path w="6957059" h="5581015">
                <a:moveTo>
                  <a:pt x="4721352" y="501142"/>
                </a:moveTo>
                <a:lnTo>
                  <a:pt x="4730369" y="353313"/>
                </a:lnTo>
                <a:lnTo>
                  <a:pt x="4755642" y="224917"/>
                </a:lnTo>
                <a:lnTo>
                  <a:pt x="4793996" y="123698"/>
                </a:lnTo>
                <a:lnTo>
                  <a:pt x="4842764" y="57403"/>
                </a:lnTo>
                <a:lnTo>
                  <a:pt x="4898771" y="33527"/>
                </a:lnTo>
                <a:lnTo>
                  <a:pt x="5608701" y="33527"/>
                </a:lnTo>
                <a:lnTo>
                  <a:pt x="5664835" y="57403"/>
                </a:lnTo>
                <a:lnTo>
                  <a:pt x="5713603" y="123698"/>
                </a:lnTo>
                <a:lnTo>
                  <a:pt x="5751957" y="224917"/>
                </a:lnTo>
                <a:lnTo>
                  <a:pt x="5777103" y="353313"/>
                </a:lnTo>
                <a:lnTo>
                  <a:pt x="5786247" y="501142"/>
                </a:lnTo>
                <a:lnTo>
                  <a:pt x="5786247" y="5096230"/>
                </a:lnTo>
                <a:lnTo>
                  <a:pt x="5777103" y="5244058"/>
                </a:lnTo>
                <a:lnTo>
                  <a:pt x="5751957" y="5372430"/>
                </a:lnTo>
                <a:lnTo>
                  <a:pt x="5713603" y="5473649"/>
                </a:lnTo>
                <a:lnTo>
                  <a:pt x="5664835" y="5540044"/>
                </a:lnTo>
                <a:lnTo>
                  <a:pt x="5608701" y="5563882"/>
                </a:lnTo>
                <a:lnTo>
                  <a:pt x="4898771" y="5563882"/>
                </a:lnTo>
                <a:lnTo>
                  <a:pt x="4842764" y="5540044"/>
                </a:lnTo>
                <a:lnTo>
                  <a:pt x="4793996" y="5473649"/>
                </a:lnTo>
                <a:lnTo>
                  <a:pt x="4755642" y="5372430"/>
                </a:lnTo>
                <a:lnTo>
                  <a:pt x="4730369" y="5244058"/>
                </a:lnTo>
                <a:lnTo>
                  <a:pt x="4721352" y="5096230"/>
                </a:lnTo>
                <a:lnTo>
                  <a:pt x="4721352" y="501142"/>
                </a:lnTo>
                <a:close/>
              </a:path>
              <a:path w="6957059" h="5581015">
                <a:moveTo>
                  <a:pt x="5821680" y="485901"/>
                </a:moveTo>
                <a:lnTo>
                  <a:pt x="5831332" y="338074"/>
                </a:lnTo>
                <a:lnTo>
                  <a:pt x="5858129" y="209676"/>
                </a:lnTo>
                <a:lnTo>
                  <a:pt x="5899150" y="108458"/>
                </a:lnTo>
                <a:lnTo>
                  <a:pt x="5951093" y="42163"/>
                </a:lnTo>
                <a:lnTo>
                  <a:pt x="6010783" y="18287"/>
                </a:lnTo>
                <a:lnTo>
                  <a:pt x="6767449" y="18287"/>
                </a:lnTo>
                <a:lnTo>
                  <a:pt x="6827266" y="42163"/>
                </a:lnTo>
                <a:lnTo>
                  <a:pt x="6879209" y="108458"/>
                </a:lnTo>
                <a:lnTo>
                  <a:pt x="6920103" y="209676"/>
                </a:lnTo>
                <a:lnTo>
                  <a:pt x="6946900" y="338074"/>
                </a:lnTo>
                <a:lnTo>
                  <a:pt x="6956552" y="485901"/>
                </a:lnTo>
                <a:lnTo>
                  <a:pt x="6956552" y="5080990"/>
                </a:lnTo>
                <a:lnTo>
                  <a:pt x="6946900" y="5228805"/>
                </a:lnTo>
                <a:lnTo>
                  <a:pt x="6920103" y="5357190"/>
                </a:lnTo>
                <a:lnTo>
                  <a:pt x="6879209" y="5458409"/>
                </a:lnTo>
                <a:lnTo>
                  <a:pt x="6827266" y="5524792"/>
                </a:lnTo>
                <a:lnTo>
                  <a:pt x="6767449" y="5548642"/>
                </a:lnTo>
                <a:lnTo>
                  <a:pt x="6010783" y="5548642"/>
                </a:lnTo>
                <a:lnTo>
                  <a:pt x="5951093" y="5524792"/>
                </a:lnTo>
                <a:lnTo>
                  <a:pt x="5899150" y="5458409"/>
                </a:lnTo>
                <a:lnTo>
                  <a:pt x="5858129" y="5357190"/>
                </a:lnTo>
                <a:lnTo>
                  <a:pt x="5831332" y="5228805"/>
                </a:lnTo>
                <a:lnTo>
                  <a:pt x="5821680" y="5080990"/>
                </a:lnTo>
                <a:lnTo>
                  <a:pt x="5821680" y="4859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74152" y="1853184"/>
            <a:ext cx="2491740" cy="5562600"/>
          </a:xfrm>
          <a:custGeom>
            <a:avLst/>
            <a:gdLst/>
            <a:ahLst/>
            <a:cxnLst/>
            <a:rect l="l" t="t" r="r" b="b"/>
            <a:pathLst>
              <a:path w="2491740" h="5562600">
                <a:moveTo>
                  <a:pt x="0" y="470281"/>
                </a:moveTo>
                <a:lnTo>
                  <a:pt x="21208" y="321691"/>
                </a:lnTo>
                <a:lnTo>
                  <a:pt x="80137" y="192532"/>
                </a:lnTo>
                <a:lnTo>
                  <a:pt x="169925" y="90678"/>
                </a:lnTo>
                <a:lnTo>
                  <a:pt x="283972" y="24003"/>
                </a:lnTo>
                <a:lnTo>
                  <a:pt x="415290" y="0"/>
                </a:lnTo>
                <a:lnTo>
                  <a:pt x="2076069" y="0"/>
                </a:lnTo>
                <a:lnTo>
                  <a:pt x="2207387" y="24003"/>
                </a:lnTo>
                <a:lnTo>
                  <a:pt x="2321432" y="90678"/>
                </a:lnTo>
                <a:lnTo>
                  <a:pt x="2411222" y="192532"/>
                </a:lnTo>
                <a:lnTo>
                  <a:pt x="2470150" y="321691"/>
                </a:lnTo>
                <a:lnTo>
                  <a:pt x="2491358" y="470281"/>
                </a:lnTo>
                <a:lnTo>
                  <a:pt x="2491358" y="5092128"/>
                </a:lnTo>
                <a:lnTo>
                  <a:pt x="2470150" y="5240794"/>
                </a:lnTo>
                <a:lnTo>
                  <a:pt x="2411222" y="5369915"/>
                </a:lnTo>
                <a:lnTo>
                  <a:pt x="2321432" y="5471731"/>
                </a:lnTo>
                <a:lnTo>
                  <a:pt x="2207387" y="5538508"/>
                </a:lnTo>
                <a:lnTo>
                  <a:pt x="2076069" y="5562485"/>
                </a:lnTo>
                <a:lnTo>
                  <a:pt x="415290" y="5562485"/>
                </a:lnTo>
                <a:lnTo>
                  <a:pt x="283972" y="5538508"/>
                </a:lnTo>
                <a:lnTo>
                  <a:pt x="169925" y="5471731"/>
                </a:lnTo>
                <a:lnTo>
                  <a:pt x="80137" y="5369915"/>
                </a:lnTo>
                <a:lnTo>
                  <a:pt x="21208" y="5240794"/>
                </a:lnTo>
                <a:lnTo>
                  <a:pt x="0" y="5092128"/>
                </a:lnTo>
                <a:lnTo>
                  <a:pt x="0" y="47028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36">
            <a:extLst>
              <a:ext uri="{FF2B5EF4-FFF2-40B4-BE49-F238E27FC236}">
                <a16:creationId xmlns:a16="http://schemas.microsoft.com/office/drawing/2014/main" id="{3D960C38-F63B-4A76-0F1C-C1D5DFAA827C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EA68A6CA-0F77-F461-DE38-850729B1B715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8A6B0996-68C3-69BB-B0E1-F03C22E45952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68">
            <a:extLst>
              <a:ext uri="{FF2B5EF4-FFF2-40B4-BE49-F238E27FC236}">
                <a16:creationId xmlns:a16="http://schemas.microsoft.com/office/drawing/2014/main" id="{D9994AAA-BFD7-7685-9E7D-26144561CF8C}"/>
              </a:ext>
            </a:extLst>
          </p:cNvPr>
          <p:cNvSpPr txBox="1">
            <a:spLocks/>
          </p:cNvSpPr>
          <p:nvPr/>
        </p:nvSpPr>
        <p:spPr>
          <a:xfrm>
            <a:off x="3374230" y="-11783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57" name="object 59">
            <a:extLst>
              <a:ext uri="{FF2B5EF4-FFF2-40B4-BE49-F238E27FC236}">
                <a16:creationId xmlns:a16="http://schemas.microsoft.com/office/drawing/2014/main" id="{9BA73F9D-4C17-82D2-B2A4-EA847C307E9D}"/>
              </a:ext>
            </a:extLst>
          </p:cNvPr>
          <p:cNvSpPr/>
          <p:nvPr/>
        </p:nvSpPr>
        <p:spPr>
          <a:xfrm>
            <a:off x="3255707" y="557605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3" name="object 3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9" name="object 9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3" name="object 13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7" name="object 17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3658" y="1347267"/>
            <a:ext cx="730776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2" name="object 22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6" name="object 26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75168" y="1444498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61401" y="3062478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61401" y="3428187"/>
            <a:ext cx="1856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g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nd</a:t>
            </a:r>
            <a:r>
              <a:rPr sz="1200" spc="-15" dirty="0">
                <a:latin typeface="Calibri"/>
                <a:cs typeface="Calibri"/>
              </a:rPr>
              <a:t>ame</a:t>
            </a:r>
            <a:r>
              <a:rPr sz="1200" spc="-20" dirty="0">
                <a:latin typeface="Calibri"/>
                <a:cs typeface="Calibri"/>
              </a:rPr>
              <a:t>nt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43142" y="3189859"/>
            <a:ext cx="978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3275" algn="l"/>
              </a:tabLst>
            </a:pPr>
            <a:r>
              <a:rPr sz="1200" spc="-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-70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	no  </a:t>
            </a:r>
            <a:r>
              <a:rPr sz="1200" spc="-30" dirty="0">
                <a:latin typeface="Calibri"/>
                <a:cs typeface="Calibri"/>
              </a:rPr>
              <a:t>Complexo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Hospitalar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	</a:t>
            </a:r>
            <a:r>
              <a:rPr sz="1200" spc="-2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3142" y="3922268"/>
            <a:ext cx="9251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Melo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Barcelos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MG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040,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3142" y="4654042"/>
            <a:ext cx="984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740" algn="l"/>
              </a:tabLst>
            </a:pP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nas	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ais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CEP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35.460-</a:t>
            </a:r>
            <a:endParaRPr sz="1200">
              <a:latin typeface="Calibri"/>
              <a:cs typeface="Calibri"/>
            </a:endParaRPr>
          </a:p>
          <a:p>
            <a:pPr marL="12700" marR="10223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000.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(Ao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lado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U</a:t>
            </a:r>
            <a:r>
              <a:rPr sz="1200" spc="-12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)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43142" y="4284980"/>
            <a:ext cx="986790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  <a:tabLst>
                <a:tab pos="887094" algn="l"/>
              </a:tabLst>
            </a:pPr>
            <a:r>
              <a:rPr sz="1200" dirty="0">
                <a:latin typeface="Calibri"/>
                <a:cs typeface="Calibri"/>
              </a:rPr>
              <a:t>48	–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0"/>
              </a:lnSpc>
              <a:tabLst>
                <a:tab pos="927100" algn="l"/>
              </a:tabLst>
            </a:pPr>
            <a:r>
              <a:rPr sz="1200" spc="-20" dirty="0">
                <a:latin typeface="Calibri"/>
                <a:cs typeface="Calibri"/>
              </a:rPr>
              <a:t>B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	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8108" y="2580513"/>
            <a:ext cx="107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-  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um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</a:t>
            </a:r>
            <a:r>
              <a:rPr sz="1200" spc="-15" dirty="0">
                <a:latin typeface="Calibri"/>
                <a:cs typeface="Calibri"/>
              </a:rPr>
              <a:t>identidade;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8108" y="2946654"/>
            <a:ext cx="14814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00"/>
              </a:spcBef>
              <a:buChar char="-"/>
              <a:tabLst>
                <a:tab pos="163830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ã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SUS;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endame</a:t>
            </a:r>
            <a:r>
              <a:rPr sz="1200" spc="-3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é</a:t>
            </a:r>
            <a:r>
              <a:rPr sz="1200" spc="-5" dirty="0">
                <a:latin typeface="Calibri"/>
                <a:cs typeface="Calibri"/>
              </a:rPr>
              <a:t>v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o  </a:t>
            </a:r>
            <a:r>
              <a:rPr sz="1200" spc="-30" dirty="0">
                <a:latin typeface="Calibri"/>
                <a:cs typeface="Calibri"/>
              </a:rPr>
              <a:t>(Exceto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Clinica </a:t>
            </a:r>
            <a:r>
              <a:rPr sz="1200" dirty="0">
                <a:latin typeface="Calibri"/>
                <a:cs typeface="Calibri"/>
              </a:rPr>
              <a:t> média e </a:t>
            </a:r>
            <a:r>
              <a:rPr sz="1200" spc="-15" dirty="0">
                <a:latin typeface="Calibri"/>
                <a:cs typeface="Calibri"/>
              </a:rPr>
              <a:t>pediatria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 </a:t>
            </a:r>
            <a:r>
              <a:rPr sz="1200" spc="-5" dirty="0">
                <a:latin typeface="Calibri"/>
                <a:cs typeface="Calibri"/>
              </a:rPr>
              <a:t>possui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v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  demanda)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66584" y="3929888"/>
            <a:ext cx="9537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1200" spc="-25" dirty="0">
                <a:latin typeface="Calibri"/>
                <a:cs typeface="Calibri"/>
              </a:rPr>
              <a:t>Segunda-feira 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	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5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8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66584" y="4295648"/>
            <a:ext cx="970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  <a:tab pos="824865" algn="l"/>
              </a:tabLst>
            </a:pP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	07:00	às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66584" y="4478274"/>
            <a:ext cx="789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16:00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horas.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056917" y="726171"/>
            <a:ext cx="6326505" cy="38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>
              <a:lnSpc>
                <a:spcPct val="103299"/>
              </a:lnSpc>
            </a:pP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CENTRO</a:t>
            </a:r>
            <a:r>
              <a:rPr sz="2500" b="1" spc="4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15" dirty="0">
                <a:uFill>
                  <a:solidFill>
                    <a:srgbClr val="3B6145"/>
                  </a:solidFill>
                </a:uFill>
              </a:rPr>
              <a:t>DE</a:t>
            </a:r>
            <a:r>
              <a:rPr sz="2500" b="1" spc="30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ESPECIALIDADES</a:t>
            </a:r>
            <a:r>
              <a:rPr sz="2500" b="1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MÉDICAS</a:t>
            </a:r>
            <a:endParaRPr sz="2500" b="1" dirty="0"/>
          </a:p>
        </p:txBody>
      </p:sp>
      <p:sp>
        <p:nvSpPr>
          <p:cNvPr id="44" name="object 44"/>
          <p:cNvSpPr txBox="1"/>
          <p:nvPr/>
        </p:nvSpPr>
        <p:spPr>
          <a:xfrm>
            <a:off x="3715639" y="2666238"/>
            <a:ext cx="1986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8285" algn="l"/>
                <a:tab pos="795655" algn="l"/>
                <a:tab pos="1088390" algn="l"/>
              </a:tabLst>
            </a:pPr>
            <a:r>
              <a:rPr sz="1200" dirty="0">
                <a:latin typeface="Calibri"/>
                <a:cs typeface="Calibri"/>
              </a:rPr>
              <a:t>O	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	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	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pe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iali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de</a:t>
            </a:r>
            <a:r>
              <a:rPr sz="1200" dirty="0">
                <a:latin typeface="Calibri"/>
                <a:cs typeface="Calibri"/>
              </a:rPr>
              <a:t>s  </a:t>
            </a:r>
            <a:r>
              <a:rPr sz="1200" spc="-5" dirty="0">
                <a:latin typeface="Calibri"/>
                <a:cs typeface="Calibri"/>
              </a:rPr>
              <a:t>Médicas </a:t>
            </a:r>
            <a:r>
              <a:rPr sz="1200" spc="-10" dirty="0">
                <a:latin typeface="Calibri"/>
                <a:cs typeface="Calibri"/>
              </a:rPr>
              <a:t>tem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como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objetivo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oferecer soluções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saúde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meio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consultas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médicas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diversas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especialidades,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15639" y="3581146"/>
            <a:ext cx="19932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forma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eletiva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mediante </a:t>
            </a:r>
            <a:r>
              <a:rPr sz="1200" spc="-15" dirty="0">
                <a:latin typeface="Calibri"/>
                <a:cs typeface="Calibri"/>
              </a:rPr>
              <a:t> agendamento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prévio,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exceto 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mé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ped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ria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0207" y="2481072"/>
            <a:ext cx="887094" cy="1970405"/>
          </a:xfrm>
          <a:custGeom>
            <a:avLst/>
            <a:gdLst/>
            <a:ahLst/>
            <a:cxnLst/>
            <a:rect l="l" t="t" r="r" b="b"/>
            <a:pathLst>
              <a:path w="887094" h="1970404">
                <a:moveTo>
                  <a:pt x="838009" y="1970278"/>
                </a:moveTo>
                <a:lnTo>
                  <a:pt x="48869" y="1970278"/>
                </a:lnTo>
                <a:lnTo>
                  <a:pt x="29895" y="1963293"/>
                </a:lnTo>
                <a:lnTo>
                  <a:pt x="14363" y="1943989"/>
                </a:lnTo>
                <a:lnTo>
                  <a:pt x="3848" y="1915541"/>
                </a:lnTo>
                <a:lnTo>
                  <a:pt x="0" y="1880743"/>
                </a:lnTo>
                <a:lnTo>
                  <a:pt x="0" y="89535"/>
                </a:lnTo>
                <a:lnTo>
                  <a:pt x="3848" y="54737"/>
                </a:lnTo>
                <a:lnTo>
                  <a:pt x="14363" y="26289"/>
                </a:lnTo>
                <a:lnTo>
                  <a:pt x="29895" y="7112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7112"/>
                </a:lnTo>
                <a:lnTo>
                  <a:pt x="872515" y="26289"/>
                </a:lnTo>
                <a:lnTo>
                  <a:pt x="883018" y="54737"/>
                </a:lnTo>
                <a:lnTo>
                  <a:pt x="886879" y="89535"/>
                </a:lnTo>
                <a:lnTo>
                  <a:pt x="886879" y="1880743"/>
                </a:lnTo>
                <a:lnTo>
                  <a:pt x="883018" y="1915541"/>
                </a:lnTo>
                <a:lnTo>
                  <a:pt x="872515" y="1943989"/>
                </a:lnTo>
                <a:lnTo>
                  <a:pt x="856983" y="1963293"/>
                </a:lnTo>
                <a:lnTo>
                  <a:pt x="838009" y="197027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81152" y="3012440"/>
            <a:ext cx="831215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4445" algn="ctr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Calibri"/>
                <a:cs typeface="Calibri"/>
              </a:rPr>
              <a:t>Consultas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mé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os  especialistas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47828" y="4695444"/>
            <a:ext cx="887094" cy="2278380"/>
          </a:xfrm>
          <a:custGeom>
            <a:avLst/>
            <a:gdLst/>
            <a:ahLst/>
            <a:cxnLst/>
            <a:rect l="l" t="t" r="r" b="b"/>
            <a:pathLst>
              <a:path w="887094" h="2278379">
                <a:moveTo>
                  <a:pt x="838009" y="2277935"/>
                </a:moveTo>
                <a:lnTo>
                  <a:pt x="48869" y="2277935"/>
                </a:lnTo>
                <a:lnTo>
                  <a:pt x="29895" y="2269782"/>
                </a:lnTo>
                <a:lnTo>
                  <a:pt x="14363" y="2247544"/>
                </a:lnTo>
                <a:lnTo>
                  <a:pt x="3848" y="2214626"/>
                </a:lnTo>
                <a:lnTo>
                  <a:pt x="0" y="2174443"/>
                </a:lnTo>
                <a:lnTo>
                  <a:pt x="0" y="103505"/>
                </a:lnTo>
                <a:lnTo>
                  <a:pt x="3848" y="63373"/>
                </a:lnTo>
                <a:lnTo>
                  <a:pt x="14363" y="30353"/>
                </a:lnTo>
                <a:lnTo>
                  <a:pt x="29895" y="8255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8255"/>
                </a:lnTo>
                <a:lnTo>
                  <a:pt x="872515" y="30353"/>
                </a:lnTo>
                <a:lnTo>
                  <a:pt x="883018" y="63373"/>
                </a:lnTo>
                <a:lnTo>
                  <a:pt x="886879" y="103505"/>
                </a:lnTo>
                <a:lnTo>
                  <a:pt x="886879" y="2174443"/>
                </a:lnTo>
                <a:lnTo>
                  <a:pt x="883018" y="2214626"/>
                </a:lnTo>
                <a:lnTo>
                  <a:pt x="872515" y="2247544"/>
                </a:lnTo>
                <a:lnTo>
                  <a:pt x="856983" y="2269782"/>
                </a:lnTo>
                <a:lnTo>
                  <a:pt x="838009" y="22779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1762" y="5564505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7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erma</a:t>
            </a:r>
            <a:r>
              <a:rPr sz="1200" spc="-4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69363" y="5091430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98880" y="5091430"/>
            <a:ext cx="791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-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 </a:t>
            </a:r>
            <a:r>
              <a:rPr sz="1200" spc="-15" dirty="0">
                <a:latin typeface="Calibri"/>
                <a:cs typeface="Calibri"/>
              </a:rPr>
              <a:t>identidade;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ã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42592" y="5822950"/>
            <a:ext cx="50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G	é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98880" y="5822950"/>
            <a:ext cx="68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sz="1200" spc="-30" dirty="0">
                <a:latin typeface="Calibri"/>
                <a:cs typeface="Calibri"/>
              </a:rPr>
              <a:t>*Para	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necessário  ap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ese</a:t>
            </a:r>
            <a:r>
              <a:rPr sz="1200" spc="-45" dirty="0">
                <a:latin typeface="Calibri"/>
                <a:cs typeface="Calibri"/>
              </a:rPr>
              <a:t>n</a:t>
            </a:r>
            <a:r>
              <a:rPr sz="1200" spc="-35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45563" y="6188456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8880" y="6371945"/>
            <a:ext cx="1212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65" dirty="0">
                <a:latin typeface="Calibri"/>
                <a:cs typeface="Calibri"/>
              </a:rPr>
              <a:t>x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73095" y="2508504"/>
            <a:ext cx="927735" cy="4465320"/>
          </a:xfrm>
          <a:custGeom>
            <a:avLst/>
            <a:gdLst/>
            <a:ahLst/>
            <a:cxnLst/>
            <a:rect l="l" t="t" r="r" b="b"/>
            <a:pathLst>
              <a:path w="927735" h="4465320">
                <a:moveTo>
                  <a:pt x="876681" y="4464977"/>
                </a:moveTo>
                <a:lnTo>
                  <a:pt x="51181" y="4464977"/>
                </a:lnTo>
                <a:lnTo>
                  <a:pt x="31242" y="4448987"/>
                </a:lnTo>
                <a:lnTo>
                  <a:pt x="14986" y="4405401"/>
                </a:lnTo>
                <a:lnTo>
                  <a:pt x="4064" y="4340898"/>
                </a:lnTo>
                <a:lnTo>
                  <a:pt x="0" y="4262132"/>
                </a:lnTo>
                <a:lnTo>
                  <a:pt x="0" y="202819"/>
                </a:lnTo>
                <a:lnTo>
                  <a:pt x="4064" y="124078"/>
                </a:lnTo>
                <a:lnTo>
                  <a:pt x="14986" y="59562"/>
                </a:lnTo>
                <a:lnTo>
                  <a:pt x="31242" y="16001"/>
                </a:lnTo>
                <a:lnTo>
                  <a:pt x="51181" y="0"/>
                </a:lnTo>
                <a:lnTo>
                  <a:pt x="876681" y="0"/>
                </a:lnTo>
                <a:lnTo>
                  <a:pt x="896493" y="16001"/>
                </a:lnTo>
                <a:lnTo>
                  <a:pt x="912749" y="59562"/>
                </a:lnTo>
                <a:lnTo>
                  <a:pt x="923670" y="124078"/>
                </a:lnTo>
                <a:lnTo>
                  <a:pt x="927734" y="202819"/>
                </a:lnTo>
                <a:lnTo>
                  <a:pt x="927734" y="4262132"/>
                </a:lnTo>
                <a:lnTo>
                  <a:pt x="923670" y="4340898"/>
                </a:lnTo>
                <a:lnTo>
                  <a:pt x="912749" y="4405401"/>
                </a:lnTo>
                <a:lnTo>
                  <a:pt x="896493" y="4448987"/>
                </a:lnTo>
                <a:lnTo>
                  <a:pt x="876681" y="446497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4844" y="2534412"/>
            <a:ext cx="2014855" cy="1970405"/>
          </a:xfrm>
          <a:custGeom>
            <a:avLst/>
            <a:gdLst/>
            <a:ahLst/>
            <a:cxnLst/>
            <a:rect l="l" t="t" r="r" b="b"/>
            <a:pathLst>
              <a:path w="2014854" h="1970404">
                <a:moveTo>
                  <a:pt x="1903221" y="1970277"/>
                </a:moveTo>
                <a:lnTo>
                  <a:pt x="111125" y="1970277"/>
                </a:lnTo>
                <a:lnTo>
                  <a:pt x="67944" y="1963292"/>
                </a:lnTo>
                <a:lnTo>
                  <a:pt x="32638" y="1943989"/>
                </a:lnTo>
                <a:lnTo>
                  <a:pt x="8762" y="1915540"/>
                </a:lnTo>
                <a:lnTo>
                  <a:pt x="0" y="1880742"/>
                </a:lnTo>
                <a:lnTo>
                  <a:pt x="0" y="89534"/>
                </a:lnTo>
                <a:lnTo>
                  <a:pt x="8762" y="54737"/>
                </a:lnTo>
                <a:lnTo>
                  <a:pt x="32638" y="26288"/>
                </a:lnTo>
                <a:lnTo>
                  <a:pt x="67944" y="7112"/>
                </a:lnTo>
                <a:lnTo>
                  <a:pt x="111125" y="0"/>
                </a:lnTo>
                <a:lnTo>
                  <a:pt x="1903221" y="0"/>
                </a:lnTo>
                <a:lnTo>
                  <a:pt x="1946402" y="7112"/>
                </a:lnTo>
                <a:lnTo>
                  <a:pt x="1981707" y="26288"/>
                </a:lnTo>
                <a:lnTo>
                  <a:pt x="2005583" y="54737"/>
                </a:lnTo>
                <a:lnTo>
                  <a:pt x="2014346" y="89534"/>
                </a:lnTo>
                <a:lnTo>
                  <a:pt x="2014346" y="1880742"/>
                </a:lnTo>
                <a:lnTo>
                  <a:pt x="2005583" y="1915540"/>
                </a:lnTo>
                <a:lnTo>
                  <a:pt x="1981707" y="1943989"/>
                </a:lnTo>
                <a:lnTo>
                  <a:pt x="1946402" y="1963292"/>
                </a:lnTo>
                <a:lnTo>
                  <a:pt x="1903221" y="197027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665982" y="5227447"/>
            <a:ext cx="192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2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3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5" dirty="0">
                <a:latin typeface="Calibri"/>
                <a:cs typeface="Calibri"/>
              </a:rPr>
              <a:t>f</a:t>
            </a:r>
            <a:r>
              <a:rPr sz="1200" spc="-25" dirty="0">
                <a:latin typeface="Calibri"/>
                <a:cs typeface="Calibri"/>
              </a:rPr>
              <a:t>erma</a:t>
            </a:r>
            <a:r>
              <a:rPr sz="1200" spc="-40" dirty="0">
                <a:latin typeface="Calibri"/>
                <a:cs typeface="Calibri"/>
              </a:rPr>
              <a:t>g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m  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ali</a:t>
            </a:r>
            <a:r>
              <a:rPr sz="1200" spc="-30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f</a:t>
            </a:r>
            <a:r>
              <a:rPr sz="1200" spc="-25" dirty="0">
                <a:latin typeface="Calibri"/>
                <a:cs typeface="Calibri"/>
              </a:rPr>
              <a:t>eri</a:t>
            </a:r>
            <a:r>
              <a:rPr sz="1200" spc="-40" dirty="0">
                <a:latin typeface="Calibri"/>
                <a:cs typeface="Calibri"/>
              </a:rPr>
              <a:t>ç</a:t>
            </a:r>
            <a:r>
              <a:rPr sz="1200" spc="-25" dirty="0">
                <a:latin typeface="Calibri"/>
                <a:cs typeface="Calibri"/>
              </a:rPr>
              <a:t>ã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215" dirty="0">
                <a:latin typeface="Calibri"/>
                <a:cs typeface="Calibri"/>
              </a:rPr>
              <a:t>P</a:t>
            </a:r>
            <a:r>
              <a:rPr sz="1200" spc="-55" dirty="0">
                <a:latin typeface="Calibri"/>
                <a:cs typeface="Calibri"/>
              </a:rPr>
              <a:t>.</a:t>
            </a:r>
            <a:r>
              <a:rPr sz="1200" spc="-5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emia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65982" y="5593461"/>
            <a:ext cx="1264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sz="1200" spc="-50" dirty="0">
                <a:latin typeface="Calibri"/>
                <a:cs typeface="Calibri"/>
              </a:rPr>
              <a:t>capilar,	</a:t>
            </a:r>
            <a:r>
              <a:rPr sz="1200" spc="-20" dirty="0">
                <a:latin typeface="Calibri"/>
                <a:cs typeface="Calibri"/>
              </a:rPr>
              <a:t>medicação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65982" y="5776341"/>
            <a:ext cx="138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curativos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exames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63744" y="5593461"/>
            <a:ext cx="57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injetável,</a:t>
            </a:r>
            <a:endParaRPr sz="1200">
              <a:latin typeface="Calibri"/>
              <a:cs typeface="Calibri"/>
            </a:endParaRPr>
          </a:p>
          <a:p>
            <a:pPr marL="288925">
              <a:lnSpc>
                <a:spcPct val="100000"/>
              </a:lnSpc>
            </a:pP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40" dirty="0">
                <a:latin typeface="Calibri"/>
                <a:cs typeface="Calibri"/>
              </a:rPr>
              <a:t>C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65982" y="5958916"/>
            <a:ext cx="1985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  <a:tab pos="1309370" algn="l"/>
                <a:tab pos="1709420" algn="l"/>
              </a:tabLst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do	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ea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70" dirty="0">
                <a:latin typeface="Calibri"/>
                <a:cs typeface="Calibri"/>
              </a:rPr>
              <a:t>z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do	</a:t>
            </a:r>
            <a:r>
              <a:rPr sz="1200" spc="-5" dirty="0">
                <a:latin typeface="Calibri"/>
                <a:cs typeface="Calibri"/>
              </a:rPr>
              <a:t>so</a:t>
            </a:r>
            <a:r>
              <a:rPr sz="1200" dirty="0">
                <a:latin typeface="Calibri"/>
                <a:cs typeface="Calibri"/>
              </a:rPr>
              <a:t>b	li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65982" y="6142431"/>
            <a:ext cx="650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demanda.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669791" y="4695444"/>
            <a:ext cx="2059305" cy="2278380"/>
          </a:xfrm>
          <a:custGeom>
            <a:avLst/>
            <a:gdLst/>
            <a:ahLst/>
            <a:cxnLst/>
            <a:rect l="l" t="t" r="r" b="b"/>
            <a:pathLst>
              <a:path w="2059304" h="2278379">
                <a:moveTo>
                  <a:pt x="1945386" y="2277935"/>
                </a:moveTo>
                <a:lnTo>
                  <a:pt x="113537" y="2277935"/>
                </a:lnTo>
                <a:lnTo>
                  <a:pt x="69469" y="2269782"/>
                </a:lnTo>
                <a:lnTo>
                  <a:pt x="33400" y="2247544"/>
                </a:lnTo>
                <a:lnTo>
                  <a:pt x="8890" y="2214626"/>
                </a:lnTo>
                <a:lnTo>
                  <a:pt x="0" y="2174443"/>
                </a:lnTo>
                <a:lnTo>
                  <a:pt x="0" y="103505"/>
                </a:lnTo>
                <a:lnTo>
                  <a:pt x="8890" y="63373"/>
                </a:lnTo>
                <a:lnTo>
                  <a:pt x="33400" y="30353"/>
                </a:lnTo>
                <a:lnTo>
                  <a:pt x="69469" y="8255"/>
                </a:lnTo>
                <a:lnTo>
                  <a:pt x="113537" y="0"/>
                </a:lnTo>
                <a:lnTo>
                  <a:pt x="1945386" y="0"/>
                </a:lnTo>
                <a:lnTo>
                  <a:pt x="1989455" y="8255"/>
                </a:lnTo>
                <a:lnTo>
                  <a:pt x="2025523" y="30353"/>
                </a:lnTo>
                <a:lnTo>
                  <a:pt x="2049907" y="63373"/>
                </a:lnTo>
                <a:lnTo>
                  <a:pt x="2058924" y="103505"/>
                </a:lnTo>
                <a:lnTo>
                  <a:pt x="2058924" y="2174443"/>
                </a:lnTo>
                <a:lnTo>
                  <a:pt x="2049907" y="2214626"/>
                </a:lnTo>
                <a:lnTo>
                  <a:pt x="2025523" y="2247544"/>
                </a:lnTo>
                <a:lnTo>
                  <a:pt x="1989455" y="2269782"/>
                </a:lnTo>
                <a:lnTo>
                  <a:pt x="1945386" y="227793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03391" y="2581656"/>
            <a:ext cx="1051560" cy="4392295"/>
          </a:xfrm>
          <a:custGeom>
            <a:avLst/>
            <a:gdLst/>
            <a:ahLst/>
            <a:cxnLst/>
            <a:rect l="l" t="t" r="r" b="b"/>
            <a:pathLst>
              <a:path w="1051559" h="4392295">
                <a:moveTo>
                  <a:pt x="993013" y="4391710"/>
                </a:moveTo>
                <a:lnTo>
                  <a:pt x="57912" y="4391710"/>
                </a:lnTo>
                <a:lnTo>
                  <a:pt x="35433" y="4375962"/>
                </a:lnTo>
                <a:lnTo>
                  <a:pt x="17018" y="4333100"/>
                </a:lnTo>
                <a:lnTo>
                  <a:pt x="4572" y="4269663"/>
                </a:lnTo>
                <a:lnTo>
                  <a:pt x="0" y="4192181"/>
                </a:lnTo>
                <a:lnTo>
                  <a:pt x="0" y="199517"/>
                </a:lnTo>
                <a:lnTo>
                  <a:pt x="4572" y="122047"/>
                </a:lnTo>
                <a:lnTo>
                  <a:pt x="17018" y="58674"/>
                </a:lnTo>
                <a:lnTo>
                  <a:pt x="35433" y="15748"/>
                </a:lnTo>
                <a:lnTo>
                  <a:pt x="57912" y="0"/>
                </a:lnTo>
                <a:lnTo>
                  <a:pt x="993013" y="0"/>
                </a:lnTo>
                <a:lnTo>
                  <a:pt x="1015618" y="15748"/>
                </a:lnTo>
                <a:lnTo>
                  <a:pt x="1034034" y="58674"/>
                </a:lnTo>
                <a:lnTo>
                  <a:pt x="1046480" y="122047"/>
                </a:lnTo>
                <a:lnTo>
                  <a:pt x="1051052" y="199517"/>
                </a:lnTo>
                <a:lnTo>
                  <a:pt x="1051052" y="4192181"/>
                </a:lnTo>
                <a:lnTo>
                  <a:pt x="1046480" y="4269663"/>
                </a:lnTo>
                <a:lnTo>
                  <a:pt x="1034034" y="4333100"/>
                </a:lnTo>
                <a:lnTo>
                  <a:pt x="1015618" y="4375962"/>
                </a:lnTo>
                <a:lnTo>
                  <a:pt x="993013" y="4391710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06768" y="2572512"/>
            <a:ext cx="1049655" cy="4401185"/>
          </a:xfrm>
          <a:custGeom>
            <a:avLst/>
            <a:gdLst/>
            <a:ahLst/>
            <a:cxnLst/>
            <a:rect l="l" t="t" r="r" b="b"/>
            <a:pathLst>
              <a:path w="1049654" h="4401184">
                <a:moveTo>
                  <a:pt x="991742" y="4400727"/>
                </a:moveTo>
                <a:lnTo>
                  <a:pt x="57784" y="4400727"/>
                </a:lnTo>
                <a:lnTo>
                  <a:pt x="35432" y="4384941"/>
                </a:lnTo>
                <a:lnTo>
                  <a:pt x="17017" y="4342003"/>
                </a:lnTo>
                <a:lnTo>
                  <a:pt x="4572" y="4278414"/>
                </a:lnTo>
                <a:lnTo>
                  <a:pt x="0" y="4200791"/>
                </a:lnTo>
                <a:lnTo>
                  <a:pt x="0" y="200025"/>
                </a:lnTo>
                <a:lnTo>
                  <a:pt x="4572" y="122300"/>
                </a:lnTo>
                <a:lnTo>
                  <a:pt x="17017" y="58800"/>
                </a:lnTo>
                <a:lnTo>
                  <a:pt x="35432" y="15747"/>
                </a:lnTo>
                <a:lnTo>
                  <a:pt x="57784" y="0"/>
                </a:lnTo>
                <a:lnTo>
                  <a:pt x="991742" y="0"/>
                </a:lnTo>
                <a:lnTo>
                  <a:pt x="1014222" y="15747"/>
                </a:lnTo>
                <a:lnTo>
                  <a:pt x="1032636" y="58800"/>
                </a:lnTo>
                <a:lnTo>
                  <a:pt x="1045082" y="122300"/>
                </a:lnTo>
                <a:lnTo>
                  <a:pt x="1049654" y="200025"/>
                </a:lnTo>
                <a:lnTo>
                  <a:pt x="1049654" y="4200791"/>
                </a:lnTo>
                <a:lnTo>
                  <a:pt x="1045082" y="4278414"/>
                </a:lnTo>
                <a:lnTo>
                  <a:pt x="1032636" y="4342003"/>
                </a:lnTo>
                <a:lnTo>
                  <a:pt x="1014222" y="4384941"/>
                </a:lnTo>
                <a:lnTo>
                  <a:pt x="991742" y="440072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07680" y="2586228"/>
            <a:ext cx="2366645" cy="1805939"/>
          </a:xfrm>
          <a:custGeom>
            <a:avLst/>
            <a:gdLst/>
            <a:ahLst/>
            <a:cxnLst/>
            <a:rect l="l" t="t" r="r" b="b"/>
            <a:pathLst>
              <a:path w="2366645" h="1805939">
                <a:moveTo>
                  <a:pt x="2236089" y="1805432"/>
                </a:moveTo>
                <a:lnTo>
                  <a:pt x="130428" y="1805432"/>
                </a:lnTo>
                <a:lnTo>
                  <a:pt x="79755" y="1799082"/>
                </a:lnTo>
                <a:lnTo>
                  <a:pt x="38353" y="1781428"/>
                </a:lnTo>
                <a:lnTo>
                  <a:pt x="10287" y="1755267"/>
                </a:lnTo>
                <a:lnTo>
                  <a:pt x="0" y="1723516"/>
                </a:lnTo>
                <a:lnTo>
                  <a:pt x="0" y="82041"/>
                </a:lnTo>
                <a:lnTo>
                  <a:pt x="10287" y="50164"/>
                </a:lnTo>
                <a:lnTo>
                  <a:pt x="38353" y="24129"/>
                </a:lnTo>
                <a:lnTo>
                  <a:pt x="79755" y="6476"/>
                </a:lnTo>
                <a:lnTo>
                  <a:pt x="130428" y="0"/>
                </a:lnTo>
                <a:lnTo>
                  <a:pt x="2236089" y="0"/>
                </a:lnTo>
                <a:lnTo>
                  <a:pt x="2286635" y="6476"/>
                </a:lnTo>
                <a:lnTo>
                  <a:pt x="2328164" y="24129"/>
                </a:lnTo>
                <a:lnTo>
                  <a:pt x="2356104" y="50164"/>
                </a:lnTo>
                <a:lnTo>
                  <a:pt x="2366391" y="82041"/>
                </a:lnTo>
                <a:lnTo>
                  <a:pt x="2366391" y="1723516"/>
                </a:lnTo>
                <a:lnTo>
                  <a:pt x="2356104" y="1755267"/>
                </a:lnTo>
                <a:lnTo>
                  <a:pt x="2328164" y="1781428"/>
                </a:lnTo>
                <a:lnTo>
                  <a:pt x="2286635" y="1799082"/>
                </a:lnTo>
                <a:lnTo>
                  <a:pt x="2236089" y="180543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01583" y="4475988"/>
            <a:ext cx="2371090" cy="2499360"/>
          </a:xfrm>
          <a:custGeom>
            <a:avLst/>
            <a:gdLst/>
            <a:ahLst/>
            <a:cxnLst/>
            <a:rect l="l" t="t" r="r" b="b"/>
            <a:pathLst>
              <a:path w="2371090" h="2499359">
                <a:moveTo>
                  <a:pt x="2240153" y="2498737"/>
                </a:moveTo>
                <a:lnTo>
                  <a:pt x="130683" y="2498737"/>
                </a:lnTo>
                <a:lnTo>
                  <a:pt x="80010" y="2489784"/>
                </a:lnTo>
                <a:lnTo>
                  <a:pt x="38354" y="2465387"/>
                </a:lnTo>
                <a:lnTo>
                  <a:pt x="10287" y="2429294"/>
                </a:lnTo>
                <a:lnTo>
                  <a:pt x="0" y="2385212"/>
                </a:lnTo>
                <a:lnTo>
                  <a:pt x="0" y="113538"/>
                </a:lnTo>
                <a:lnTo>
                  <a:pt x="10287" y="69469"/>
                </a:lnTo>
                <a:lnTo>
                  <a:pt x="38354" y="33401"/>
                </a:lnTo>
                <a:lnTo>
                  <a:pt x="80010" y="9017"/>
                </a:lnTo>
                <a:lnTo>
                  <a:pt x="130683" y="0"/>
                </a:lnTo>
                <a:lnTo>
                  <a:pt x="2240153" y="0"/>
                </a:lnTo>
                <a:lnTo>
                  <a:pt x="2290953" y="9017"/>
                </a:lnTo>
                <a:lnTo>
                  <a:pt x="2332482" y="33401"/>
                </a:lnTo>
                <a:lnTo>
                  <a:pt x="2360549" y="69469"/>
                </a:lnTo>
                <a:lnTo>
                  <a:pt x="2370836" y="113538"/>
                </a:lnTo>
                <a:lnTo>
                  <a:pt x="2370836" y="2385212"/>
                </a:lnTo>
                <a:lnTo>
                  <a:pt x="2360549" y="2429294"/>
                </a:lnTo>
                <a:lnTo>
                  <a:pt x="2332482" y="2465387"/>
                </a:lnTo>
                <a:lnTo>
                  <a:pt x="2290953" y="2489784"/>
                </a:lnTo>
                <a:lnTo>
                  <a:pt x="2240153" y="24987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161401" y="4479798"/>
            <a:ext cx="2247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65760" algn="l"/>
                <a:tab pos="1033144" algn="l"/>
                <a:tab pos="1127760" algn="l"/>
                <a:tab pos="1612265" algn="l"/>
                <a:tab pos="1828800" algn="l"/>
                <a:tab pos="2089785" algn="l"/>
              </a:tabLst>
            </a:pP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Atendimentos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são </a:t>
            </a:r>
            <a:r>
              <a:rPr sz="1200" spc="-15" dirty="0">
                <a:latin typeface="Calibri"/>
                <a:cs typeface="Calibri"/>
              </a:rPr>
              <a:t>realizados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acordo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com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ordem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chegada </a:t>
            </a:r>
            <a:r>
              <a:rPr sz="1200" spc="-10" dirty="0">
                <a:latin typeface="Calibri"/>
                <a:cs typeface="Calibri"/>
              </a:rPr>
              <a:t> d</a:t>
            </a:r>
            <a:r>
              <a:rPr sz="1200" dirty="0">
                <a:latin typeface="Calibri"/>
                <a:cs typeface="Calibri"/>
              </a:rPr>
              <a:t>os	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es,		assim	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o	</a:t>
            </a:r>
            <a:r>
              <a:rPr sz="1200" spc="3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  </a:t>
            </a:r>
            <a:r>
              <a:rPr sz="1200" spc="-15" dirty="0">
                <a:latin typeface="Calibri"/>
                <a:cs typeface="Calibri"/>
              </a:rPr>
              <a:t>critérios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risco,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respeitando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re</a:t>
            </a:r>
            <a:r>
              <a:rPr sz="1200" spc="-45" dirty="0">
                <a:latin typeface="Calibri"/>
                <a:cs typeface="Calibri"/>
              </a:rPr>
              <a:t>f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ê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25" dirty="0">
                <a:latin typeface="Calibri"/>
                <a:cs typeface="Calibri"/>
              </a:rPr>
              <a:t>ia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d</a:t>
            </a:r>
            <a:r>
              <a:rPr sz="1200" spc="-25" dirty="0">
                <a:latin typeface="Calibri"/>
                <a:cs typeface="Calibri"/>
              </a:rPr>
              <a:t>o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necessida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es	es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eciais,	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61401" y="5578221"/>
            <a:ext cx="22275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2925" algn="l"/>
                <a:tab pos="809625" algn="l"/>
                <a:tab pos="1629410" algn="l"/>
              </a:tabLst>
            </a:pPr>
            <a:r>
              <a:rPr sz="1200" spc="-15" dirty="0">
                <a:latin typeface="Calibri"/>
                <a:cs typeface="Calibri"/>
              </a:rPr>
              <a:t>(superior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prioridade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especial);</a:t>
            </a:r>
            <a:r>
              <a:rPr sz="1200" spc="-5" dirty="0">
                <a:latin typeface="Calibri"/>
                <a:cs typeface="Calibri"/>
              </a:rPr>
              <a:t> idosos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(superior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60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)	e	</a:t>
            </a:r>
            <a:r>
              <a:rPr sz="1200" spc="-30" dirty="0">
                <a:latin typeface="Calibri"/>
                <a:cs typeface="Calibri"/>
              </a:rPr>
              <a:t>g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3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es</a:t>
            </a:r>
            <a:r>
              <a:rPr sz="1200" dirty="0">
                <a:latin typeface="Calibri"/>
                <a:cs typeface="Calibri"/>
              </a:rPr>
              <a:t>,	</a:t>
            </a:r>
            <a:r>
              <a:rPr sz="1200" spc="-15" dirty="0">
                <a:latin typeface="Calibri"/>
                <a:cs typeface="Calibri"/>
              </a:rPr>
              <a:t>la</a:t>
            </a:r>
            <a:r>
              <a:rPr sz="1200" spc="-20" dirty="0">
                <a:latin typeface="Calibri"/>
                <a:cs typeface="Calibri"/>
              </a:rPr>
              <a:t>ct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nt</a:t>
            </a:r>
            <a:r>
              <a:rPr sz="1200" spc="-15" dirty="0">
                <a:latin typeface="Calibri"/>
                <a:cs typeface="Calibri"/>
              </a:rPr>
              <a:t>es</a:t>
            </a:r>
            <a:r>
              <a:rPr sz="1200" dirty="0">
                <a:latin typeface="Calibri"/>
                <a:cs typeface="Calibri"/>
              </a:rPr>
              <a:t>,  pessoas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crianças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colo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obesos.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(Lei </a:t>
            </a:r>
            <a:r>
              <a:rPr sz="1200" spc="-30" dirty="0">
                <a:latin typeface="Calibri"/>
                <a:cs typeface="Calibri"/>
              </a:rPr>
              <a:t>Federal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10.048/2000;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Lei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Municipal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1194/2005;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Estatuto 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Idoso: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13.466/2017)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9337" y="4333748"/>
            <a:ext cx="2491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99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Atendimentos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05585" algn="l"/>
                <a:tab pos="1684655" algn="l"/>
              </a:tabLst>
            </a:pPr>
            <a:r>
              <a:rPr sz="1200" u="sng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presenciais.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54608" y="2487168"/>
            <a:ext cx="1569085" cy="1964055"/>
          </a:xfrm>
          <a:custGeom>
            <a:avLst/>
            <a:gdLst/>
            <a:ahLst/>
            <a:cxnLst/>
            <a:rect l="l" t="t" r="r" b="b"/>
            <a:pathLst>
              <a:path w="1569085" h="1964054">
                <a:moveTo>
                  <a:pt x="1482724" y="1963928"/>
                </a:moveTo>
                <a:lnTo>
                  <a:pt x="86486" y="1963928"/>
                </a:lnTo>
                <a:lnTo>
                  <a:pt x="52908" y="1956943"/>
                </a:lnTo>
                <a:lnTo>
                  <a:pt x="25412" y="1937766"/>
                </a:lnTo>
                <a:lnTo>
                  <a:pt x="6819" y="1909318"/>
                </a:lnTo>
                <a:lnTo>
                  <a:pt x="0" y="1874774"/>
                </a:lnTo>
                <a:lnTo>
                  <a:pt x="0" y="89153"/>
                </a:lnTo>
                <a:lnTo>
                  <a:pt x="6819" y="54610"/>
                </a:lnTo>
                <a:lnTo>
                  <a:pt x="25412" y="26162"/>
                </a:lnTo>
                <a:lnTo>
                  <a:pt x="52908" y="7112"/>
                </a:lnTo>
                <a:lnTo>
                  <a:pt x="86486" y="0"/>
                </a:lnTo>
                <a:lnTo>
                  <a:pt x="1482724" y="0"/>
                </a:lnTo>
                <a:lnTo>
                  <a:pt x="1516253" y="7112"/>
                </a:lnTo>
                <a:lnTo>
                  <a:pt x="1543685" y="26162"/>
                </a:lnTo>
                <a:lnTo>
                  <a:pt x="1562354" y="54610"/>
                </a:lnTo>
                <a:lnTo>
                  <a:pt x="1569085" y="89153"/>
                </a:lnTo>
                <a:lnTo>
                  <a:pt x="1569085" y="1874774"/>
                </a:lnTo>
                <a:lnTo>
                  <a:pt x="1562354" y="1909318"/>
                </a:lnTo>
                <a:lnTo>
                  <a:pt x="1543685" y="1937766"/>
                </a:lnTo>
                <a:lnTo>
                  <a:pt x="1516253" y="1956943"/>
                </a:lnTo>
                <a:lnTo>
                  <a:pt x="1482724" y="196392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862320" y="5717540"/>
            <a:ext cx="9740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Telefone</a:t>
            </a:r>
          </a:p>
          <a:p>
            <a:pPr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recepção: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(31)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99609-2276</a:t>
            </a:r>
            <a:endParaRPr lang="pt-BR" sz="1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pt-BR" sz="1100" dirty="0">
                <a:latin typeface="Calibri"/>
                <a:cs typeface="Calibri"/>
              </a:rPr>
              <a:t>(31) </a:t>
            </a:r>
            <a:r>
              <a:rPr lang="pt-BR" sz="1100" dirty="0"/>
              <a:t>3987-0254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74" name="object 36">
            <a:extLst>
              <a:ext uri="{FF2B5EF4-FFF2-40B4-BE49-F238E27FC236}">
                <a16:creationId xmlns:a16="http://schemas.microsoft.com/office/drawing/2014/main" id="{78D99BCB-DA7B-9020-8595-375C032864A9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75" name="object 37">
              <a:extLst>
                <a:ext uri="{FF2B5EF4-FFF2-40B4-BE49-F238E27FC236}">
                  <a16:creationId xmlns:a16="http://schemas.microsoft.com/office/drawing/2014/main" id="{667CF975-D4BB-3B8C-43A0-61B997028DCE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8">
              <a:extLst>
                <a:ext uri="{FF2B5EF4-FFF2-40B4-BE49-F238E27FC236}">
                  <a16:creationId xmlns:a16="http://schemas.microsoft.com/office/drawing/2014/main" id="{6604E8E9-4CC6-61B4-9CC3-1C4DE120EC08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68">
            <a:extLst>
              <a:ext uri="{FF2B5EF4-FFF2-40B4-BE49-F238E27FC236}">
                <a16:creationId xmlns:a16="http://schemas.microsoft.com/office/drawing/2014/main" id="{7D3FE1E8-87BA-1AAA-3953-7314F6979A39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78" name="object 59">
            <a:extLst>
              <a:ext uri="{FF2B5EF4-FFF2-40B4-BE49-F238E27FC236}">
                <a16:creationId xmlns:a16="http://schemas.microsoft.com/office/drawing/2014/main" id="{B020D839-90EC-0735-267C-53E85A6BB648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858" y="3559810"/>
            <a:ext cx="9032875" cy="20050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latin typeface="Verdana"/>
                <a:cs typeface="Verdana"/>
              </a:rPr>
              <a:t>Para</a:t>
            </a:r>
            <a:r>
              <a:rPr sz="1300" b="1" spc="-2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garantir</a:t>
            </a:r>
            <a:r>
              <a:rPr sz="1300" b="1" spc="-5" dirty="0">
                <a:latin typeface="Verdana"/>
                <a:cs typeface="Verdana"/>
              </a:rPr>
              <a:t> o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acesso</a:t>
            </a:r>
            <a:r>
              <a:rPr sz="1300" b="1" spc="-5" dirty="0">
                <a:latin typeface="Verdana"/>
                <a:cs typeface="Verdana"/>
              </a:rPr>
              <a:t> a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todas</a:t>
            </a:r>
            <a:r>
              <a:rPr sz="1300" b="1" spc="-5" dirty="0">
                <a:latin typeface="Verdana"/>
                <a:cs typeface="Verdana"/>
              </a:rPr>
              <a:t> as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informações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públicas,</a:t>
            </a:r>
            <a:r>
              <a:rPr sz="1300" b="1" spc="-5" dirty="0">
                <a:latin typeface="Verdana"/>
                <a:cs typeface="Verdana"/>
              </a:rPr>
              <a:t> a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administração</a:t>
            </a:r>
            <a:r>
              <a:rPr sz="1300" b="1" spc="434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pública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tem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 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obrigação </a:t>
            </a:r>
            <a:r>
              <a:rPr sz="1300" b="1" spc="-5" dirty="0">
                <a:latin typeface="Verdana"/>
                <a:cs typeface="Verdana"/>
              </a:rPr>
              <a:t>de fornecê-las por </a:t>
            </a:r>
            <a:r>
              <a:rPr sz="1300" b="1" spc="-10" dirty="0">
                <a:latin typeface="Verdana"/>
                <a:cs typeface="Verdana"/>
              </a:rPr>
              <a:t>meio </a:t>
            </a:r>
            <a:r>
              <a:rPr sz="1300" b="1" spc="-5" dirty="0">
                <a:latin typeface="Verdana"/>
                <a:cs typeface="Verdana"/>
              </a:rPr>
              <a:t>da </a:t>
            </a:r>
            <a:r>
              <a:rPr sz="1300" b="1" spc="-10" dirty="0">
                <a:latin typeface="Verdana"/>
                <a:cs typeface="Verdana"/>
              </a:rPr>
              <a:t>transparência passiva. </a:t>
            </a:r>
            <a:r>
              <a:rPr sz="1300" b="1" spc="-25" dirty="0">
                <a:latin typeface="Verdana"/>
                <a:cs typeface="Verdana"/>
              </a:rPr>
              <a:t>Para </a:t>
            </a:r>
            <a:r>
              <a:rPr sz="1300" b="1" spc="-15" dirty="0">
                <a:latin typeface="Verdana"/>
                <a:cs typeface="Verdana"/>
              </a:rPr>
              <a:t>isso, </a:t>
            </a:r>
            <a:r>
              <a:rPr sz="1300" b="1" spc="-5" dirty="0">
                <a:latin typeface="Verdana"/>
                <a:cs typeface="Verdana"/>
              </a:rPr>
              <a:t>a </a:t>
            </a:r>
            <a:r>
              <a:rPr sz="1300" b="1" spc="-15" dirty="0">
                <a:latin typeface="Verdana"/>
                <a:cs typeface="Verdana"/>
              </a:rPr>
              <a:t>Lei </a:t>
            </a:r>
            <a:r>
              <a:rPr sz="1300" b="1" spc="-5" dirty="0">
                <a:latin typeface="Verdana"/>
                <a:cs typeface="Verdana"/>
              </a:rPr>
              <a:t>de </a:t>
            </a:r>
            <a:r>
              <a:rPr sz="1300" b="1" spc="-10" dirty="0">
                <a:latin typeface="Verdana"/>
                <a:cs typeface="Verdana"/>
              </a:rPr>
              <a:t>Acesso</a:t>
            </a:r>
            <a:r>
              <a:rPr sz="1300" b="1" spc="-5" dirty="0">
                <a:latin typeface="Verdana"/>
                <a:cs typeface="Verdana"/>
              </a:rPr>
              <a:t> à </a:t>
            </a:r>
            <a:r>
              <a:rPr sz="1300" b="1" spc="-10" dirty="0">
                <a:latin typeface="Verdana"/>
                <a:cs typeface="Verdana"/>
              </a:rPr>
              <a:t>Informação </a:t>
            </a:r>
            <a:r>
              <a:rPr sz="1300" b="1" spc="-5" dirty="0">
                <a:latin typeface="Verdana"/>
                <a:cs typeface="Verdana"/>
              </a:rPr>
              <a:t>definiu 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procedimentos</a:t>
            </a:r>
            <a:r>
              <a:rPr sz="1300" b="1" spc="70" dirty="0">
                <a:latin typeface="Verdana"/>
                <a:cs typeface="Verdana"/>
              </a:rPr>
              <a:t> </a:t>
            </a:r>
            <a:r>
              <a:rPr sz="1300" b="1" spc="-20" dirty="0">
                <a:latin typeface="Verdana"/>
                <a:cs typeface="Verdana"/>
              </a:rPr>
              <a:t>para</a:t>
            </a:r>
            <a:r>
              <a:rPr sz="1300" b="1" spc="7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possibilitar</a:t>
            </a:r>
            <a:r>
              <a:rPr sz="1300" b="1" spc="6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</a:t>
            </a:r>
            <a:r>
              <a:rPr sz="1300" b="1" spc="7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solicitação</a:t>
            </a:r>
            <a:r>
              <a:rPr sz="1300" b="1" spc="9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55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informação,</a:t>
            </a:r>
            <a:r>
              <a:rPr sz="1300" b="1" spc="60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estabeleceu</a:t>
            </a:r>
            <a:r>
              <a:rPr sz="1300" b="1" spc="7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prazos</a:t>
            </a:r>
            <a:r>
              <a:rPr sz="1300" b="1" spc="7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máximos</a:t>
            </a:r>
            <a:r>
              <a:rPr sz="1300" b="1" spc="7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7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atendimento </a:t>
            </a:r>
            <a:r>
              <a:rPr sz="1300" b="1" spc="-44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criou</a:t>
            </a:r>
            <a:r>
              <a:rPr sz="1300" b="1" spc="-1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mecanismos</a:t>
            </a:r>
            <a:r>
              <a:rPr sz="1300" b="1" spc="-3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1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recurso,</a:t>
            </a:r>
            <a:r>
              <a:rPr sz="1300" b="1" spc="-30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para </a:t>
            </a:r>
            <a:r>
              <a:rPr sz="1300" b="1" spc="-5" dirty="0">
                <a:latin typeface="Verdana"/>
                <a:cs typeface="Verdana"/>
              </a:rPr>
              <a:t>o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caso</a:t>
            </a:r>
            <a:r>
              <a:rPr sz="1300" b="1" spc="-2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35" dirty="0">
                <a:latin typeface="Verdana"/>
                <a:cs typeface="Verdana"/>
              </a:rPr>
              <a:t> </a:t>
            </a:r>
            <a:r>
              <a:rPr sz="1300" b="1" spc="-20" dirty="0">
                <a:latin typeface="Verdana"/>
                <a:cs typeface="Verdana"/>
              </a:rPr>
              <a:t>negativa</a:t>
            </a:r>
            <a:r>
              <a:rPr sz="1300" b="1" spc="3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acesso.</a:t>
            </a:r>
            <a:endParaRPr sz="1300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b="1" dirty="0">
              <a:latin typeface="Verdana"/>
              <a:cs typeface="Verdana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Verdana"/>
                <a:cs typeface="Verdana"/>
              </a:rPr>
              <a:t>Nesse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sentido,</a:t>
            </a:r>
            <a:r>
              <a:rPr sz="1300" b="1" spc="-5" dirty="0">
                <a:latin typeface="Verdana"/>
                <a:cs typeface="Verdana"/>
              </a:rPr>
              <a:t> o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5" dirty="0">
                <a:latin typeface="Verdana"/>
                <a:cs typeface="Verdana"/>
              </a:rPr>
              <a:t>Serviço</a:t>
            </a:r>
            <a:r>
              <a:rPr sz="1300" b="1" spc="-10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de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Informações</a:t>
            </a:r>
            <a:r>
              <a:rPr sz="1300" b="1" spc="434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ao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Cidadão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(SIC),</a:t>
            </a:r>
            <a:r>
              <a:rPr sz="1300" b="1" spc="434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tem</a:t>
            </a:r>
            <a:r>
              <a:rPr sz="1300" b="1" spc="45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as</a:t>
            </a:r>
            <a:r>
              <a:rPr sz="1300" b="1" spc="44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seguintes</a:t>
            </a:r>
            <a:r>
              <a:rPr sz="1300" b="1" spc="4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funções: 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orientar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os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cidadãos</a:t>
            </a:r>
            <a:r>
              <a:rPr sz="1300" b="1" spc="-5" dirty="0">
                <a:latin typeface="Verdana"/>
                <a:cs typeface="Verdana"/>
              </a:rPr>
              <a:t> sobre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pedidos</a:t>
            </a:r>
            <a:r>
              <a:rPr sz="1300" b="1" dirty="0">
                <a:latin typeface="Verdana"/>
                <a:cs typeface="Verdana"/>
              </a:rPr>
              <a:t> de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informação;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informar</a:t>
            </a:r>
            <a:r>
              <a:rPr sz="1300" b="1" spc="-5" dirty="0">
                <a:latin typeface="Verdana"/>
                <a:cs typeface="Verdana"/>
              </a:rPr>
              <a:t> sobre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tramitação</a:t>
            </a:r>
            <a:r>
              <a:rPr sz="1300" b="1" spc="-5" dirty="0">
                <a:latin typeface="Verdana"/>
                <a:cs typeface="Verdana"/>
              </a:rPr>
              <a:t> de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documentos</a:t>
            </a:r>
            <a:r>
              <a:rPr sz="1300" b="1" spc="-5" dirty="0">
                <a:latin typeface="Verdana"/>
                <a:cs typeface="Verdana"/>
              </a:rPr>
              <a:t> e 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requerimentos</a:t>
            </a:r>
            <a:r>
              <a:rPr sz="1300" b="1" spc="-2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4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acesso</a:t>
            </a:r>
            <a:r>
              <a:rPr sz="1300" b="1" spc="-5" dirty="0">
                <a:latin typeface="Verdana"/>
                <a:cs typeface="Verdana"/>
              </a:rPr>
              <a:t> à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informação</a:t>
            </a:r>
            <a:r>
              <a:rPr sz="1300" b="1" spc="-3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receber</a:t>
            </a:r>
            <a:r>
              <a:rPr sz="1300" b="1" spc="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pedidos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de</a:t>
            </a:r>
            <a:r>
              <a:rPr sz="1300" b="1" spc="1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acesso</a:t>
            </a:r>
            <a:r>
              <a:rPr sz="1300" b="1" spc="3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e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devolver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as</a:t>
            </a:r>
            <a:r>
              <a:rPr sz="1300" b="1" spc="-1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respostas</a:t>
            </a:r>
            <a:r>
              <a:rPr sz="1300" b="1" spc="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aos</a:t>
            </a:r>
            <a:r>
              <a:rPr sz="1300" b="1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solicitantes.</a:t>
            </a:r>
            <a:endParaRPr sz="1300" b="1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1" y="5884164"/>
            <a:ext cx="3308604" cy="110642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92579" y="2530653"/>
            <a:ext cx="7172834" cy="60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Verdana"/>
                <a:cs typeface="Verdana"/>
              </a:rPr>
              <a:t>Acesso</a:t>
            </a:r>
            <a:r>
              <a:rPr spc="-6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à</a:t>
            </a:r>
            <a:r>
              <a:rPr spc="-7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Informação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(e-SIC)</a:t>
            </a:r>
          </a:p>
        </p:txBody>
      </p:sp>
      <p:grpSp>
        <p:nvGrpSpPr>
          <p:cNvPr id="11" name="object 2">
            <a:extLst>
              <a:ext uri="{FF2B5EF4-FFF2-40B4-BE49-F238E27FC236}">
                <a16:creationId xmlns:a16="http://schemas.microsoft.com/office/drawing/2014/main" id="{86C12807-6FF8-A5FE-4640-8F9CB351A4D7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7A9A3D03-742D-C0DC-E457-2F7CC90E7E2A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BCE2AC46-1491-F61F-F76C-898D1CBB6F2C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6">
            <a:extLst>
              <a:ext uri="{FF2B5EF4-FFF2-40B4-BE49-F238E27FC236}">
                <a16:creationId xmlns:a16="http://schemas.microsoft.com/office/drawing/2014/main" id="{304DFE20-4ACD-E840-3D13-9BF1BC19D75D}"/>
              </a:ext>
            </a:extLst>
          </p:cNvPr>
          <p:cNvGrpSpPr/>
          <p:nvPr/>
        </p:nvGrpSpPr>
        <p:grpSpPr>
          <a:xfrm>
            <a:off x="5256276" y="5848350"/>
            <a:ext cx="5413375" cy="1712214"/>
            <a:chOff x="5256276" y="5708904"/>
            <a:chExt cx="5413375" cy="1851660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26CF5F2-698E-A067-50DD-20AFFE866782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1853A8A3-26A1-7D4C-7C6D-1D9F616A536D}"/>
                </a:ext>
              </a:extLst>
            </p:cNvPr>
            <p:cNvSpPr/>
            <p:nvPr/>
          </p:nvSpPr>
          <p:spPr>
            <a:xfrm>
              <a:off x="5256276" y="5823204"/>
              <a:ext cx="3869690" cy="1737360"/>
            </a:xfrm>
            <a:custGeom>
              <a:avLst/>
              <a:gdLst/>
              <a:ahLst/>
              <a:cxnLst/>
              <a:rect l="l" t="t" r="r" b="b"/>
              <a:pathLst>
                <a:path w="3869690" h="17373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031"/>
                  </a:lnTo>
                  <a:lnTo>
                    <a:pt x="2192401" y="8255"/>
                  </a:lnTo>
                  <a:lnTo>
                    <a:pt x="2140330" y="18414"/>
                  </a:lnTo>
                  <a:lnTo>
                    <a:pt x="2089784" y="32512"/>
                  </a:lnTo>
                  <a:lnTo>
                    <a:pt x="2041271" y="50292"/>
                  </a:lnTo>
                  <a:lnTo>
                    <a:pt x="1995170" y="71755"/>
                  </a:lnTo>
                  <a:lnTo>
                    <a:pt x="1951735" y="96774"/>
                  </a:lnTo>
                  <a:lnTo>
                    <a:pt x="1911350" y="125222"/>
                  </a:lnTo>
                  <a:lnTo>
                    <a:pt x="39243" y="1579867"/>
                  </a:lnTo>
                  <a:lnTo>
                    <a:pt x="11429" y="1610512"/>
                  </a:lnTo>
                  <a:lnTo>
                    <a:pt x="0" y="1644096"/>
                  </a:lnTo>
                  <a:lnTo>
                    <a:pt x="3301" y="1677828"/>
                  </a:lnTo>
                  <a:lnTo>
                    <a:pt x="19812" y="1708923"/>
                  </a:lnTo>
                  <a:lnTo>
                    <a:pt x="48133" y="1734588"/>
                  </a:lnTo>
                  <a:lnTo>
                    <a:pt x="53975" y="1737210"/>
                  </a:lnTo>
                  <a:lnTo>
                    <a:pt x="1739010" y="1737210"/>
                  </a:lnTo>
                  <a:lnTo>
                    <a:pt x="1779397" y="1725940"/>
                  </a:lnTo>
                  <a:lnTo>
                    <a:pt x="1827910" y="1708127"/>
                  </a:lnTo>
                  <a:lnTo>
                    <a:pt x="1874139" y="1686674"/>
                  </a:lnTo>
                  <a:lnTo>
                    <a:pt x="1917573" y="1661694"/>
                  </a:lnTo>
                  <a:lnTo>
                    <a:pt x="1957958" y="1633307"/>
                  </a:lnTo>
                  <a:lnTo>
                    <a:pt x="3830066" y="178562"/>
                  </a:lnTo>
                  <a:lnTo>
                    <a:pt x="3857752" y="147955"/>
                  </a:lnTo>
                  <a:lnTo>
                    <a:pt x="3869308" y="114426"/>
                  </a:lnTo>
                  <a:lnTo>
                    <a:pt x="3866006" y="80644"/>
                  </a:lnTo>
                  <a:lnTo>
                    <a:pt x="3849497" y="49530"/>
                  </a:lnTo>
                  <a:lnTo>
                    <a:pt x="3821049" y="23875"/>
                  </a:lnTo>
                  <a:lnTo>
                    <a:pt x="3782441" y="6476"/>
                  </a:lnTo>
                  <a:lnTo>
                    <a:pt x="37349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A996EB2-6AC9-FE03-2698-7BA1EC837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872" y="2269083"/>
            <a:ext cx="72898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71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Equipe </a:t>
            </a:r>
            <a:r>
              <a:rPr sz="800" b="1" spc="5" dirty="0">
                <a:latin typeface="Calibri"/>
                <a:cs typeface="Calibri"/>
              </a:rPr>
              <a:t> m</a:t>
            </a:r>
            <a:r>
              <a:rPr sz="800" b="1" dirty="0">
                <a:latin typeface="Calibri"/>
                <a:cs typeface="Calibri"/>
              </a:rPr>
              <a:t>u</a:t>
            </a:r>
            <a:r>
              <a:rPr sz="800" b="1" spc="-20" dirty="0">
                <a:latin typeface="Calibri"/>
                <a:cs typeface="Calibri"/>
              </a:rPr>
              <a:t>l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dirty="0">
                <a:latin typeface="Calibri"/>
                <a:cs typeface="Calibri"/>
              </a:rPr>
              <a:t>p</a:t>
            </a:r>
            <a:r>
              <a:rPr sz="800" b="1" spc="-10" dirty="0">
                <a:latin typeface="Calibri"/>
                <a:cs typeface="Calibri"/>
              </a:rPr>
              <a:t>r</a:t>
            </a:r>
            <a:r>
              <a:rPr sz="800" b="1" spc="-15" dirty="0">
                <a:latin typeface="Calibri"/>
                <a:cs typeface="Calibri"/>
              </a:rPr>
              <a:t>o</a:t>
            </a:r>
            <a:r>
              <a:rPr sz="800" b="1" spc="-5" dirty="0">
                <a:latin typeface="Calibri"/>
                <a:cs typeface="Calibri"/>
              </a:rPr>
              <a:t>f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dirty="0">
                <a:latin typeface="Calibri"/>
                <a:cs typeface="Calibri"/>
              </a:rPr>
              <a:t>s</a:t>
            </a:r>
            <a:r>
              <a:rPr sz="800" b="1" spc="-10" dirty="0">
                <a:latin typeface="Calibri"/>
                <a:cs typeface="Calibri"/>
              </a:rPr>
              <a:t>s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spc="-5" dirty="0">
                <a:latin typeface="Calibri"/>
                <a:cs typeface="Calibri"/>
              </a:rPr>
              <a:t>o</a:t>
            </a:r>
            <a:r>
              <a:rPr sz="800" b="1" spc="-15" dirty="0">
                <a:latin typeface="Calibri"/>
                <a:cs typeface="Calibri"/>
              </a:rPr>
              <a:t>na</a:t>
            </a:r>
            <a:r>
              <a:rPr sz="800" b="1" dirty="0">
                <a:latin typeface="Calibri"/>
                <a:cs typeface="Calibri"/>
              </a:rPr>
              <a:t>l  Ass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dirty="0">
                <a:latin typeface="Calibri"/>
                <a:cs typeface="Calibri"/>
              </a:rPr>
              <a:t>s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dirty="0">
                <a:latin typeface="Calibri"/>
                <a:cs typeface="Calibri"/>
              </a:rPr>
              <a:t>e</a:t>
            </a:r>
            <a:r>
              <a:rPr sz="800" b="1" spc="-15" dirty="0">
                <a:latin typeface="Calibri"/>
                <a:cs typeface="Calibri"/>
              </a:rPr>
              <a:t>nt</a:t>
            </a:r>
            <a:r>
              <a:rPr sz="800" b="1" dirty="0">
                <a:latin typeface="Calibri"/>
                <a:cs typeface="Calibri"/>
              </a:rPr>
              <a:t>e</a:t>
            </a:r>
            <a:r>
              <a:rPr sz="800" b="1" spc="-9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So</a:t>
            </a:r>
            <a:r>
              <a:rPr sz="800" b="1" spc="-5" dirty="0">
                <a:latin typeface="Calibri"/>
                <a:cs typeface="Calibri"/>
              </a:rPr>
              <a:t>c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dirty="0">
                <a:latin typeface="Calibri"/>
                <a:cs typeface="Calibri"/>
              </a:rPr>
              <a:t>al  e</a:t>
            </a:r>
            <a:r>
              <a:rPr sz="800" b="1" spc="-6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Ps</a:t>
            </a:r>
            <a:r>
              <a:rPr sz="800" b="1" spc="-10" dirty="0">
                <a:latin typeface="Calibri"/>
                <a:cs typeface="Calibri"/>
              </a:rPr>
              <a:t>i</a:t>
            </a:r>
            <a:r>
              <a:rPr sz="800" b="1" spc="-5" dirty="0">
                <a:latin typeface="Calibri"/>
                <a:cs typeface="Calibri"/>
              </a:rPr>
              <a:t>có</a:t>
            </a:r>
            <a:r>
              <a:rPr sz="800" b="1" spc="-10" dirty="0">
                <a:latin typeface="Calibri"/>
                <a:cs typeface="Calibri"/>
              </a:rPr>
              <a:t>l</a:t>
            </a:r>
            <a:r>
              <a:rPr sz="800" b="1" dirty="0">
                <a:latin typeface="Calibri"/>
                <a:cs typeface="Calibri"/>
              </a:rPr>
              <a:t>o</a:t>
            </a:r>
            <a:r>
              <a:rPr sz="800" b="1" spc="-10" dirty="0">
                <a:latin typeface="Calibri"/>
                <a:cs typeface="Calibri"/>
              </a:rPr>
              <a:t>g</a:t>
            </a:r>
            <a:r>
              <a:rPr sz="800" b="1" dirty="0"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2907" y="3300984"/>
            <a:ext cx="865505" cy="1522730"/>
          </a:xfrm>
          <a:custGeom>
            <a:avLst/>
            <a:gdLst/>
            <a:ahLst/>
            <a:cxnLst/>
            <a:rect l="l" t="t" r="r" b="b"/>
            <a:pathLst>
              <a:path w="865504" h="1522729">
                <a:moveTo>
                  <a:pt x="817753" y="1522222"/>
                </a:moveTo>
                <a:lnTo>
                  <a:pt x="47625" y="1522222"/>
                </a:lnTo>
                <a:lnTo>
                  <a:pt x="29210" y="1516761"/>
                </a:lnTo>
                <a:lnTo>
                  <a:pt x="13969" y="1501902"/>
                </a:lnTo>
                <a:lnTo>
                  <a:pt x="3810" y="1479931"/>
                </a:lnTo>
                <a:lnTo>
                  <a:pt x="0" y="1453134"/>
                </a:lnTo>
                <a:lnTo>
                  <a:pt x="0" y="69215"/>
                </a:lnTo>
                <a:lnTo>
                  <a:pt x="3810" y="42291"/>
                </a:lnTo>
                <a:lnTo>
                  <a:pt x="13969" y="20320"/>
                </a:lnTo>
                <a:lnTo>
                  <a:pt x="29210" y="5461"/>
                </a:lnTo>
                <a:lnTo>
                  <a:pt x="47625" y="0"/>
                </a:lnTo>
                <a:lnTo>
                  <a:pt x="817753" y="0"/>
                </a:lnTo>
                <a:lnTo>
                  <a:pt x="836294" y="5461"/>
                </a:lnTo>
                <a:lnTo>
                  <a:pt x="851407" y="20320"/>
                </a:lnTo>
                <a:lnTo>
                  <a:pt x="861694" y="42291"/>
                </a:lnTo>
                <a:lnTo>
                  <a:pt x="865378" y="69215"/>
                </a:lnTo>
                <a:lnTo>
                  <a:pt x="865378" y="1453134"/>
                </a:lnTo>
                <a:lnTo>
                  <a:pt x="861694" y="1479931"/>
                </a:lnTo>
                <a:lnTo>
                  <a:pt x="851407" y="1501902"/>
                </a:lnTo>
                <a:lnTo>
                  <a:pt x="836294" y="1516761"/>
                </a:lnTo>
                <a:lnTo>
                  <a:pt x="817753" y="152222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5100" y="4969764"/>
            <a:ext cx="856615" cy="1075690"/>
          </a:xfrm>
          <a:custGeom>
            <a:avLst/>
            <a:gdLst/>
            <a:ahLst/>
            <a:cxnLst/>
            <a:rect l="l" t="t" r="r" b="b"/>
            <a:pathLst>
              <a:path w="856614" h="1075689">
                <a:moveTo>
                  <a:pt x="809244" y="1075562"/>
                </a:moveTo>
                <a:lnTo>
                  <a:pt x="47117" y="1075562"/>
                </a:lnTo>
                <a:lnTo>
                  <a:pt x="28829" y="1071752"/>
                </a:lnTo>
                <a:lnTo>
                  <a:pt x="13843" y="1061211"/>
                </a:lnTo>
                <a:lnTo>
                  <a:pt x="3682" y="1045717"/>
                </a:lnTo>
                <a:lnTo>
                  <a:pt x="0" y="1026667"/>
                </a:lnTo>
                <a:lnTo>
                  <a:pt x="0" y="48894"/>
                </a:lnTo>
                <a:lnTo>
                  <a:pt x="3682" y="29844"/>
                </a:lnTo>
                <a:lnTo>
                  <a:pt x="13843" y="14350"/>
                </a:lnTo>
                <a:lnTo>
                  <a:pt x="28829" y="3809"/>
                </a:lnTo>
                <a:lnTo>
                  <a:pt x="47117" y="0"/>
                </a:lnTo>
                <a:lnTo>
                  <a:pt x="809244" y="0"/>
                </a:lnTo>
                <a:lnTo>
                  <a:pt x="827532" y="3809"/>
                </a:lnTo>
                <a:lnTo>
                  <a:pt x="842517" y="14350"/>
                </a:lnTo>
                <a:lnTo>
                  <a:pt x="852677" y="29844"/>
                </a:lnTo>
                <a:lnTo>
                  <a:pt x="856361" y="48894"/>
                </a:lnTo>
                <a:lnTo>
                  <a:pt x="856361" y="1026667"/>
                </a:lnTo>
                <a:lnTo>
                  <a:pt x="852677" y="1045717"/>
                </a:lnTo>
                <a:lnTo>
                  <a:pt x="842517" y="1061211"/>
                </a:lnTo>
                <a:lnTo>
                  <a:pt x="827532" y="1071752"/>
                </a:lnTo>
                <a:lnTo>
                  <a:pt x="809244" y="107556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6252" y="1981200"/>
            <a:ext cx="995044" cy="5372100"/>
          </a:xfrm>
          <a:custGeom>
            <a:avLst/>
            <a:gdLst/>
            <a:ahLst/>
            <a:cxnLst/>
            <a:rect l="l" t="t" r="r" b="b"/>
            <a:pathLst>
              <a:path w="995045" h="5372100">
                <a:moveTo>
                  <a:pt x="943228" y="5372023"/>
                </a:moveTo>
                <a:lnTo>
                  <a:pt x="51688" y="5372023"/>
                </a:lnTo>
                <a:lnTo>
                  <a:pt x="31623" y="5351614"/>
                </a:lnTo>
                <a:lnTo>
                  <a:pt x="15239" y="5296027"/>
                </a:lnTo>
                <a:lnTo>
                  <a:pt x="4063" y="5213781"/>
                </a:lnTo>
                <a:lnTo>
                  <a:pt x="0" y="5113350"/>
                </a:lnTo>
                <a:lnTo>
                  <a:pt x="0" y="258571"/>
                </a:lnTo>
                <a:lnTo>
                  <a:pt x="4063" y="158241"/>
                </a:lnTo>
                <a:lnTo>
                  <a:pt x="15239" y="76073"/>
                </a:lnTo>
                <a:lnTo>
                  <a:pt x="31623" y="20446"/>
                </a:lnTo>
                <a:lnTo>
                  <a:pt x="51688" y="0"/>
                </a:lnTo>
                <a:lnTo>
                  <a:pt x="943228" y="0"/>
                </a:lnTo>
                <a:lnTo>
                  <a:pt x="963295" y="20446"/>
                </a:lnTo>
                <a:lnTo>
                  <a:pt x="979677" y="76073"/>
                </a:lnTo>
                <a:lnTo>
                  <a:pt x="990853" y="158241"/>
                </a:lnTo>
                <a:lnTo>
                  <a:pt x="994918" y="258571"/>
                </a:lnTo>
                <a:lnTo>
                  <a:pt x="994918" y="5113350"/>
                </a:lnTo>
                <a:lnTo>
                  <a:pt x="990853" y="5213781"/>
                </a:lnTo>
                <a:lnTo>
                  <a:pt x="979677" y="5296027"/>
                </a:lnTo>
                <a:lnTo>
                  <a:pt x="963295" y="5351614"/>
                </a:lnTo>
                <a:lnTo>
                  <a:pt x="943228" y="537202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0435" y="1967484"/>
            <a:ext cx="2488565" cy="5332730"/>
          </a:xfrm>
          <a:custGeom>
            <a:avLst/>
            <a:gdLst/>
            <a:ahLst/>
            <a:cxnLst/>
            <a:rect l="l" t="t" r="r" b="b"/>
            <a:pathLst>
              <a:path w="2488565" h="5332730">
                <a:moveTo>
                  <a:pt x="2406523" y="5332171"/>
                </a:moveTo>
                <a:lnTo>
                  <a:pt x="81788" y="5332171"/>
                </a:lnTo>
                <a:lnTo>
                  <a:pt x="50038" y="5300129"/>
                </a:lnTo>
                <a:lnTo>
                  <a:pt x="24003" y="5212880"/>
                </a:lnTo>
                <a:lnTo>
                  <a:pt x="6477" y="5083771"/>
                </a:lnTo>
                <a:lnTo>
                  <a:pt x="0" y="4926076"/>
                </a:lnTo>
                <a:lnTo>
                  <a:pt x="0" y="406146"/>
                </a:lnTo>
                <a:lnTo>
                  <a:pt x="6477" y="248412"/>
                </a:lnTo>
                <a:lnTo>
                  <a:pt x="24003" y="119253"/>
                </a:lnTo>
                <a:lnTo>
                  <a:pt x="50038" y="32004"/>
                </a:lnTo>
                <a:lnTo>
                  <a:pt x="81788" y="0"/>
                </a:lnTo>
                <a:lnTo>
                  <a:pt x="2406523" y="0"/>
                </a:lnTo>
                <a:lnTo>
                  <a:pt x="2438273" y="32004"/>
                </a:lnTo>
                <a:lnTo>
                  <a:pt x="2464308" y="119253"/>
                </a:lnTo>
                <a:lnTo>
                  <a:pt x="2481834" y="248412"/>
                </a:lnTo>
                <a:lnTo>
                  <a:pt x="2488311" y="406146"/>
                </a:lnTo>
                <a:lnTo>
                  <a:pt x="2488311" y="4926076"/>
                </a:lnTo>
                <a:lnTo>
                  <a:pt x="2481834" y="5083771"/>
                </a:lnTo>
                <a:lnTo>
                  <a:pt x="2464308" y="5212880"/>
                </a:lnTo>
                <a:lnTo>
                  <a:pt x="2438273" y="5300129"/>
                </a:lnTo>
                <a:lnTo>
                  <a:pt x="2406523" y="533217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3884" y="3316224"/>
            <a:ext cx="2082800" cy="1507490"/>
          </a:xfrm>
          <a:custGeom>
            <a:avLst/>
            <a:gdLst/>
            <a:ahLst/>
            <a:cxnLst/>
            <a:rect l="l" t="t" r="r" b="b"/>
            <a:pathLst>
              <a:path w="2082800" h="1507489">
                <a:moveTo>
                  <a:pt x="2006853" y="1506981"/>
                </a:moveTo>
                <a:lnTo>
                  <a:pt x="75945" y="1506981"/>
                </a:lnTo>
                <a:lnTo>
                  <a:pt x="46481" y="1498853"/>
                </a:lnTo>
                <a:lnTo>
                  <a:pt x="22351" y="1476628"/>
                </a:lnTo>
                <a:lnTo>
                  <a:pt x="5968" y="1443735"/>
                </a:lnTo>
                <a:lnTo>
                  <a:pt x="0" y="1403477"/>
                </a:lnTo>
                <a:lnTo>
                  <a:pt x="0" y="103504"/>
                </a:lnTo>
                <a:lnTo>
                  <a:pt x="5968" y="63245"/>
                </a:lnTo>
                <a:lnTo>
                  <a:pt x="22351" y="30352"/>
                </a:lnTo>
                <a:lnTo>
                  <a:pt x="46481" y="8127"/>
                </a:lnTo>
                <a:lnTo>
                  <a:pt x="75945" y="0"/>
                </a:lnTo>
                <a:lnTo>
                  <a:pt x="2006853" y="0"/>
                </a:lnTo>
                <a:lnTo>
                  <a:pt x="2036317" y="8127"/>
                </a:lnTo>
                <a:lnTo>
                  <a:pt x="2060448" y="30352"/>
                </a:lnTo>
                <a:lnTo>
                  <a:pt x="2076830" y="63245"/>
                </a:lnTo>
                <a:lnTo>
                  <a:pt x="2082800" y="103504"/>
                </a:lnTo>
                <a:lnTo>
                  <a:pt x="2082800" y="1403477"/>
                </a:lnTo>
                <a:lnTo>
                  <a:pt x="2076830" y="1443735"/>
                </a:lnTo>
                <a:lnTo>
                  <a:pt x="2060448" y="1476628"/>
                </a:lnTo>
                <a:lnTo>
                  <a:pt x="2036317" y="1498853"/>
                </a:lnTo>
                <a:lnTo>
                  <a:pt x="2006853" y="1506981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5408" y="4901184"/>
            <a:ext cx="2081530" cy="1202690"/>
          </a:xfrm>
          <a:custGeom>
            <a:avLst/>
            <a:gdLst/>
            <a:ahLst/>
            <a:cxnLst/>
            <a:rect l="l" t="t" r="r" b="b"/>
            <a:pathLst>
              <a:path w="2081529" h="1202689">
                <a:moveTo>
                  <a:pt x="2005456" y="1202309"/>
                </a:moveTo>
                <a:lnTo>
                  <a:pt x="75945" y="1202309"/>
                </a:lnTo>
                <a:lnTo>
                  <a:pt x="46481" y="1195705"/>
                </a:lnTo>
                <a:lnTo>
                  <a:pt x="22351" y="1178052"/>
                </a:lnTo>
                <a:lnTo>
                  <a:pt x="5968" y="1151763"/>
                </a:lnTo>
                <a:lnTo>
                  <a:pt x="0" y="1119759"/>
                </a:lnTo>
                <a:lnTo>
                  <a:pt x="0" y="82550"/>
                </a:lnTo>
                <a:lnTo>
                  <a:pt x="5968" y="50419"/>
                </a:lnTo>
                <a:lnTo>
                  <a:pt x="22351" y="24257"/>
                </a:lnTo>
                <a:lnTo>
                  <a:pt x="46481" y="6477"/>
                </a:lnTo>
                <a:lnTo>
                  <a:pt x="75945" y="0"/>
                </a:lnTo>
                <a:lnTo>
                  <a:pt x="2005456" y="0"/>
                </a:lnTo>
                <a:lnTo>
                  <a:pt x="2034920" y="6477"/>
                </a:lnTo>
                <a:lnTo>
                  <a:pt x="2059051" y="24257"/>
                </a:lnTo>
                <a:lnTo>
                  <a:pt x="2075433" y="50419"/>
                </a:lnTo>
                <a:lnTo>
                  <a:pt x="2081402" y="82550"/>
                </a:lnTo>
                <a:lnTo>
                  <a:pt x="2081402" y="1119759"/>
                </a:lnTo>
                <a:lnTo>
                  <a:pt x="2075433" y="1151763"/>
                </a:lnTo>
                <a:lnTo>
                  <a:pt x="2059051" y="1178052"/>
                </a:lnTo>
                <a:lnTo>
                  <a:pt x="2034920" y="1195705"/>
                </a:lnTo>
                <a:lnTo>
                  <a:pt x="2005456" y="120230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10" name="object 10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282" y="1429639"/>
            <a:ext cx="66378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6" name="object 16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08910" y="1345489"/>
            <a:ext cx="706501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20" name="object 20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14186" y="1347267"/>
            <a:ext cx="667068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4" name="object 24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23657" y="1347267"/>
            <a:ext cx="952955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2809" y="1349806"/>
            <a:ext cx="1169834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9" name="object 29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63440" y="1420749"/>
            <a:ext cx="21425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3" name="object 33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75168" y="1444498"/>
            <a:ext cx="47209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32444" y="4605350"/>
            <a:ext cx="23977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atendimento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é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através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agendamentos, </a:t>
            </a:r>
            <a:r>
              <a:rPr sz="800" spc="-5" dirty="0">
                <a:latin typeface="Calibri"/>
                <a:cs typeface="Calibri"/>
              </a:rPr>
              <a:t> podendo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variar</a:t>
            </a:r>
            <a:r>
              <a:rPr sz="800" dirty="0">
                <a:latin typeface="Calibri"/>
                <a:cs typeface="Calibri"/>
              </a:rPr>
              <a:t> 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prazo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tratamento,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conforme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queixa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usuário.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78173" y="2169033"/>
            <a:ext cx="2039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2310" algn="l"/>
              </a:tabLst>
            </a:pP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quip</a:t>
            </a:r>
            <a:r>
              <a:rPr sz="800" dirty="0">
                <a:latin typeface="Calibri"/>
                <a:cs typeface="Calibri"/>
              </a:rPr>
              <a:t>e   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icossoci</a:t>
            </a:r>
            <a:r>
              <a:rPr sz="800" dirty="0">
                <a:latin typeface="Calibri"/>
                <a:cs typeface="Calibri"/>
              </a:rPr>
              <a:t>al   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espec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1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li</a:t>
            </a:r>
            <a:r>
              <a:rPr sz="800" spc="-30" dirty="0">
                <a:latin typeface="Calibri"/>
                <a:cs typeface="Calibri"/>
              </a:rPr>
              <a:t>z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dirty="0">
                <a:latin typeface="Calibri"/>
                <a:cs typeface="Calibri"/>
              </a:rPr>
              <a:t>a   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</a:t>
            </a:r>
            <a:r>
              <a:rPr sz="800" dirty="0">
                <a:latin typeface="Calibri"/>
                <a:cs typeface="Calibri"/>
              </a:rPr>
              <a:t>a	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3659" y="2290953"/>
            <a:ext cx="5486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visand</a:t>
            </a:r>
            <a:r>
              <a:rPr sz="800" dirty="0">
                <a:latin typeface="Calibri"/>
                <a:cs typeface="Calibri"/>
              </a:rPr>
              <a:t>o    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94938" y="2290953"/>
            <a:ext cx="141922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    </a:t>
            </a:r>
            <a:r>
              <a:rPr sz="800" spc="-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m    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am</a:t>
            </a:r>
            <a:r>
              <a:rPr sz="800" spc="-5" dirty="0">
                <a:latin typeface="Calibri"/>
                <a:cs typeface="Calibri"/>
              </a:rPr>
              <a:t>idad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promoção,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proteção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social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77470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população.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11671" y="4702911"/>
            <a:ext cx="694690" cy="29718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</a:t>
            </a:r>
            <a:r>
              <a:rPr sz="800" spc="-15" dirty="0">
                <a:latin typeface="Calibri"/>
                <a:cs typeface="Calibri"/>
              </a:rPr>
              <a:t>741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32</a:t>
            </a:r>
            <a:r>
              <a:rPr sz="800" spc="-25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31)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99</a:t>
            </a:r>
            <a:r>
              <a:rPr sz="800" spc="-15" dirty="0">
                <a:latin typeface="Calibri"/>
                <a:cs typeface="Calibri"/>
              </a:rPr>
              <a:t>866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spc="-15" dirty="0">
                <a:latin typeface="Calibri"/>
                <a:cs typeface="Calibri"/>
              </a:rPr>
              <a:t>17</a:t>
            </a:r>
            <a:r>
              <a:rPr sz="800" spc="-25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2488" y="4716272"/>
            <a:ext cx="9867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3455" algn="l"/>
              </a:tabLst>
            </a:pPr>
            <a:r>
              <a:rPr sz="800" u="sng" dirty="0">
                <a:uFill>
                  <a:solidFill>
                    <a:srgbClr val="1B1F2C"/>
                  </a:solidFill>
                </a:uFill>
                <a:latin typeface="Calibri"/>
                <a:cs typeface="Calibri"/>
              </a:rPr>
              <a:t> 	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54648" y="3898138"/>
            <a:ext cx="755015" cy="4025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400"/>
              </a:lnSpc>
              <a:spcBef>
                <a:spcPts val="60"/>
              </a:spcBef>
            </a:pPr>
            <a:r>
              <a:rPr sz="800" spc="-5" dirty="0">
                <a:latin typeface="Calibri"/>
                <a:cs typeface="Calibri"/>
              </a:rPr>
              <a:t>Ru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Jos</a:t>
            </a:r>
            <a:r>
              <a:rPr sz="800" dirty="0">
                <a:latin typeface="Calibri"/>
                <a:cs typeface="Calibri"/>
              </a:rPr>
              <a:t>é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olha</a:t>
            </a:r>
            <a:r>
              <a:rPr sz="800" dirty="0">
                <a:latin typeface="Calibri"/>
                <a:cs typeface="Calibri"/>
              </a:rPr>
              <a:t>,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nº  </a:t>
            </a:r>
            <a:r>
              <a:rPr sz="800" dirty="0">
                <a:latin typeface="Calibri"/>
                <a:cs typeface="Calibri"/>
              </a:rPr>
              <a:t>146, </a:t>
            </a:r>
            <a:r>
              <a:rPr sz="800" spc="-5" dirty="0">
                <a:latin typeface="Calibri"/>
                <a:cs typeface="Calibri"/>
              </a:rPr>
              <a:t>Centro-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Brumadinho/MG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140" y="4944554"/>
            <a:ext cx="750570" cy="9829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204"/>
              </a:spcBef>
            </a:pPr>
            <a:r>
              <a:rPr sz="800" b="1" dirty="0">
                <a:latin typeface="Calibri"/>
                <a:cs typeface="Calibri"/>
              </a:rPr>
              <a:t>SAD</a:t>
            </a:r>
            <a:endParaRPr sz="800">
              <a:latin typeface="Calibri"/>
              <a:cs typeface="Calibri"/>
            </a:endParaRPr>
          </a:p>
          <a:p>
            <a:pPr marL="12700" marR="5080" indent="-10160" algn="ctr">
              <a:lnSpc>
                <a:spcPct val="108300"/>
              </a:lnSpc>
              <a:spcBef>
                <a:spcPts val="25"/>
              </a:spcBef>
            </a:pPr>
            <a:r>
              <a:rPr sz="800" b="1" dirty="0">
                <a:latin typeface="Calibri"/>
                <a:cs typeface="Calibri"/>
              </a:rPr>
              <a:t>Equipe 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M</a:t>
            </a:r>
            <a:r>
              <a:rPr sz="800" b="1" spc="-15" dirty="0">
                <a:latin typeface="Calibri"/>
                <a:cs typeface="Calibri"/>
              </a:rPr>
              <a:t>u</a:t>
            </a:r>
            <a:r>
              <a:rPr sz="800" b="1" spc="-20" dirty="0">
                <a:latin typeface="Calibri"/>
                <a:cs typeface="Calibri"/>
              </a:rPr>
              <a:t>l</a:t>
            </a:r>
            <a:r>
              <a:rPr sz="800" b="1" spc="-15" dirty="0">
                <a:latin typeface="Calibri"/>
                <a:cs typeface="Calibri"/>
              </a:rPr>
              <a:t>t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spc="-15" dirty="0">
                <a:latin typeface="Calibri"/>
                <a:cs typeface="Calibri"/>
              </a:rPr>
              <a:t>p</a:t>
            </a:r>
            <a:r>
              <a:rPr sz="800" b="1" spc="-10" dirty="0">
                <a:latin typeface="Calibri"/>
                <a:cs typeface="Calibri"/>
              </a:rPr>
              <a:t>r</a:t>
            </a:r>
            <a:r>
              <a:rPr sz="800" b="1" spc="-15" dirty="0">
                <a:latin typeface="Calibri"/>
                <a:cs typeface="Calibri"/>
              </a:rPr>
              <a:t>of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spc="-10" dirty="0">
                <a:latin typeface="Calibri"/>
                <a:cs typeface="Calibri"/>
              </a:rPr>
              <a:t>ss</a:t>
            </a:r>
            <a:r>
              <a:rPr sz="800" b="1" spc="-20" dirty="0">
                <a:latin typeface="Calibri"/>
                <a:cs typeface="Calibri"/>
              </a:rPr>
              <a:t>i</a:t>
            </a:r>
            <a:r>
              <a:rPr sz="800" b="1" spc="-15" dirty="0">
                <a:latin typeface="Calibri"/>
                <a:cs typeface="Calibri"/>
              </a:rPr>
              <a:t>ona</a:t>
            </a:r>
            <a:r>
              <a:rPr sz="800" b="1" spc="-20" dirty="0">
                <a:latin typeface="Calibri"/>
                <a:cs typeface="Calibri"/>
              </a:rPr>
              <a:t>l</a:t>
            </a:r>
            <a:r>
              <a:rPr sz="800" b="1" dirty="0">
                <a:latin typeface="Calibri"/>
                <a:cs typeface="Calibri"/>
              </a:rPr>
              <a:t>:  </a:t>
            </a:r>
            <a:r>
              <a:rPr sz="800" b="1" spc="-5" dirty="0">
                <a:latin typeface="Calibri"/>
                <a:cs typeface="Calibri"/>
              </a:rPr>
              <a:t>Médico</a:t>
            </a:r>
            <a:endParaRPr sz="800">
              <a:latin typeface="Calibri"/>
              <a:cs typeface="Calibri"/>
            </a:endParaRPr>
          </a:p>
          <a:p>
            <a:pPr marL="102235" marR="91440" indent="-16510" algn="ctr">
              <a:lnSpc>
                <a:spcPct val="112500"/>
              </a:lnSpc>
              <a:spcBef>
                <a:spcPts val="85"/>
              </a:spcBef>
              <a:tabLst>
                <a:tab pos="545465" algn="l"/>
              </a:tabLst>
            </a:pPr>
            <a:r>
              <a:rPr sz="800" b="1" spc="-15" dirty="0">
                <a:latin typeface="Calibri"/>
                <a:cs typeface="Calibri"/>
              </a:rPr>
              <a:t>Psicólogo 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dirty="0">
                <a:latin typeface="Calibri"/>
                <a:cs typeface="Calibri"/>
              </a:rPr>
              <a:t>é</a:t>
            </a:r>
            <a:r>
              <a:rPr sz="800" b="1" spc="-15" dirty="0">
                <a:latin typeface="Calibri"/>
                <a:cs typeface="Calibri"/>
              </a:rPr>
              <a:t>c</a:t>
            </a:r>
            <a:r>
              <a:rPr sz="800" b="1" dirty="0">
                <a:latin typeface="Calibri"/>
                <a:cs typeface="Calibri"/>
              </a:rPr>
              <a:t>n</a:t>
            </a:r>
            <a:r>
              <a:rPr sz="800" b="1" spc="-30" dirty="0">
                <a:latin typeface="Calibri"/>
                <a:cs typeface="Calibri"/>
              </a:rPr>
              <a:t>i</a:t>
            </a:r>
            <a:r>
              <a:rPr sz="800" b="1" spc="-15" dirty="0">
                <a:latin typeface="Calibri"/>
                <a:cs typeface="Calibri"/>
              </a:rPr>
              <a:t>c</a:t>
            </a:r>
            <a:r>
              <a:rPr sz="800" b="1" dirty="0">
                <a:latin typeface="Calibri"/>
                <a:cs typeface="Calibri"/>
              </a:rPr>
              <a:t>o	</a:t>
            </a:r>
            <a:r>
              <a:rPr sz="800" b="1" spc="-15" dirty="0">
                <a:latin typeface="Calibri"/>
                <a:cs typeface="Calibri"/>
              </a:rPr>
              <a:t>d</a:t>
            </a:r>
            <a:r>
              <a:rPr sz="800" b="1" dirty="0">
                <a:latin typeface="Calibri"/>
                <a:cs typeface="Calibri"/>
              </a:rPr>
              <a:t>e  </a:t>
            </a:r>
            <a:r>
              <a:rPr sz="800" b="1" spc="-5" dirty="0">
                <a:latin typeface="Calibri"/>
                <a:cs typeface="Calibri"/>
              </a:rPr>
              <a:t>Enfermagem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98803" y="1981200"/>
            <a:ext cx="1516380" cy="1225550"/>
          </a:xfrm>
          <a:custGeom>
            <a:avLst/>
            <a:gdLst/>
            <a:ahLst/>
            <a:cxnLst/>
            <a:rect l="l" t="t" r="r" b="b"/>
            <a:pathLst>
              <a:path w="1516380" h="1225550">
                <a:moveTo>
                  <a:pt x="1432687" y="1225168"/>
                </a:moveTo>
                <a:lnTo>
                  <a:pt x="83565" y="1225168"/>
                </a:lnTo>
                <a:lnTo>
                  <a:pt x="51117" y="1220724"/>
                </a:lnTo>
                <a:lnTo>
                  <a:pt x="24549" y="1208786"/>
                </a:lnTo>
                <a:lnTo>
                  <a:pt x="6591" y="1191132"/>
                </a:lnTo>
                <a:lnTo>
                  <a:pt x="0" y="1169415"/>
                </a:lnTo>
                <a:lnTo>
                  <a:pt x="0" y="55625"/>
                </a:lnTo>
                <a:lnTo>
                  <a:pt x="6591" y="34036"/>
                </a:lnTo>
                <a:lnTo>
                  <a:pt x="24549" y="16382"/>
                </a:lnTo>
                <a:lnTo>
                  <a:pt x="51117" y="4444"/>
                </a:lnTo>
                <a:lnTo>
                  <a:pt x="83565" y="0"/>
                </a:lnTo>
                <a:lnTo>
                  <a:pt x="1432687" y="0"/>
                </a:lnTo>
                <a:lnTo>
                  <a:pt x="1465072" y="4444"/>
                </a:lnTo>
                <a:lnTo>
                  <a:pt x="1491615" y="16382"/>
                </a:lnTo>
                <a:lnTo>
                  <a:pt x="1509648" y="34036"/>
                </a:lnTo>
                <a:lnTo>
                  <a:pt x="1516253" y="55625"/>
                </a:lnTo>
                <a:lnTo>
                  <a:pt x="1516253" y="1169415"/>
                </a:lnTo>
                <a:lnTo>
                  <a:pt x="1509648" y="1191132"/>
                </a:lnTo>
                <a:lnTo>
                  <a:pt x="1491615" y="1208786"/>
                </a:lnTo>
                <a:lnTo>
                  <a:pt x="1465072" y="1220724"/>
                </a:lnTo>
                <a:lnTo>
                  <a:pt x="1432687" y="122516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8803" y="4960620"/>
            <a:ext cx="1516380" cy="1074420"/>
          </a:xfrm>
          <a:custGeom>
            <a:avLst/>
            <a:gdLst/>
            <a:ahLst/>
            <a:cxnLst/>
            <a:rect l="l" t="t" r="r" b="b"/>
            <a:pathLst>
              <a:path w="1516380" h="1074420">
                <a:moveTo>
                  <a:pt x="1432687" y="1074165"/>
                </a:moveTo>
                <a:lnTo>
                  <a:pt x="83565" y="1074165"/>
                </a:lnTo>
                <a:lnTo>
                  <a:pt x="51117" y="1070355"/>
                </a:lnTo>
                <a:lnTo>
                  <a:pt x="24549" y="1059814"/>
                </a:lnTo>
                <a:lnTo>
                  <a:pt x="6591" y="1044320"/>
                </a:lnTo>
                <a:lnTo>
                  <a:pt x="0" y="1025397"/>
                </a:lnTo>
                <a:lnTo>
                  <a:pt x="0" y="48767"/>
                </a:lnTo>
                <a:lnTo>
                  <a:pt x="6591" y="29844"/>
                </a:lnTo>
                <a:lnTo>
                  <a:pt x="24549" y="14350"/>
                </a:lnTo>
                <a:lnTo>
                  <a:pt x="51117" y="3809"/>
                </a:lnTo>
                <a:lnTo>
                  <a:pt x="83565" y="0"/>
                </a:lnTo>
                <a:lnTo>
                  <a:pt x="1432687" y="0"/>
                </a:lnTo>
                <a:lnTo>
                  <a:pt x="1465072" y="3809"/>
                </a:lnTo>
                <a:lnTo>
                  <a:pt x="1491615" y="14350"/>
                </a:lnTo>
                <a:lnTo>
                  <a:pt x="1509648" y="29844"/>
                </a:lnTo>
                <a:lnTo>
                  <a:pt x="1516253" y="48767"/>
                </a:lnTo>
                <a:lnTo>
                  <a:pt x="1516253" y="1025397"/>
                </a:lnTo>
                <a:lnTo>
                  <a:pt x="1509648" y="1044320"/>
                </a:lnTo>
                <a:lnTo>
                  <a:pt x="1491615" y="1059814"/>
                </a:lnTo>
                <a:lnTo>
                  <a:pt x="1465072" y="1070355"/>
                </a:lnTo>
                <a:lnTo>
                  <a:pt x="1432687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4779" y="2034540"/>
            <a:ext cx="887094" cy="1074420"/>
          </a:xfrm>
          <a:custGeom>
            <a:avLst/>
            <a:gdLst/>
            <a:ahLst/>
            <a:cxnLst/>
            <a:rect l="l" t="t" r="r" b="b"/>
            <a:pathLst>
              <a:path w="887094" h="1074420">
                <a:moveTo>
                  <a:pt x="838009" y="1074165"/>
                </a:moveTo>
                <a:lnTo>
                  <a:pt x="48869" y="1074165"/>
                </a:lnTo>
                <a:lnTo>
                  <a:pt x="29895" y="1070355"/>
                </a:lnTo>
                <a:lnTo>
                  <a:pt x="14363" y="1059814"/>
                </a:lnTo>
                <a:lnTo>
                  <a:pt x="3848" y="1044321"/>
                </a:lnTo>
                <a:lnTo>
                  <a:pt x="0" y="1025398"/>
                </a:lnTo>
                <a:lnTo>
                  <a:pt x="0" y="48767"/>
                </a:lnTo>
                <a:lnTo>
                  <a:pt x="3848" y="29844"/>
                </a:lnTo>
                <a:lnTo>
                  <a:pt x="14363" y="14350"/>
                </a:lnTo>
                <a:lnTo>
                  <a:pt x="29895" y="3810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3810"/>
                </a:lnTo>
                <a:lnTo>
                  <a:pt x="872515" y="14350"/>
                </a:lnTo>
                <a:lnTo>
                  <a:pt x="883018" y="29844"/>
                </a:lnTo>
                <a:lnTo>
                  <a:pt x="886879" y="48767"/>
                </a:lnTo>
                <a:lnTo>
                  <a:pt x="886879" y="1025398"/>
                </a:lnTo>
                <a:lnTo>
                  <a:pt x="883018" y="1044321"/>
                </a:lnTo>
                <a:lnTo>
                  <a:pt x="872515" y="1059814"/>
                </a:lnTo>
                <a:lnTo>
                  <a:pt x="856983" y="1070355"/>
                </a:lnTo>
                <a:lnTo>
                  <a:pt x="838009" y="107416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207" y="3287268"/>
            <a:ext cx="885190" cy="1515110"/>
          </a:xfrm>
          <a:custGeom>
            <a:avLst/>
            <a:gdLst/>
            <a:ahLst/>
            <a:cxnLst/>
            <a:rect l="l" t="t" r="r" b="b"/>
            <a:pathLst>
              <a:path w="885190" h="1515110">
                <a:moveTo>
                  <a:pt x="836079" y="1514602"/>
                </a:moveTo>
                <a:lnTo>
                  <a:pt x="48768" y="1514602"/>
                </a:lnTo>
                <a:lnTo>
                  <a:pt x="29832" y="1509141"/>
                </a:lnTo>
                <a:lnTo>
                  <a:pt x="14312" y="1494409"/>
                </a:lnTo>
                <a:lnTo>
                  <a:pt x="3848" y="1472565"/>
                </a:lnTo>
                <a:lnTo>
                  <a:pt x="0" y="1445768"/>
                </a:lnTo>
                <a:lnTo>
                  <a:pt x="0" y="68834"/>
                </a:lnTo>
                <a:lnTo>
                  <a:pt x="3848" y="42037"/>
                </a:lnTo>
                <a:lnTo>
                  <a:pt x="14312" y="20193"/>
                </a:lnTo>
                <a:lnTo>
                  <a:pt x="29832" y="5461"/>
                </a:lnTo>
                <a:lnTo>
                  <a:pt x="48768" y="0"/>
                </a:lnTo>
                <a:lnTo>
                  <a:pt x="836079" y="0"/>
                </a:lnTo>
                <a:lnTo>
                  <a:pt x="855014" y="5461"/>
                </a:lnTo>
                <a:lnTo>
                  <a:pt x="870521" y="20193"/>
                </a:lnTo>
                <a:lnTo>
                  <a:pt x="880999" y="42037"/>
                </a:lnTo>
                <a:lnTo>
                  <a:pt x="884847" y="68834"/>
                </a:lnTo>
                <a:lnTo>
                  <a:pt x="884847" y="1445768"/>
                </a:lnTo>
                <a:lnTo>
                  <a:pt x="880999" y="1472565"/>
                </a:lnTo>
                <a:lnTo>
                  <a:pt x="870521" y="1494409"/>
                </a:lnTo>
                <a:lnTo>
                  <a:pt x="855014" y="1509141"/>
                </a:lnTo>
                <a:lnTo>
                  <a:pt x="836079" y="151460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3941" y="3284880"/>
            <a:ext cx="711200" cy="11049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sz="700" b="1" spc="-15" dirty="0">
                <a:latin typeface="Calibri"/>
                <a:cs typeface="Calibri"/>
              </a:rPr>
              <a:t>NASF</a:t>
            </a:r>
            <a:endParaRPr sz="700">
              <a:latin typeface="Calibri"/>
              <a:cs typeface="Calibri"/>
            </a:endParaRPr>
          </a:p>
          <a:p>
            <a:pPr marL="12700" marR="5080" algn="ctr">
              <a:lnSpc>
                <a:spcPct val="111000"/>
              </a:lnSpc>
              <a:spcBef>
                <a:spcPts val="50"/>
              </a:spcBef>
            </a:pPr>
            <a:r>
              <a:rPr sz="700" b="1" spc="-20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ú</a:t>
            </a:r>
            <a:r>
              <a:rPr sz="700" b="1" spc="-25" dirty="0">
                <a:latin typeface="Calibri"/>
                <a:cs typeface="Calibri"/>
              </a:rPr>
              <a:t>cl</a:t>
            </a:r>
            <a:r>
              <a:rPr sz="700" b="1" spc="-2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o </a:t>
            </a:r>
            <a:r>
              <a:rPr sz="700" b="1" spc="-10" dirty="0">
                <a:latin typeface="Calibri"/>
                <a:cs typeface="Calibri"/>
              </a:rPr>
              <a:t>A</a:t>
            </a:r>
            <a:r>
              <a:rPr sz="700" b="1" spc="-20" dirty="0">
                <a:latin typeface="Calibri"/>
                <a:cs typeface="Calibri"/>
              </a:rPr>
              <a:t>m</a:t>
            </a:r>
            <a:r>
              <a:rPr sz="700" b="1" spc="-10" dirty="0">
                <a:latin typeface="Calibri"/>
                <a:cs typeface="Calibri"/>
              </a:rPr>
              <a:t>p</a:t>
            </a:r>
            <a:r>
              <a:rPr sz="700" b="1" spc="-20" dirty="0">
                <a:latin typeface="Calibri"/>
                <a:cs typeface="Calibri"/>
              </a:rPr>
              <a:t>li</a:t>
            </a:r>
            <a:r>
              <a:rPr sz="700" b="1" spc="-5" dirty="0">
                <a:latin typeface="Calibri"/>
                <a:cs typeface="Calibri"/>
              </a:rPr>
              <a:t>ado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à  Saúde da </a:t>
            </a:r>
            <a:r>
              <a:rPr sz="700" b="1" spc="-15" dirty="0">
                <a:latin typeface="Calibri"/>
                <a:cs typeface="Calibri"/>
              </a:rPr>
              <a:t>Família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Fisioterapeutas,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Terapeutas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Ocupacionais,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15" dirty="0">
                <a:latin typeface="Calibri"/>
                <a:cs typeface="Calibri"/>
              </a:rPr>
              <a:t>Fonoaudiólogos,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Nutricionistas 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E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20" dirty="0">
                <a:latin typeface="Calibri"/>
                <a:cs typeface="Calibri"/>
              </a:rPr>
              <a:t>u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25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F</a:t>
            </a:r>
            <a:r>
              <a:rPr sz="700" b="1" spc="-25" dirty="0">
                <a:latin typeface="Calibri"/>
                <a:cs typeface="Calibri"/>
              </a:rPr>
              <a:t>í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25" dirty="0">
                <a:latin typeface="Calibri"/>
                <a:cs typeface="Calibri"/>
              </a:rPr>
              <a:t>ico</a:t>
            </a:r>
            <a:r>
              <a:rPr sz="700" b="1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217" y="4489856"/>
            <a:ext cx="82994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7100"/>
              </a:lnSpc>
              <a:spcBef>
                <a:spcPts val="100"/>
              </a:spcBef>
            </a:pPr>
            <a:r>
              <a:rPr sz="700" b="1" spc="-15" dirty="0">
                <a:latin typeface="Calibri"/>
                <a:cs typeface="Calibri"/>
              </a:rPr>
              <a:t>Equipe Intermediária 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ú</a:t>
            </a:r>
            <a:r>
              <a:rPr sz="700" b="1" spc="-2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M</a:t>
            </a:r>
            <a:r>
              <a:rPr sz="700" b="1" spc="-20" dirty="0">
                <a:latin typeface="Calibri"/>
                <a:cs typeface="Calibri"/>
              </a:rPr>
              <a:t>e</a:t>
            </a:r>
            <a:r>
              <a:rPr sz="700" b="1" spc="-10" dirty="0">
                <a:latin typeface="Calibri"/>
                <a:cs typeface="Calibri"/>
              </a:rPr>
              <a:t>n</a:t>
            </a:r>
            <a:r>
              <a:rPr sz="700" b="1" spc="-20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20" dirty="0">
                <a:latin typeface="Calibri"/>
                <a:cs typeface="Calibri"/>
              </a:rPr>
              <a:t>l</a:t>
            </a:r>
            <a:r>
              <a:rPr sz="700" b="1" spc="-5" dirty="0">
                <a:latin typeface="Calibri"/>
                <a:cs typeface="Calibri"/>
              </a:rPr>
              <a:t>/P</a:t>
            </a:r>
            <a:r>
              <a:rPr sz="700" b="1" spc="-25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Fs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8684" y="4945380"/>
            <a:ext cx="885190" cy="1074420"/>
          </a:xfrm>
          <a:custGeom>
            <a:avLst/>
            <a:gdLst/>
            <a:ahLst/>
            <a:cxnLst/>
            <a:rect l="l" t="t" r="r" b="b"/>
            <a:pathLst>
              <a:path w="885190" h="1074420">
                <a:moveTo>
                  <a:pt x="836079" y="1074166"/>
                </a:moveTo>
                <a:lnTo>
                  <a:pt x="48768" y="1074166"/>
                </a:lnTo>
                <a:lnTo>
                  <a:pt x="29832" y="1070356"/>
                </a:lnTo>
                <a:lnTo>
                  <a:pt x="14312" y="1059815"/>
                </a:lnTo>
                <a:lnTo>
                  <a:pt x="3848" y="1044321"/>
                </a:lnTo>
                <a:lnTo>
                  <a:pt x="0" y="1025398"/>
                </a:lnTo>
                <a:lnTo>
                  <a:pt x="0" y="48768"/>
                </a:lnTo>
                <a:lnTo>
                  <a:pt x="3848" y="29844"/>
                </a:lnTo>
                <a:lnTo>
                  <a:pt x="14312" y="14350"/>
                </a:lnTo>
                <a:lnTo>
                  <a:pt x="29832" y="3810"/>
                </a:lnTo>
                <a:lnTo>
                  <a:pt x="48768" y="0"/>
                </a:lnTo>
                <a:lnTo>
                  <a:pt x="836079" y="0"/>
                </a:lnTo>
                <a:lnTo>
                  <a:pt x="855014" y="3810"/>
                </a:lnTo>
                <a:lnTo>
                  <a:pt x="870521" y="14350"/>
                </a:lnTo>
                <a:lnTo>
                  <a:pt x="880999" y="29844"/>
                </a:lnTo>
                <a:lnTo>
                  <a:pt x="884847" y="48768"/>
                </a:lnTo>
                <a:lnTo>
                  <a:pt x="884847" y="1025398"/>
                </a:lnTo>
                <a:lnTo>
                  <a:pt x="880999" y="1044321"/>
                </a:lnTo>
                <a:lnTo>
                  <a:pt x="870521" y="1059815"/>
                </a:lnTo>
                <a:lnTo>
                  <a:pt x="855014" y="1070356"/>
                </a:lnTo>
                <a:lnTo>
                  <a:pt x="836079" y="107416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96136" y="2066671"/>
            <a:ext cx="135255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to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re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liz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1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tr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vé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de demanda espontânea,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encaminhamentos,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a/</a:t>
            </a: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a.  </a:t>
            </a:r>
            <a:r>
              <a:rPr sz="800" spc="-5" dirty="0">
                <a:latin typeface="Calibri"/>
                <a:cs typeface="Calibri"/>
              </a:rPr>
              <a:t>malote/protocolos.</a:t>
            </a:r>
            <a:endParaRPr sz="800">
              <a:latin typeface="Calibri"/>
              <a:cs typeface="Calibri"/>
            </a:endParaRPr>
          </a:p>
          <a:p>
            <a:pPr marL="12700" marR="56515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Documentos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necessários: </a:t>
            </a:r>
            <a:r>
              <a:rPr sz="800" dirty="0">
                <a:latin typeface="Calibri"/>
                <a:cs typeface="Calibri"/>
              </a:rPr>
              <a:t> C</a:t>
            </a:r>
            <a:r>
              <a:rPr sz="800" spc="-5" dirty="0">
                <a:latin typeface="Calibri"/>
                <a:cs typeface="Calibri"/>
              </a:rPr>
              <a:t>óp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cu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ssoa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s;  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ovan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ê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5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a;  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SUS;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82039" y="3275076"/>
            <a:ext cx="1516380" cy="1548130"/>
          </a:xfrm>
          <a:custGeom>
            <a:avLst/>
            <a:gdLst/>
            <a:ahLst/>
            <a:cxnLst/>
            <a:rect l="l" t="t" r="r" b="b"/>
            <a:pathLst>
              <a:path w="1516380" h="1548129">
                <a:moveTo>
                  <a:pt x="1432686" y="1547876"/>
                </a:moveTo>
                <a:lnTo>
                  <a:pt x="83565" y="1547876"/>
                </a:lnTo>
                <a:lnTo>
                  <a:pt x="51117" y="1542288"/>
                </a:lnTo>
                <a:lnTo>
                  <a:pt x="24549" y="1527175"/>
                </a:lnTo>
                <a:lnTo>
                  <a:pt x="6591" y="1504822"/>
                </a:lnTo>
                <a:lnTo>
                  <a:pt x="0" y="1477517"/>
                </a:lnTo>
                <a:lnTo>
                  <a:pt x="0" y="70357"/>
                </a:lnTo>
                <a:lnTo>
                  <a:pt x="6591" y="43052"/>
                </a:lnTo>
                <a:lnTo>
                  <a:pt x="24549" y="20700"/>
                </a:lnTo>
                <a:lnTo>
                  <a:pt x="51117" y="5587"/>
                </a:lnTo>
                <a:lnTo>
                  <a:pt x="83565" y="0"/>
                </a:lnTo>
                <a:lnTo>
                  <a:pt x="1432686" y="0"/>
                </a:lnTo>
                <a:lnTo>
                  <a:pt x="1465072" y="5587"/>
                </a:lnTo>
                <a:lnTo>
                  <a:pt x="1491615" y="20700"/>
                </a:lnTo>
                <a:lnTo>
                  <a:pt x="1509648" y="43052"/>
                </a:lnTo>
                <a:lnTo>
                  <a:pt x="1516253" y="70357"/>
                </a:lnTo>
                <a:lnTo>
                  <a:pt x="1516253" y="1477517"/>
                </a:lnTo>
                <a:lnTo>
                  <a:pt x="1509648" y="1504822"/>
                </a:lnTo>
                <a:lnTo>
                  <a:pt x="1491615" y="1527175"/>
                </a:lnTo>
                <a:lnTo>
                  <a:pt x="1465072" y="1542288"/>
                </a:lnTo>
                <a:lnTo>
                  <a:pt x="1432686" y="154787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822829" y="2112645"/>
            <a:ext cx="64325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795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colh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 </a:t>
            </a:r>
            <a:r>
              <a:rPr sz="800" spc="-5" dirty="0">
                <a:latin typeface="Calibri"/>
                <a:cs typeface="Calibri"/>
              </a:rPr>
              <a:t>escuta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Atendimento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Psicossocial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Presencial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individ</a:t>
            </a:r>
            <a:r>
              <a:rPr sz="800" spc="-10" dirty="0">
                <a:latin typeface="Calibri"/>
                <a:cs typeface="Calibri"/>
              </a:rPr>
              <a:t>u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/ou  familiar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94557" y="3416300"/>
            <a:ext cx="200913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Formado </a:t>
            </a:r>
            <a:r>
              <a:rPr sz="800" spc="-5" dirty="0">
                <a:latin typeface="Calibri"/>
                <a:cs typeface="Calibri"/>
              </a:rPr>
              <a:t>por equipe </a:t>
            </a:r>
            <a:r>
              <a:rPr sz="800" spc="-10" dirty="0">
                <a:latin typeface="Calibri"/>
                <a:cs typeface="Calibri"/>
              </a:rPr>
              <a:t>multiprofissional </a:t>
            </a:r>
            <a:r>
              <a:rPr sz="800" spc="-5" dirty="0">
                <a:latin typeface="Calibri"/>
                <a:cs typeface="Calibri"/>
              </a:rPr>
              <a:t>que </a:t>
            </a:r>
            <a:r>
              <a:rPr sz="800" spc="-10" dirty="0">
                <a:latin typeface="Calibri"/>
                <a:cs typeface="Calibri"/>
              </a:rPr>
              <a:t>atua </a:t>
            </a:r>
            <a:r>
              <a:rPr sz="800" spc="-5" dirty="0">
                <a:latin typeface="Calibri"/>
                <a:cs typeface="Calibri"/>
              </a:rPr>
              <a:t> de maneira </a:t>
            </a:r>
            <a:r>
              <a:rPr sz="800" spc="-10" dirty="0">
                <a:latin typeface="Calibri"/>
                <a:cs typeface="Calibri"/>
              </a:rPr>
              <a:t>integrada </a:t>
            </a:r>
            <a:r>
              <a:rPr sz="800" dirty="0">
                <a:latin typeface="Calibri"/>
                <a:cs typeface="Calibri"/>
              </a:rPr>
              <a:t>apoiando </a:t>
            </a:r>
            <a:r>
              <a:rPr sz="800" spc="-5" dirty="0">
                <a:latin typeface="Calibri"/>
                <a:cs typeface="Calibri"/>
              </a:rPr>
              <a:t>as </a:t>
            </a:r>
            <a:r>
              <a:rPr sz="800" spc="-10" dirty="0">
                <a:latin typeface="Calibri"/>
                <a:cs typeface="Calibri"/>
              </a:rPr>
              <a:t>equipes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família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</a:t>
            </a:r>
            <a:r>
              <a:rPr sz="800" spc="-5" dirty="0">
                <a:latin typeface="Calibri"/>
                <a:cs typeface="Calibri"/>
              </a:rPr>
              <a:t> objetivo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ampliar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ações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atenção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Básica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bem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sua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resolubilidade, busca </a:t>
            </a:r>
            <a:r>
              <a:rPr sz="800" spc="-15" dirty="0">
                <a:latin typeface="Calibri"/>
                <a:cs typeface="Calibri"/>
              </a:rPr>
              <a:t>integralidade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 cuidado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com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usuário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SUS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por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intermédio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 </a:t>
            </a:r>
            <a:r>
              <a:rPr sz="800" dirty="0">
                <a:latin typeface="Calibri"/>
                <a:cs typeface="Calibri"/>
              </a:rPr>
              <a:t> am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ç</a:t>
            </a:r>
            <a:r>
              <a:rPr sz="800" dirty="0">
                <a:latin typeface="Calibri"/>
                <a:cs typeface="Calibri"/>
              </a:rPr>
              <a:t>ão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clín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94557" y="4391025"/>
            <a:ext cx="19221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Atendimento/acompanhamento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psicoterápico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84778" y="5132578"/>
            <a:ext cx="19767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O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SAD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destina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seus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atendimentos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aos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usuários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84778" y="5254498"/>
            <a:ext cx="2019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" algn="l"/>
                <a:tab pos="881380" algn="l"/>
                <a:tab pos="1487805" algn="l"/>
                <a:tab pos="1760855" algn="l"/>
              </a:tabLst>
            </a:pPr>
            <a:r>
              <a:rPr sz="800" spc="-5" dirty="0">
                <a:latin typeface="Calibri"/>
                <a:cs typeface="Calibri"/>
              </a:rPr>
              <a:t>qu</a:t>
            </a:r>
            <a:r>
              <a:rPr sz="800" dirty="0">
                <a:latin typeface="Calibri"/>
                <a:cs typeface="Calibri"/>
              </a:rPr>
              <a:t>e	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ssu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m	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ob</a:t>
            </a:r>
            <a:r>
              <a:rPr sz="800" spc="-2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s	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	</a:t>
            </a:r>
            <a:r>
              <a:rPr sz="800" spc="-5" dirty="0">
                <a:latin typeface="Calibri"/>
                <a:cs typeface="Calibri"/>
              </a:rPr>
              <a:t>saúd</a:t>
            </a:r>
            <a:r>
              <a:rPr sz="80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84778" y="5376799"/>
            <a:ext cx="19304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rol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dos/co</a:t>
            </a:r>
            <a:r>
              <a:rPr sz="800" spc="-1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spc="-1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,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ré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nda</a:t>
            </a:r>
            <a:r>
              <a:rPr sz="800" dirty="0">
                <a:latin typeface="Calibri"/>
                <a:cs typeface="Calibri"/>
              </a:rPr>
              <a:t>m 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un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cu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dad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icílio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4821935" y="761365"/>
            <a:ext cx="2033016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8930" marR="5080" indent="-1586865" algn="ctr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CRASEC</a:t>
            </a:r>
            <a:r>
              <a:rPr sz="2500" b="1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b="1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SAÚDE</a:t>
            </a:r>
            <a:endParaRPr sz="2500" b="1" dirty="0"/>
          </a:p>
        </p:txBody>
      </p:sp>
      <p:sp>
        <p:nvSpPr>
          <p:cNvPr id="63" name="object 63"/>
          <p:cNvSpPr/>
          <p:nvPr/>
        </p:nvSpPr>
        <p:spPr>
          <a:xfrm>
            <a:off x="141731" y="6150864"/>
            <a:ext cx="887094" cy="1163320"/>
          </a:xfrm>
          <a:custGeom>
            <a:avLst/>
            <a:gdLst/>
            <a:ahLst/>
            <a:cxnLst/>
            <a:rect l="l" t="t" r="r" b="b"/>
            <a:pathLst>
              <a:path w="887094" h="1163320">
                <a:moveTo>
                  <a:pt x="838009" y="1162786"/>
                </a:moveTo>
                <a:lnTo>
                  <a:pt x="48869" y="1162786"/>
                </a:lnTo>
                <a:lnTo>
                  <a:pt x="29895" y="1158620"/>
                </a:lnTo>
                <a:lnTo>
                  <a:pt x="14363" y="1147279"/>
                </a:lnTo>
                <a:lnTo>
                  <a:pt x="3848" y="1130477"/>
                </a:lnTo>
                <a:lnTo>
                  <a:pt x="0" y="1109980"/>
                </a:lnTo>
                <a:lnTo>
                  <a:pt x="0" y="52831"/>
                </a:lnTo>
                <a:lnTo>
                  <a:pt x="3848" y="32257"/>
                </a:lnTo>
                <a:lnTo>
                  <a:pt x="14363" y="15493"/>
                </a:lnTo>
                <a:lnTo>
                  <a:pt x="29895" y="4190"/>
                </a:lnTo>
                <a:lnTo>
                  <a:pt x="48869" y="0"/>
                </a:lnTo>
                <a:lnTo>
                  <a:pt x="838009" y="0"/>
                </a:lnTo>
                <a:lnTo>
                  <a:pt x="856983" y="4190"/>
                </a:lnTo>
                <a:lnTo>
                  <a:pt x="872515" y="15493"/>
                </a:lnTo>
                <a:lnTo>
                  <a:pt x="883018" y="32257"/>
                </a:lnTo>
                <a:lnTo>
                  <a:pt x="886879" y="52831"/>
                </a:lnTo>
                <a:lnTo>
                  <a:pt x="886879" y="1109980"/>
                </a:lnTo>
                <a:lnTo>
                  <a:pt x="883018" y="1130477"/>
                </a:lnTo>
                <a:lnTo>
                  <a:pt x="872515" y="1147279"/>
                </a:lnTo>
                <a:lnTo>
                  <a:pt x="856983" y="1158620"/>
                </a:lnTo>
                <a:lnTo>
                  <a:pt x="838009" y="1162786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90271" y="6427724"/>
            <a:ext cx="648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Setor de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S</a:t>
            </a:r>
            <a:r>
              <a:rPr sz="900" b="1" spc="-10" dirty="0">
                <a:latin typeface="Calibri"/>
                <a:cs typeface="Calibri"/>
              </a:rPr>
              <a:t>er</a:t>
            </a:r>
            <a:r>
              <a:rPr sz="900" b="1" spc="-20" dirty="0">
                <a:latin typeface="Calibri"/>
                <a:cs typeface="Calibri"/>
              </a:rPr>
              <a:t>viç</a:t>
            </a:r>
            <a:r>
              <a:rPr sz="900" b="1" dirty="0">
                <a:latin typeface="Calibri"/>
                <a:cs typeface="Calibri"/>
              </a:rPr>
              <a:t>o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Soci</a:t>
            </a:r>
            <a:r>
              <a:rPr sz="900" b="1" spc="-15" dirty="0">
                <a:latin typeface="Calibri"/>
                <a:cs typeface="Calibri"/>
              </a:rPr>
              <a:t>a</a:t>
            </a:r>
            <a:r>
              <a:rPr sz="900" b="1" dirty="0">
                <a:latin typeface="Calibri"/>
                <a:cs typeface="Calibri"/>
              </a:rPr>
              <a:t>l  </a:t>
            </a:r>
            <a:r>
              <a:rPr sz="900" b="1" spc="-5" dirty="0">
                <a:latin typeface="Calibri"/>
                <a:cs typeface="Calibri"/>
              </a:rPr>
              <a:t>Saúde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80516" y="6140196"/>
            <a:ext cx="1515110" cy="1173480"/>
          </a:xfrm>
          <a:custGeom>
            <a:avLst/>
            <a:gdLst/>
            <a:ahLst/>
            <a:cxnLst/>
            <a:rect l="l" t="t" r="r" b="b"/>
            <a:pathLst>
              <a:path w="1515110" h="1173479">
                <a:moveTo>
                  <a:pt x="1431417" y="1173187"/>
                </a:moveTo>
                <a:lnTo>
                  <a:pt x="83502" y="1173187"/>
                </a:lnTo>
                <a:lnTo>
                  <a:pt x="51066" y="1168984"/>
                </a:lnTo>
                <a:lnTo>
                  <a:pt x="24511" y="1157528"/>
                </a:lnTo>
                <a:lnTo>
                  <a:pt x="6578" y="1140587"/>
                </a:lnTo>
                <a:lnTo>
                  <a:pt x="0" y="1119886"/>
                </a:lnTo>
                <a:lnTo>
                  <a:pt x="0" y="53340"/>
                </a:lnTo>
                <a:lnTo>
                  <a:pt x="6578" y="32639"/>
                </a:lnTo>
                <a:lnTo>
                  <a:pt x="24511" y="15621"/>
                </a:lnTo>
                <a:lnTo>
                  <a:pt x="51066" y="4191"/>
                </a:lnTo>
                <a:lnTo>
                  <a:pt x="83502" y="0"/>
                </a:lnTo>
                <a:lnTo>
                  <a:pt x="1431417" y="0"/>
                </a:lnTo>
                <a:lnTo>
                  <a:pt x="1463802" y="4191"/>
                </a:lnTo>
                <a:lnTo>
                  <a:pt x="1490345" y="15621"/>
                </a:lnTo>
                <a:lnTo>
                  <a:pt x="1508252" y="32639"/>
                </a:lnTo>
                <a:lnTo>
                  <a:pt x="1514856" y="53340"/>
                </a:lnTo>
                <a:lnTo>
                  <a:pt x="1514856" y="1119886"/>
                </a:lnTo>
                <a:lnTo>
                  <a:pt x="1508252" y="1140587"/>
                </a:lnTo>
                <a:lnTo>
                  <a:pt x="1490345" y="1157528"/>
                </a:lnTo>
                <a:lnTo>
                  <a:pt x="1463802" y="1168984"/>
                </a:lnTo>
                <a:lnTo>
                  <a:pt x="1431417" y="11731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73276" y="3325825"/>
            <a:ext cx="13627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nd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l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20" dirty="0">
                <a:latin typeface="Calibri"/>
                <a:cs typeface="Calibri"/>
              </a:rPr>
              <a:t>z</a:t>
            </a:r>
            <a:r>
              <a:rPr sz="800" spc="-5" dirty="0">
                <a:latin typeface="Calibri"/>
                <a:cs typeface="Calibri"/>
              </a:rPr>
              <a:t>ad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av</a:t>
            </a:r>
            <a:r>
              <a:rPr sz="800" spc="-10" dirty="0">
                <a:latin typeface="Calibri"/>
                <a:cs typeface="Calibri"/>
              </a:rPr>
              <a:t>é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de demanda espontânea,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encaminhamentos,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a/</a:t>
            </a: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a,  </a:t>
            </a:r>
            <a:r>
              <a:rPr sz="800" spc="-5" dirty="0">
                <a:latin typeface="Calibri"/>
                <a:cs typeface="Calibri"/>
              </a:rPr>
              <a:t>malote/protocolos.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73276" y="4058158"/>
            <a:ext cx="13042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Documentos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necessários: </a:t>
            </a:r>
            <a:r>
              <a:rPr sz="800" dirty="0">
                <a:latin typeface="Calibri"/>
                <a:cs typeface="Calibri"/>
              </a:rPr>
              <a:t> C</a:t>
            </a:r>
            <a:r>
              <a:rPr sz="800" spc="-5" dirty="0">
                <a:latin typeface="Calibri"/>
                <a:cs typeface="Calibri"/>
              </a:rPr>
              <a:t>óp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cu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ssoa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s;  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ovan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ê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a;  C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-2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ã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SUS;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96162" y="6165596"/>
            <a:ext cx="14008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245870" algn="l"/>
              </a:tabLst>
            </a:pPr>
            <a:r>
              <a:rPr sz="700" dirty="0">
                <a:latin typeface="Calibri"/>
                <a:cs typeface="Calibri"/>
              </a:rPr>
              <a:t>A</a:t>
            </a:r>
            <a:r>
              <a:rPr sz="700" spc="-35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35" dirty="0">
                <a:latin typeface="Calibri"/>
                <a:cs typeface="Calibri"/>
              </a:rPr>
              <a:t>nd</a:t>
            </a:r>
            <a:r>
              <a:rPr sz="700" spc="-25" dirty="0">
                <a:latin typeface="Calibri"/>
                <a:cs typeface="Calibri"/>
              </a:rPr>
              <a:t>i</a:t>
            </a:r>
            <a:r>
              <a:rPr sz="700" spc="-35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25" dirty="0">
                <a:latin typeface="Calibri"/>
                <a:cs typeface="Calibri"/>
              </a:rPr>
              <a:t>nt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2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ea</a:t>
            </a:r>
            <a:r>
              <a:rPr sz="700" spc="-25" dirty="0">
                <a:latin typeface="Calibri"/>
                <a:cs typeface="Calibri"/>
              </a:rPr>
              <a:t>l</a:t>
            </a:r>
            <a:r>
              <a:rPr sz="700" spc="-3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za</a:t>
            </a:r>
            <a:r>
              <a:rPr sz="700" spc="-35" dirty="0">
                <a:latin typeface="Calibri"/>
                <a:cs typeface="Calibri"/>
              </a:rPr>
              <a:t>d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s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700" spc="-35" dirty="0">
                <a:latin typeface="Calibri"/>
                <a:cs typeface="Calibri"/>
              </a:rPr>
              <a:t>p</a:t>
            </a:r>
            <a:r>
              <a:rPr sz="700" spc="1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r  </a:t>
            </a:r>
            <a:r>
              <a:rPr sz="700" spc="-30" dirty="0">
                <a:latin typeface="Calibri"/>
                <a:cs typeface="Calibri"/>
              </a:rPr>
              <a:t>demanda</a:t>
            </a:r>
            <a:r>
              <a:rPr sz="700" spc="6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espontânea.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Do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15" dirty="0">
                <a:latin typeface="Calibri"/>
                <a:cs typeface="Calibri"/>
              </a:rPr>
              <a:t>u</a:t>
            </a:r>
            <a:r>
              <a:rPr sz="700" spc="-10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nt</a:t>
            </a:r>
            <a:r>
              <a:rPr sz="700" spc="-5" dirty="0">
                <a:latin typeface="Calibri"/>
                <a:cs typeface="Calibri"/>
              </a:rPr>
              <a:t>os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-5" dirty="0">
                <a:latin typeface="Calibri"/>
                <a:cs typeface="Calibri"/>
              </a:rPr>
              <a:t>sá</a:t>
            </a:r>
            <a:r>
              <a:rPr sz="700" spc="-10" dirty="0">
                <a:latin typeface="Calibri"/>
                <a:cs typeface="Calibri"/>
              </a:rPr>
              <a:t>ri</a:t>
            </a:r>
            <a:r>
              <a:rPr sz="700" spc="-5" dirty="0">
                <a:latin typeface="Calibri"/>
                <a:cs typeface="Calibri"/>
              </a:rPr>
              <a:t>os:</a:t>
            </a:r>
            <a:endParaRPr sz="700">
              <a:latin typeface="Calibri"/>
              <a:cs typeface="Calibri"/>
            </a:endParaRPr>
          </a:p>
          <a:p>
            <a:pPr marL="12700" marR="10287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Cópia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documentos pessoais;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Comprovante</a:t>
            </a:r>
            <a:r>
              <a:rPr sz="700" spc="85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de</a:t>
            </a:r>
            <a:r>
              <a:rPr sz="700" spc="-15" dirty="0">
                <a:latin typeface="Calibri"/>
                <a:cs typeface="Calibri"/>
              </a:rPr>
              <a:t> residência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recente;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Cartão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SUS;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15" dirty="0">
                <a:latin typeface="Calibri"/>
                <a:cs typeface="Calibri"/>
              </a:rPr>
              <a:t>Comprovante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renda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de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todos</a:t>
            </a:r>
            <a:r>
              <a:rPr sz="700" dirty="0">
                <a:latin typeface="Calibri"/>
                <a:cs typeface="Calibri"/>
              </a:rPr>
              <a:t> os 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componentes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da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família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com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idade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superior</a:t>
            </a:r>
            <a:r>
              <a:rPr sz="700" spc="8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18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anos;</a:t>
            </a:r>
            <a:endParaRPr sz="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70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dirty="0">
                <a:latin typeface="Calibri"/>
                <a:cs typeface="Calibri"/>
              </a:rPr>
              <a:t>c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it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5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-5" dirty="0">
                <a:latin typeface="Calibri"/>
                <a:cs typeface="Calibri"/>
              </a:rPr>
              <a:t>u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</a:t>
            </a:r>
            <a:r>
              <a:rPr sz="700" spc="-5" dirty="0">
                <a:latin typeface="Calibri"/>
                <a:cs typeface="Calibri"/>
              </a:rPr>
              <a:t>e</a:t>
            </a:r>
            <a:r>
              <a:rPr sz="700" spc="-10" dirty="0">
                <a:latin typeface="Calibri"/>
                <a:cs typeface="Calibri"/>
              </a:rPr>
              <a:t>l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ó</a:t>
            </a:r>
            <a:r>
              <a:rPr sz="700" spc="-10" dirty="0">
                <a:latin typeface="Calibri"/>
                <a:cs typeface="Calibri"/>
              </a:rPr>
              <a:t>ri</a:t>
            </a:r>
            <a:r>
              <a:rPr sz="700" spc="-5" dirty="0">
                <a:latin typeface="Calibri"/>
                <a:cs typeface="Calibri"/>
              </a:rPr>
              <a:t>o</a:t>
            </a:r>
            <a:r>
              <a:rPr sz="700" spc="5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m</a:t>
            </a:r>
            <a:r>
              <a:rPr sz="700" spc="-5" dirty="0">
                <a:latin typeface="Calibri"/>
                <a:cs typeface="Calibri"/>
              </a:rPr>
              <a:t>é</a:t>
            </a:r>
            <a:r>
              <a:rPr sz="700" spc="-10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co</a:t>
            </a:r>
            <a:r>
              <a:rPr sz="700" spc="-5" dirty="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77848" y="5080254"/>
            <a:ext cx="14071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Calibri"/>
                <a:cs typeface="Calibri"/>
              </a:rPr>
              <a:t>Atendimentos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realizados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através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encaminhamento da rede 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Hospital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Campanha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(em</a:t>
            </a:r>
            <a:r>
              <a:rPr sz="800" spc="-10" dirty="0">
                <a:latin typeface="Calibri"/>
                <a:cs typeface="Calibri"/>
              </a:rPr>
              <a:t> casos</a:t>
            </a:r>
            <a:r>
              <a:rPr sz="800" spc="-5" dirty="0">
                <a:latin typeface="Calibri"/>
                <a:cs typeface="Calibri"/>
              </a:rPr>
              <a:t> 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COVID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garantindo</a:t>
            </a:r>
            <a:r>
              <a:rPr sz="800" dirty="0">
                <a:latin typeface="Calibri"/>
                <a:cs typeface="Calibri"/>
              </a:rPr>
              <a:t> 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referência/contra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referência).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21939" y="3678428"/>
            <a:ext cx="638810" cy="75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Atendimentos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res</a:t>
            </a:r>
            <a:r>
              <a:rPr sz="800" spc="-2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2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ia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  </a:t>
            </a:r>
            <a:r>
              <a:rPr sz="800" spc="-20" dirty="0">
                <a:latin typeface="Calibri"/>
                <a:cs typeface="Calibri"/>
              </a:rPr>
              <a:t>território/ </a:t>
            </a:r>
            <a:r>
              <a:rPr sz="800" dirty="0">
                <a:latin typeface="Calibri"/>
                <a:cs typeface="Calibri"/>
              </a:rPr>
              <a:t>PSFs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Individual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Coletivo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Domiciliar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25242" y="5335651"/>
            <a:ext cx="603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Domiciliares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705100" y="6158484"/>
            <a:ext cx="856615" cy="1155700"/>
          </a:xfrm>
          <a:custGeom>
            <a:avLst/>
            <a:gdLst/>
            <a:ahLst/>
            <a:cxnLst/>
            <a:rect l="l" t="t" r="r" b="b"/>
            <a:pathLst>
              <a:path w="856614" h="1155700">
                <a:moveTo>
                  <a:pt x="809244" y="1155179"/>
                </a:moveTo>
                <a:lnTo>
                  <a:pt x="47117" y="1155179"/>
                </a:lnTo>
                <a:lnTo>
                  <a:pt x="28829" y="1151039"/>
                </a:lnTo>
                <a:lnTo>
                  <a:pt x="13843" y="1139761"/>
                </a:lnTo>
                <a:lnTo>
                  <a:pt x="3682" y="1123073"/>
                </a:lnTo>
                <a:lnTo>
                  <a:pt x="0" y="1102677"/>
                </a:lnTo>
                <a:lnTo>
                  <a:pt x="0" y="52451"/>
                </a:lnTo>
                <a:lnTo>
                  <a:pt x="3682" y="32131"/>
                </a:lnTo>
                <a:lnTo>
                  <a:pt x="13843" y="15367"/>
                </a:lnTo>
                <a:lnTo>
                  <a:pt x="28829" y="4191"/>
                </a:lnTo>
                <a:lnTo>
                  <a:pt x="47117" y="0"/>
                </a:lnTo>
                <a:lnTo>
                  <a:pt x="809244" y="0"/>
                </a:lnTo>
                <a:lnTo>
                  <a:pt x="827532" y="4191"/>
                </a:lnTo>
                <a:lnTo>
                  <a:pt x="842517" y="15367"/>
                </a:lnTo>
                <a:lnTo>
                  <a:pt x="852677" y="32131"/>
                </a:lnTo>
                <a:lnTo>
                  <a:pt x="856361" y="52451"/>
                </a:lnTo>
                <a:lnTo>
                  <a:pt x="856361" y="1102677"/>
                </a:lnTo>
                <a:lnTo>
                  <a:pt x="852677" y="1123073"/>
                </a:lnTo>
                <a:lnTo>
                  <a:pt x="842517" y="1139761"/>
                </a:lnTo>
                <a:lnTo>
                  <a:pt x="827532" y="1151039"/>
                </a:lnTo>
                <a:lnTo>
                  <a:pt x="809244" y="115517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825242" y="6508191"/>
            <a:ext cx="603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end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3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  </a:t>
            </a:r>
            <a:r>
              <a:rPr sz="800" spc="-5" dirty="0">
                <a:latin typeface="Calibri"/>
                <a:cs typeface="Calibri"/>
              </a:rPr>
              <a:t>Presenciais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649979" y="6150864"/>
            <a:ext cx="2080260" cy="1203960"/>
          </a:xfrm>
          <a:custGeom>
            <a:avLst/>
            <a:gdLst/>
            <a:ahLst/>
            <a:cxnLst/>
            <a:rect l="l" t="t" r="r" b="b"/>
            <a:pathLst>
              <a:path w="2080260" h="1203959">
                <a:moveTo>
                  <a:pt x="2004060" y="1203655"/>
                </a:moveTo>
                <a:lnTo>
                  <a:pt x="75819" y="1203655"/>
                </a:lnTo>
                <a:lnTo>
                  <a:pt x="46355" y="1197140"/>
                </a:lnTo>
                <a:lnTo>
                  <a:pt x="22352" y="1179385"/>
                </a:lnTo>
                <a:lnTo>
                  <a:pt x="5969" y="1153121"/>
                </a:lnTo>
                <a:lnTo>
                  <a:pt x="0" y="1121028"/>
                </a:lnTo>
                <a:lnTo>
                  <a:pt x="0" y="82676"/>
                </a:lnTo>
                <a:lnTo>
                  <a:pt x="5969" y="50545"/>
                </a:lnTo>
                <a:lnTo>
                  <a:pt x="22352" y="24256"/>
                </a:lnTo>
                <a:lnTo>
                  <a:pt x="46355" y="6476"/>
                </a:lnTo>
                <a:lnTo>
                  <a:pt x="75819" y="0"/>
                </a:lnTo>
                <a:lnTo>
                  <a:pt x="2004060" y="0"/>
                </a:lnTo>
                <a:lnTo>
                  <a:pt x="2033524" y="6476"/>
                </a:lnTo>
                <a:lnTo>
                  <a:pt x="2057654" y="24256"/>
                </a:lnTo>
                <a:lnTo>
                  <a:pt x="2074037" y="50545"/>
                </a:lnTo>
                <a:lnTo>
                  <a:pt x="2080006" y="82676"/>
                </a:lnTo>
                <a:lnTo>
                  <a:pt x="2080006" y="1121028"/>
                </a:lnTo>
                <a:lnTo>
                  <a:pt x="2074037" y="1153121"/>
                </a:lnTo>
                <a:lnTo>
                  <a:pt x="2057654" y="1179385"/>
                </a:lnTo>
                <a:lnTo>
                  <a:pt x="2033524" y="1197140"/>
                </a:lnTo>
                <a:lnTo>
                  <a:pt x="2004060" y="120365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674490" y="6168390"/>
            <a:ext cx="2042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setor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Serviço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Social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Saúde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realiza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atendimento social por </a:t>
            </a:r>
            <a:r>
              <a:rPr sz="800" dirty="0">
                <a:latin typeface="Calibri"/>
                <a:cs typeface="Calibri"/>
              </a:rPr>
              <a:t>meio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laudos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através </a:t>
            </a:r>
            <a:r>
              <a:rPr sz="800" spc="-5" dirty="0">
                <a:latin typeface="Calibri"/>
                <a:cs typeface="Calibri"/>
              </a:rPr>
              <a:t> de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Processos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Administrativos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ofertando: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74490" y="6534404"/>
            <a:ext cx="202183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953135" algn="l"/>
              </a:tabLst>
            </a:pPr>
            <a:r>
              <a:rPr sz="800" spc="-1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ra</a:t>
            </a:r>
            <a:r>
              <a:rPr sz="800" spc="-2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da</a:t>
            </a:r>
            <a:r>
              <a:rPr sz="800" dirty="0">
                <a:latin typeface="Calibri"/>
                <a:cs typeface="Calibri"/>
              </a:rPr>
              <a:t>s    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eriá</a:t>
            </a:r>
            <a:r>
              <a:rPr sz="800" spc="-2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ric</a:t>
            </a:r>
            <a:r>
              <a:rPr sz="800" dirty="0">
                <a:latin typeface="Calibri"/>
                <a:cs typeface="Calibri"/>
              </a:rPr>
              <a:t>a,		</a:t>
            </a:r>
            <a:r>
              <a:rPr sz="800" spc="-5" dirty="0">
                <a:latin typeface="Calibri"/>
                <a:cs typeface="Calibri"/>
              </a:rPr>
              <a:t>fór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spc="-2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    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30" dirty="0">
                <a:latin typeface="Calibri"/>
                <a:cs typeface="Calibri"/>
              </a:rPr>
              <a:t>ut</a:t>
            </a:r>
            <a:r>
              <a:rPr sz="800" spc="-5" dirty="0">
                <a:latin typeface="Calibri"/>
                <a:cs typeface="Calibri"/>
              </a:rPr>
              <a:t>riciona</a:t>
            </a:r>
            <a:r>
              <a:rPr sz="800" dirty="0">
                <a:latin typeface="Calibri"/>
                <a:cs typeface="Calibri"/>
              </a:rPr>
              <a:t>l    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  </a:t>
            </a:r>
            <a:r>
              <a:rPr sz="800" spc="-5" dirty="0">
                <a:latin typeface="Calibri"/>
                <a:cs typeface="Calibri"/>
              </a:rPr>
              <a:t>medicamento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não	padronizados.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Órtese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74490" y="6778244"/>
            <a:ext cx="2042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Calibri"/>
                <a:cs typeface="Calibri"/>
              </a:rPr>
              <a:t>prótese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para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reabilitação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por</a:t>
            </a:r>
            <a:r>
              <a:rPr sz="800" dirty="0">
                <a:latin typeface="Calibri"/>
                <a:cs typeface="Calibri"/>
              </a:rPr>
              <a:t> meio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empréstimo ou solicitação ao Estado </a:t>
            </a:r>
            <a:r>
              <a:rPr sz="800" dirty="0">
                <a:latin typeface="Calibri"/>
                <a:cs typeface="Calibri"/>
              </a:rPr>
              <a:t>em </a:t>
            </a:r>
            <a:r>
              <a:rPr sz="800" spc="-15" dirty="0">
                <a:latin typeface="Calibri"/>
                <a:cs typeface="Calibri"/>
              </a:rPr>
              <a:t>caráter 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definitivo,</a:t>
            </a:r>
            <a:r>
              <a:rPr sz="800" dirty="0">
                <a:latin typeface="Calibri"/>
                <a:cs typeface="Calibri"/>
              </a:rPr>
              <a:t> 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vale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5" dirty="0">
                <a:latin typeface="Calibri"/>
                <a:cs typeface="Calibri"/>
              </a:rPr>
              <a:t>transporte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social</a:t>
            </a:r>
            <a:r>
              <a:rPr sz="800" dirty="0">
                <a:latin typeface="Calibri"/>
                <a:cs typeface="Calibri"/>
              </a:rPr>
              <a:t> é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ofertado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con</a:t>
            </a:r>
            <a:r>
              <a:rPr sz="800" spc="-1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or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vi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917435" y="1985772"/>
            <a:ext cx="1009015" cy="1172210"/>
          </a:xfrm>
          <a:custGeom>
            <a:avLst/>
            <a:gdLst/>
            <a:ahLst/>
            <a:cxnLst/>
            <a:rect l="l" t="t" r="r" b="b"/>
            <a:pathLst>
              <a:path w="1009015" h="1172210">
                <a:moveTo>
                  <a:pt x="953135" y="1171829"/>
                </a:moveTo>
                <a:lnTo>
                  <a:pt x="55625" y="1171829"/>
                </a:lnTo>
                <a:lnTo>
                  <a:pt x="34036" y="1167638"/>
                </a:lnTo>
                <a:lnTo>
                  <a:pt x="16383" y="1156208"/>
                </a:lnTo>
                <a:lnTo>
                  <a:pt x="4445" y="1139190"/>
                </a:lnTo>
                <a:lnTo>
                  <a:pt x="0" y="1118616"/>
                </a:lnTo>
                <a:lnTo>
                  <a:pt x="0" y="53212"/>
                </a:lnTo>
                <a:lnTo>
                  <a:pt x="4445" y="32512"/>
                </a:lnTo>
                <a:lnTo>
                  <a:pt x="16383" y="15621"/>
                </a:lnTo>
                <a:lnTo>
                  <a:pt x="34036" y="4191"/>
                </a:lnTo>
                <a:lnTo>
                  <a:pt x="55625" y="0"/>
                </a:lnTo>
                <a:lnTo>
                  <a:pt x="953135" y="0"/>
                </a:lnTo>
                <a:lnTo>
                  <a:pt x="974725" y="4191"/>
                </a:lnTo>
                <a:lnTo>
                  <a:pt x="992378" y="15621"/>
                </a:lnTo>
                <a:lnTo>
                  <a:pt x="1004316" y="32512"/>
                </a:lnTo>
                <a:lnTo>
                  <a:pt x="1008761" y="53212"/>
                </a:lnTo>
                <a:lnTo>
                  <a:pt x="1008761" y="1118616"/>
                </a:lnTo>
                <a:lnTo>
                  <a:pt x="1004316" y="1139190"/>
                </a:lnTo>
                <a:lnTo>
                  <a:pt x="992378" y="1156208"/>
                </a:lnTo>
                <a:lnTo>
                  <a:pt x="974725" y="1167638"/>
                </a:lnTo>
                <a:lnTo>
                  <a:pt x="953135" y="11718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0295" y="4869180"/>
            <a:ext cx="1009015" cy="1172210"/>
          </a:xfrm>
          <a:custGeom>
            <a:avLst/>
            <a:gdLst/>
            <a:ahLst/>
            <a:cxnLst/>
            <a:rect l="l" t="t" r="r" b="b"/>
            <a:pathLst>
              <a:path w="1009015" h="1172210">
                <a:moveTo>
                  <a:pt x="953134" y="1171829"/>
                </a:moveTo>
                <a:lnTo>
                  <a:pt x="55625" y="1171829"/>
                </a:lnTo>
                <a:lnTo>
                  <a:pt x="34035" y="1167638"/>
                </a:lnTo>
                <a:lnTo>
                  <a:pt x="16382" y="1156208"/>
                </a:lnTo>
                <a:lnTo>
                  <a:pt x="4445" y="1139190"/>
                </a:lnTo>
                <a:lnTo>
                  <a:pt x="0" y="1118616"/>
                </a:lnTo>
                <a:lnTo>
                  <a:pt x="0" y="53212"/>
                </a:lnTo>
                <a:lnTo>
                  <a:pt x="4445" y="32512"/>
                </a:lnTo>
                <a:lnTo>
                  <a:pt x="16382" y="15621"/>
                </a:lnTo>
                <a:lnTo>
                  <a:pt x="34035" y="4191"/>
                </a:lnTo>
                <a:lnTo>
                  <a:pt x="55625" y="0"/>
                </a:lnTo>
                <a:lnTo>
                  <a:pt x="953134" y="0"/>
                </a:lnTo>
                <a:lnTo>
                  <a:pt x="974725" y="4191"/>
                </a:lnTo>
                <a:lnTo>
                  <a:pt x="992377" y="15621"/>
                </a:lnTo>
                <a:lnTo>
                  <a:pt x="1004315" y="32512"/>
                </a:lnTo>
                <a:lnTo>
                  <a:pt x="1008760" y="53212"/>
                </a:lnTo>
                <a:lnTo>
                  <a:pt x="1008760" y="1118616"/>
                </a:lnTo>
                <a:lnTo>
                  <a:pt x="1004315" y="1139190"/>
                </a:lnTo>
                <a:lnTo>
                  <a:pt x="992377" y="1156208"/>
                </a:lnTo>
                <a:lnTo>
                  <a:pt x="974725" y="1167638"/>
                </a:lnTo>
                <a:lnTo>
                  <a:pt x="953134" y="117182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090029" y="5175631"/>
            <a:ext cx="760095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49530" indent="-27940" algn="just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Calibri"/>
                <a:cs typeface="Calibri"/>
              </a:rPr>
              <a:t>Segunda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-5" dirty="0">
                <a:latin typeface="Calibri"/>
                <a:cs typeface="Calibri"/>
              </a:rPr>
              <a:t>das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7h:00min.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19h:00min.</a:t>
            </a:r>
            <a:endParaRPr sz="900" dirty="0">
              <a:latin typeface="Calibri"/>
              <a:cs typeface="Calibri"/>
            </a:endParaRPr>
          </a:p>
          <a:p>
            <a:pPr marL="47625" algn="just">
              <a:lnSpc>
                <a:spcPct val="100000"/>
              </a:lnSpc>
              <a:spcBef>
                <a:spcPts val="509"/>
              </a:spcBef>
            </a:pPr>
            <a:r>
              <a:rPr sz="900" spc="-25" dirty="0">
                <a:latin typeface="Calibri"/>
                <a:cs typeface="Calibri"/>
              </a:rPr>
              <a:t>(31</a:t>
            </a:r>
            <a:r>
              <a:rPr sz="900" dirty="0">
                <a:latin typeface="Calibri"/>
                <a:cs typeface="Calibri"/>
              </a:rPr>
              <a:t>)</a:t>
            </a:r>
            <a:r>
              <a:rPr lang="pt-BR" sz="900" dirty="0"/>
              <a:t> 3987-0336</a:t>
            </a:r>
          </a:p>
          <a:p>
            <a:pPr marL="47625" algn="just">
              <a:lnSpc>
                <a:spcPct val="100000"/>
              </a:lnSpc>
              <a:spcBef>
                <a:spcPts val="509"/>
              </a:spcBef>
            </a:pPr>
            <a:r>
              <a:rPr sz="900" spc="-25" dirty="0">
                <a:latin typeface="Calibri"/>
                <a:cs typeface="Calibri"/>
              </a:rPr>
              <a:t>(31</a:t>
            </a:r>
            <a:r>
              <a:rPr sz="900" dirty="0">
                <a:latin typeface="Calibri"/>
                <a:cs typeface="Calibri"/>
              </a:rPr>
              <a:t>)</a:t>
            </a:r>
            <a:r>
              <a:rPr sz="900" spc="-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</a:t>
            </a:r>
            <a:r>
              <a:rPr sz="900" spc="-25" dirty="0">
                <a:latin typeface="Calibri"/>
                <a:cs typeface="Calibri"/>
              </a:rPr>
              <a:t>9921-87</a:t>
            </a:r>
            <a:r>
              <a:rPr sz="900" spc="-40" dirty="0">
                <a:latin typeface="Calibri"/>
                <a:cs typeface="Calibri"/>
              </a:rPr>
              <a:t>8</a:t>
            </a:r>
            <a:r>
              <a:rPr sz="900" dirty="0">
                <a:latin typeface="Calibri"/>
                <a:cs typeface="Calibri"/>
              </a:rPr>
              <a:t>9</a:t>
            </a:r>
          </a:p>
        </p:txBody>
      </p:sp>
      <p:sp>
        <p:nvSpPr>
          <p:cNvPr id="81" name="object 81"/>
          <p:cNvSpPr/>
          <p:nvPr/>
        </p:nvSpPr>
        <p:spPr>
          <a:xfrm>
            <a:off x="6931152" y="6128004"/>
            <a:ext cx="1009015" cy="1173480"/>
          </a:xfrm>
          <a:custGeom>
            <a:avLst/>
            <a:gdLst/>
            <a:ahLst/>
            <a:cxnLst/>
            <a:rect l="l" t="t" r="r" b="b"/>
            <a:pathLst>
              <a:path w="1009015" h="1173479">
                <a:moveTo>
                  <a:pt x="953134" y="1173187"/>
                </a:moveTo>
                <a:lnTo>
                  <a:pt x="55625" y="1173187"/>
                </a:lnTo>
                <a:lnTo>
                  <a:pt x="34036" y="1168984"/>
                </a:lnTo>
                <a:lnTo>
                  <a:pt x="16382" y="1157528"/>
                </a:lnTo>
                <a:lnTo>
                  <a:pt x="4445" y="1140587"/>
                </a:lnTo>
                <a:lnTo>
                  <a:pt x="0" y="1119886"/>
                </a:lnTo>
                <a:lnTo>
                  <a:pt x="0" y="53340"/>
                </a:lnTo>
                <a:lnTo>
                  <a:pt x="4445" y="32638"/>
                </a:lnTo>
                <a:lnTo>
                  <a:pt x="16382" y="15621"/>
                </a:lnTo>
                <a:lnTo>
                  <a:pt x="34036" y="4190"/>
                </a:lnTo>
                <a:lnTo>
                  <a:pt x="55625" y="0"/>
                </a:lnTo>
                <a:lnTo>
                  <a:pt x="953134" y="0"/>
                </a:lnTo>
                <a:lnTo>
                  <a:pt x="974725" y="4190"/>
                </a:lnTo>
                <a:lnTo>
                  <a:pt x="992377" y="15621"/>
                </a:lnTo>
                <a:lnTo>
                  <a:pt x="1004316" y="32638"/>
                </a:lnTo>
                <a:lnTo>
                  <a:pt x="1008761" y="53340"/>
                </a:lnTo>
                <a:lnTo>
                  <a:pt x="1008761" y="1119886"/>
                </a:lnTo>
                <a:lnTo>
                  <a:pt x="1004316" y="1140587"/>
                </a:lnTo>
                <a:lnTo>
                  <a:pt x="992377" y="1157528"/>
                </a:lnTo>
                <a:lnTo>
                  <a:pt x="974725" y="1168984"/>
                </a:lnTo>
                <a:lnTo>
                  <a:pt x="953134" y="117318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084568" y="6374689"/>
            <a:ext cx="7912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egu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2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 à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spc="-30" dirty="0">
                <a:latin typeface="Calibri"/>
                <a:cs typeface="Calibri"/>
              </a:rPr>
              <a:t>x</a:t>
            </a:r>
            <a:r>
              <a:rPr sz="900" dirty="0">
                <a:latin typeface="Calibri"/>
                <a:cs typeface="Calibri"/>
              </a:rPr>
              <a:t>ta 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as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8</a:t>
            </a:r>
            <a:r>
              <a:rPr sz="900" spc="-45" dirty="0">
                <a:latin typeface="Calibri"/>
                <a:cs typeface="Calibri"/>
              </a:rPr>
              <a:t>h</a:t>
            </a:r>
            <a:r>
              <a:rPr sz="900" spc="-15" dirty="0">
                <a:latin typeface="Calibri"/>
                <a:cs typeface="Calibri"/>
              </a:rPr>
              <a:t>:00mi</a:t>
            </a:r>
            <a:r>
              <a:rPr sz="900" spc="-3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. 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à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25" dirty="0">
                <a:latin typeface="Calibri"/>
                <a:cs typeface="Calibri"/>
              </a:rPr>
              <a:t>17h:00min.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088251" y="6923633"/>
            <a:ext cx="754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(31</a:t>
            </a:r>
            <a:r>
              <a:rPr sz="900" dirty="0">
                <a:latin typeface="Calibri"/>
                <a:cs typeface="Calibri"/>
              </a:rPr>
              <a:t>)</a:t>
            </a:r>
            <a:r>
              <a:rPr sz="900" spc="-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9945-</a:t>
            </a:r>
            <a:r>
              <a:rPr sz="900" spc="-40" dirty="0">
                <a:latin typeface="Calibri"/>
                <a:cs typeface="Calibri"/>
              </a:rPr>
              <a:t>8</a:t>
            </a:r>
            <a:r>
              <a:rPr sz="900" spc="-50" dirty="0">
                <a:latin typeface="Calibri"/>
                <a:cs typeface="Calibri"/>
              </a:rPr>
              <a:t>26</a:t>
            </a:r>
            <a:r>
              <a:rPr sz="90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55942" y="3551631"/>
            <a:ext cx="593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Calibri"/>
                <a:cs typeface="Calibri"/>
              </a:rPr>
              <a:t>Segund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  </a:t>
            </a:r>
            <a:r>
              <a:rPr sz="900" spc="-40" dirty="0">
                <a:latin typeface="Calibri"/>
                <a:cs typeface="Calibri"/>
              </a:rPr>
              <a:t>s</a:t>
            </a:r>
            <a:r>
              <a:rPr sz="900" spc="-55" dirty="0">
                <a:latin typeface="Calibri"/>
                <a:cs typeface="Calibri"/>
              </a:rPr>
              <a:t>ex</a:t>
            </a:r>
            <a:r>
              <a:rPr sz="900" spc="-4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d</a:t>
            </a:r>
            <a:r>
              <a:rPr sz="900" spc="-2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25" dirty="0">
                <a:latin typeface="Calibri"/>
                <a:cs typeface="Calibri"/>
              </a:rPr>
              <a:t>7</a:t>
            </a:r>
            <a:r>
              <a:rPr sz="900" spc="-45" dirty="0">
                <a:latin typeface="Calibri"/>
                <a:cs typeface="Calibri"/>
              </a:rPr>
              <a:t>h</a:t>
            </a:r>
            <a:r>
              <a:rPr sz="900" spc="-25" dirty="0">
                <a:latin typeface="Calibri"/>
                <a:cs typeface="Calibri"/>
              </a:rPr>
              <a:t>:00m</a:t>
            </a:r>
            <a:r>
              <a:rPr sz="900" spc="-40" dirty="0">
                <a:latin typeface="Calibri"/>
                <a:cs typeface="Calibri"/>
              </a:rPr>
              <a:t>i</a:t>
            </a:r>
            <a:r>
              <a:rPr sz="900" spc="-4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.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à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25" dirty="0">
                <a:latin typeface="Calibri"/>
                <a:cs typeface="Calibri"/>
              </a:rPr>
              <a:t>16h:00min.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134606" y="2230882"/>
            <a:ext cx="593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Calibri"/>
                <a:cs typeface="Calibri"/>
              </a:rPr>
              <a:t>Se</a:t>
            </a:r>
            <a:r>
              <a:rPr sz="900" spc="-40" dirty="0">
                <a:latin typeface="Calibri"/>
                <a:cs typeface="Calibri"/>
              </a:rPr>
              <a:t>g</a:t>
            </a:r>
            <a:r>
              <a:rPr sz="900" spc="-45" dirty="0">
                <a:latin typeface="Calibri"/>
                <a:cs typeface="Calibri"/>
              </a:rPr>
              <a:t>und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  </a:t>
            </a:r>
            <a:r>
              <a:rPr sz="900" spc="-40" dirty="0">
                <a:latin typeface="Calibri"/>
                <a:cs typeface="Calibri"/>
              </a:rPr>
              <a:t>s</a:t>
            </a:r>
            <a:r>
              <a:rPr sz="900" spc="-55" dirty="0">
                <a:latin typeface="Calibri"/>
                <a:cs typeface="Calibri"/>
              </a:rPr>
              <a:t>ex</a:t>
            </a:r>
            <a:r>
              <a:rPr sz="900" spc="-4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d</a:t>
            </a:r>
            <a:r>
              <a:rPr sz="900" spc="-2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25" dirty="0">
                <a:latin typeface="Calibri"/>
                <a:cs typeface="Calibri"/>
              </a:rPr>
              <a:t>8</a:t>
            </a:r>
            <a:r>
              <a:rPr sz="900" spc="-45" dirty="0">
                <a:latin typeface="Calibri"/>
                <a:cs typeface="Calibri"/>
              </a:rPr>
              <a:t>h</a:t>
            </a:r>
            <a:r>
              <a:rPr sz="900" spc="-25" dirty="0">
                <a:latin typeface="Calibri"/>
                <a:cs typeface="Calibri"/>
              </a:rPr>
              <a:t>:00m</a:t>
            </a:r>
            <a:r>
              <a:rPr sz="900" spc="-40" dirty="0">
                <a:latin typeface="Calibri"/>
                <a:cs typeface="Calibri"/>
              </a:rPr>
              <a:t>i</a:t>
            </a:r>
            <a:r>
              <a:rPr sz="900" spc="-4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.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à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25" dirty="0">
                <a:latin typeface="Calibri"/>
                <a:cs typeface="Calibri"/>
              </a:rPr>
              <a:t>17h:00min.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676144" y="1996440"/>
            <a:ext cx="865505" cy="1210310"/>
          </a:xfrm>
          <a:custGeom>
            <a:avLst/>
            <a:gdLst/>
            <a:ahLst/>
            <a:cxnLst/>
            <a:rect l="l" t="t" r="r" b="b"/>
            <a:pathLst>
              <a:path w="865504" h="1210310">
                <a:moveTo>
                  <a:pt x="817753" y="1209802"/>
                </a:moveTo>
                <a:lnTo>
                  <a:pt x="47625" y="1209802"/>
                </a:lnTo>
                <a:lnTo>
                  <a:pt x="29210" y="1205484"/>
                </a:lnTo>
                <a:lnTo>
                  <a:pt x="13969" y="1193673"/>
                </a:lnTo>
                <a:lnTo>
                  <a:pt x="3810" y="1176274"/>
                </a:lnTo>
                <a:lnTo>
                  <a:pt x="0" y="1154938"/>
                </a:lnTo>
                <a:lnTo>
                  <a:pt x="0" y="54990"/>
                </a:lnTo>
                <a:lnTo>
                  <a:pt x="3810" y="33654"/>
                </a:lnTo>
                <a:lnTo>
                  <a:pt x="13969" y="16128"/>
                </a:lnTo>
                <a:lnTo>
                  <a:pt x="29210" y="4317"/>
                </a:lnTo>
                <a:lnTo>
                  <a:pt x="47625" y="0"/>
                </a:lnTo>
                <a:lnTo>
                  <a:pt x="817753" y="0"/>
                </a:lnTo>
                <a:lnTo>
                  <a:pt x="836294" y="4317"/>
                </a:lnTo>
                <a:lnTo>
                  <a:pt x="851407" y="16128"/>
                </a:lnTo>
                <a:lnTo>
                  <a:pt x="861694" y="33654"/>
                </a:lnTo>
                <a:lnTo>
                  <a:pt x="865378" y="54990"/>
                </a:lnTo>
                <a:lnTo>
                  <a:pt x="865378" y="1154938"/>
                </a:lnTo>
                <a:lnTo>
                  <a:pt x="861694" y="1176274"/>
                </a:lnTo>
                <a:lnTo>
                  <a:pt x="851407" y="1193673"/>
                </a:lnTo>
                <a:lnTo>
                  <a:pt x="836294" y="1205484"/>
                </a:lnTo>
                <a:lnTo>
                  <a:pt x="817753" y="1209802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39311" y="1997964"/>
            <a:ext cx="2082800" cy="1207135"/>
          </a:xfrm>
          <a:custGeom>
            <a:avLst/>
            <a:gdLst/>
            <a:ahLst/>
            <a:cxnLst/>
            <a:rect l="l" t="t" r="r" b="b"/>
            <a:pathLst>
              <a:path w="2082800" h="1207135">
                <a:moveTo>
                  <a:pt x="2006853" y="1206753"/>
                </a:moveTo>
                <a:lnTo>
                  <a:pt x="75946" y="1206753"/>
                </a:lnTo>
                <a:lnTo>
                  <a:pt x="46482" y="1200277"/>
                </a:lnTo>
                <a:lnTo>
                  <a:pt x="22351" y="1182497"/>
                </a:lnTo>
                <a:lnTo>
                  <a:pt x="5968" y="1156207"/>
                </a:lnTo>
                <a:lnTo>
                  <a:pt x="0" y="1123950"/>
                </a:lnTo>
                <a:lnTo>
                  <a:pt x="0" y="82930"/>
                </a:lnTo>
                <a:lnTo>
                  <a:pt x="5968" y="50673"/>
                </a:lnTo>
                <a:lnTo>
                  <a:pt x="22351" y="24256"/>
                </a:lnTo>
                <a:lnTo>
                  <a:pt x="46482" y="6476"/>
                </a:lnTo>
                <a:lnTo>
                  <a:pt x="75946" y="0"/>
                </a:lnTo>
                <a:lnTo>
                  <a:pt x="2006853" y="0"/>
                </a:lnTo>
                <a:lnTo>
                  <a:pt x="2036317" y="6476"/>
                </a:lnTo>
                <a:lnTo>
                  <a:pt x="2060448" y="24256"/>
                </a:lnTo>
                <a:lnTo>
                  <a:pt x="2076830" y="50673"/>
                </a:lnTo>
                <a:lnTo>
                  <a:pt x="2082800" y="82930"/>
                </a:lnTo>
                <a:lnTo>
                  <a:pt x="2082800" y="1123950"/>
                </a:lnTo>
                <a:lnTo>
                  <a:pt x="2076830" y="1156207"/>
                </a:lnTo>
                <a:lnTo>
                  <a:pt x="2060448" y="1182497"/>
                </a:lnTo>
                <a:lnTo>
                  <a:pt x="2036317" y="1200277"/>
                </a:lnTo>
                <a:lnTo>
                  <a:pt x="2006853" y="1206753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36">
            <a:extLst>
              <a:ext uri="{FF2B5EF4-FFF2-40B4-BE49-F238E27FC236}">
                <a16:creationId xmlns:a16="http://schemas.microsoft.com/office/drawing/2014/main" id="{306E8280-2135-70AC-4662-5CCE7F7C1185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89" name="object 37">
              <a:extLst>
                <a:ext uri="{FF2B5EF4-FFF2-40B4-BE49-F238E27FC236}">
                  <a16:creationId xmlns:a16="http://schemas.microsoft.com/office/drawing/2014/main" id="{40E03CEB-BCA8-6007-FB39-886E11BE4D65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8">
              <a:extLst>
                <a:ext uri="{FF2B5EF4-FFF2-40B4-BE49-F238E27FC236}">
                  <a16:creationId xmlns:a16="http://schemas.microsoft.com/office/drawing/2014/main" id="{4C2BE79E-B565-3E7A-4D89-87EA7BBC85F0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68">
            <a:extLst>
              <a:ext uri="{FF2B5EF4-FFF2-40B4-BE49-F238E27FC236}">
                <a16:creationId xmlns:a16="http://schemas.microsoft.com/office/drawing/2014/main" id="{C9E291C7-7C73-5823-D014-C6C8EEE807A1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92" name="object 59">
            <a:extLst>
              <a:ext uri="{FF2B5EF4-FFF2-40B4-BE49-F238E27FC236}">
                <a16:creationId xmlns:a16="http://schemas.microsoft.com/office/drawing/2014/main" id="{B562AB5A-30B4-EC3E-9C50-9DEB4C32D35E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248" y="4433443"/>
            <a:ext cx="92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282" y="3344647"/>
            <a:ext cx="887094" cy="14433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681355" algn="l"/>
              </a:tabLst>
            </a:pP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erece	</a:t>
            </a:r>
            <a:r>
              <a:rPr sz="1100" spc="-40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4695" algn="l"/>
              </a:tabLst>
            </a:pPr>
            <a:r>
              <a:rPr sz="1100" dirty="0">
                <a:latin typeface="Calibri"/>
                <a:cs typeface="Calibri"/>
              </a:rPr>
              <a:t>meio	</a:t>
            </a:r>
            <a:r>
              <a:rPr sz="1100" spc="-40" dirty="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15" dirty="0">
                <a:latin typeface="Calibri"/>
                <a:cs typeface="Calibri"/>
              </a:rPr>
              <a:t>comodato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5900"/>
              </a:lnSpc>
              <a:spcBef>
                <a:spcPts val="20"/>
              </a:spcBef>
              <a:tabLst>
                <a:tab pos="733425" algn="l"/>
              </a:tabLst>
            </a:pP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30" dirty="0">
                <a:latin typeface="Calibri"/>
                <a:cs typeface="Calibri"/>
              </a:rPr>
              <a:t>n</a:t>
            </a:r>
            <a:r>
              <a:rPr sz="1100" spc="-2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	</a:t>
            </a:r>
            <a:r>
              <a:rPr sz="1100" spc="-3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  </a:t>
            </a:r>
            <a:r>
              <a:rPr sz="1100" spc="-10" dirty="0">
                <a:latin typeface="Calibri"/>
                <a:cs typeface="Calibri"/>
              </a:rPr>
              <a:t>oxigênio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medicinal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gasoso </a:t>
            </a:r>
            <a:r>
              <a:rPr sz="1100" spc="-5" dirty="0">
                <a:latin typeface="Calibri"/>
                <a:cs typeface="Calibri"/>
              </a:rPr>
              <a:t> pacientes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282" y="4791837"/>
            <a:ext cx="7334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d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282" y="4954905"/>
            <a:ext cx="8896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240" algn="l"/>
              </a:tabLst>
            </a:pP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a	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282" y="5123154"/>
            <a:ext cx="890905" cy="56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5"/>
              </a:spcBef>
              <a:tabLst>
                <a:tab pos="696595" algn="l"/>
              </a:tabLst>
            </a:pP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tili</a:t>
            </a:r>
            <a:r>
              <a:rPr sz="1100" spc="-5" dirty="0">
                <a:latin typeface="Calibri"/>
                <a:cs typeface="Calibri"/>
              </a:rPr>
              <a:t>za</a:t>
            </a:r>
            <a:r>
              <a:rPr sz="1100" spc="-40" dirty="0">
                <a:latin typeface="Calibri"/>
                <a:cs typeface="Calibri"/>
              </a:rPr>
              <a:t>d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	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m  </a:t>
            </a:r>
            <a:r>
              <a:rPr sz="1100" spc="-5" dirty="0">
                <a:latin typeface="Calibri"/>
                <a:cs typeface="Calibri"/>
              </a:rPr>
              <a:t>tratamento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domiciliar.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7573" y="3469335"/>
            <a:ext cx="885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Atendimentos</a:t>
            </a:r>
            <a:endParaRPr sz="12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Calibri"/>
                <a:cs typeface="Calibri"/>
              </a:rPr>
              <a:t>presenciais.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9" name="object 9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281" y="1429639"/>
            <a:ext cx="50902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5" name="object 15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8910" y="1345489"/>
            <a:ext cx="541782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9" name="object 19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4186" y="1347267"/>
            <a:ext cx="511543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3" name="object 23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3658" y="1347267"/>
            <a:ext cx="730776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2809" y="1349806"/>
            <a:ext cx="897090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8" name="object 28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3440" y="1420749"/>
            <a:ext cx="16429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2" name="object 32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75168" y="1444498"/>
            <a:ext cx="36202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91931" y="3484245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91931" y="3849751"/>
            <a:ext cx="2371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Fornecimento</a:t>
            </a:r>
            <a:r>
              <a:rPr sz="1200" spc="5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tem</a:t>
            </a:r>
            <a:r>
              <a:rPr sz="1200" spc="6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inicio  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imediato,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20198" y="4033266"/>
            <a:ext cx="793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</a:tabLst>
            </a:pP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od</a:t>
            </a:r>
            <a:r>
              <a:rPr sz="1200" dirty="0">
                <a:latin typeface="Calibri"/>
                <a:cs typeface="Calibri"/>
              </a:rPr>
              <a:t>as	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91931" y="4033266"/>
            <a:ext cx="1350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9626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pó</a:t>
            </a:r>
            <a:r>
              <a:rPr sz="1200" dirty="0">
                <a:latin typeface="Calibri"/>
                <a:cs typeface="Calibri"/>
              </a:rPr>
              <a:t>s	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ol</a:t>
            </a:r>
            <a:r>
              <a:rPr sz="1200" spc="5" dirty="0">
                <a:latin typeface="Calibri"/>
                <a:cs typeface="Calibri"/>
              </a:rPr>
              <a:t>ad</a:t>
            </a:r>
            <a:r>
              <a:rPr sz="1200" dirty="0">
                <a:latin typeface="Calibri"/>
                <a:cs typeface="Calibri"/>
              </a:rPr>
              <a:t>o  </a:t>
            </a:r>
            <a:r>
              <a:rPr sz="1200" spc="-15" dirty="0">
                <a:latin typeface="Calibri"/>
                <a:cs typeface="Calibri"/>
              </a:rPr>
              <a:t>documentações.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14186" y="3462909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716915" algn="l"/>
              </a:tabLst>
            </a:pPr>
            <a:r>
              <a:rPr sz="1200" spc="-15" dirty="0">
                <a:latin typeface="Calibri"/>
                <a:cs typeface="Calibri"/>
              </a:rPr>
              <a:t>Localizado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Rua	João  </a:t>
            </a:r>
            <a:r>
              <a:rPr sz="1200" spc="-15" dirty="0">
                <a:latin typeface="Calibri"/>
                <a:cs typeface="Calibri"/>
              </a:rPr>
              <a:t>Fernandes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14186" y="4016756"/>
            <a:ext cx="1023619" cy="1301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spc="-20" dirty="0">
                <a:latin typeface="Calibri"/>
                <a:cs typeface="Calibri"/>
              </a:rPr>
              <a:t>Carmo,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dirty="0">
                <a:latin typeface="Verdana"/>
                <a:cs typeface="Verdana"/>
              </a:rPr>
              <a:t>° </a:t>
            </a:r>
            <a:r>
              <a:rPr sz="1200" dirty="0">
                <a:latin typeface="Calibri"/>
                <a:cs typeface="Calibri"/>
              </a:rPr>
              <a:t>367,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Estela</a:t>
            </a:r>
            <a:r>
              <a:rPr sz="1200" spc="-10" dirty="0">
                <a:latin typeface="Calibri"/>
                <a:cs typeface="Calibri"/>
              </a:rPr>
              <a:t> Passos,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Brumadinho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 marR="19685" algn="just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latin typeface="Calibri"/>
                <a:cs typeface="Calibri"/>
              </a:rPr>
              <a:t>Telefone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para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contato: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14186" y="5416042"/>
            <a:ext cx="1054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(31)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99835-8050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8834" y="3385769"/>
            <a:ext cx="12985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99060" indent="-140335">
              <a:lnSpc>
                <a:spcPct val="100000"/>
              </a:lnSpc>
              <a:spcBef>
                <a:spcPts val="100"/>
              </a:spcBef>
              <a:buChar char="-"/>
              <a:tabLst>
                <a:tab pos="165100" algn="l"/>
              </a:tabLst>
            </a:pPr>
            <a:r>
              <a:rPr sz="1200" spc="-15" dirty="0">
                <a:latin typeface="Calibri"/>
                <a:cs typeface="Calibri"/>
              </a:rPr>
              <a:t>Documento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F  </a:t>
            </a:r>
            <a:r>
              <a:rPr sz="1200" spc="-15" dirty="0">
                <a:latin typeface="Calibri"/>
                <a:cs typeface="Calibri"/>
              </a:rPr>
              <a:t>(paciente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responsável);</a:t>
            </a:r>
            <a:endParaRPr sz="1200">
              <a:latin typeface="Calibri"/>
              <a:cs typeface="Calibri"/>
            </a:endParaRPr>
          </a:p>
          <a:p>
            <a:pPr marL="196850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9748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ã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SUS;</a:t>
            </a:r>
            <a:endParaRPr sz="1200">
              <a:latin typeface="Calibri"/>
              <a:cs typeface="Calibri"/>
            </a:endParaRPr>
          </a:p>
          <a:p>
            <a:pPr marL="196850" indent="-17272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1200" spc="-6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ó</a:t>
            </a:r>
            <a:r>
              <a:rPr sz="1200" spc="-15" dirty="0">
                <a:latin typeface="Calibri"/>
                <a:cs typeface="Calibri"/>
              </a:rPr>
              <a:t>ri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mé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o;</a:t>
            </a:r>
            <a:endParaRPr sz="1200">
              <a:latin typeface="Calibri"/>
              <a:cs typeface="Calibri"/>
            </a:endParaRPr>
          </a:p>
          <a:p>
            <a:pPr marL="196850" marR="99060" indent="-17272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0" dirty="0">
                <a:latin typeface="Calibri"/>
                <a:cs typeface="Calibri"/>
              </a:rPr>
              <a:t>v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residência;</a:t>
            </a:r>
            <a:endParaRPr sz="12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buChar char="-"/>
              <a:tabLst>
                <a:tab pos="177800" algn="l"/>
              </a:tabLst>
            </a:pPr>
            <a:r>
              <a:rPr sz="1200" spc="-24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er</a:t>
            </a:r>
            <a:r>
              <a:rPr sz="1200" spc="-3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essão e</a:t>
            </a:r>
            <a:endParaRPr sz="120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responsabilidade.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567745" y="778717"/>
            <a:ext cx="5448935" cy="38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6505" marR="5080" indent="-1234440">
              <a:lnSpc>
                <a:spcPct val="103299"/>
              </a:lnSpc>
            </a:pPr>
            <a:r>
              <a:rPr sz="2500" b="1" dirty="0">
                <a:uFill>
                  <a:solidFill>
                    <a:srgbClr val="3B6145"/>
                  </a:solidFill>
                </a:uFill>
              </a:rPr>
              <a:t>OXIGENIOTERAPIA</a:t>
            </a:r>
            <a:endParaRPr sz="2500" b="1" dirty="0"/>
          </a:p>
        </p:txBody>
      </p:sp>
      <p:sp>
        <p:nvSpPr>
          <p:cNvPr id="47" name="object 47"/>
          <p:cNvSpPr txBox="1"/>
          <p:nvPr/>
        </p:nvSpPr>
        <p:spPr>
          <a:xfrm>
            <a:off x="6959854" y="3488817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1200" spc="-25" dirty="0">
                <a:latin typeface="Calibri"/>
                <a:cs typeface="Calibri"/>
              </a:rPr>
              <a:t>Segunda-feira 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	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7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59854" y="3854577"/>
            <a:ext cx="971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  <a:tab pos="824865" algn="l"/>
              </a:tabLst>
            </a:pP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	08:00	às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59854" y="4037203"/>
            <a:ext cx="788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16:00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84778" y="3426968"/>
            <a:ext cx="1937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Setor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fornece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forma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86834" y="3609848"/>
            <a:ext cx="128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  <a:tabLst>
                <a:tab pos="265430" algn="l"/>
                <a:tab pos="1036319" algn="l"/>
                <a:tab pos="111696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ili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7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os		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  à	pacie</a:t>
            </a:r>
            <a:r>
              <a:rPr sz="1200" spc="-4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es	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spc="5" dirty="0">
                <a:latin typeface="Calibri"/>
                <a:cs typeface="Calibri"/>
              </a:rPr>
              <a:t>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84778" y="3609848"/>
            <a:ext cx="718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comodato,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oxigênio </a:t>
            </a:r>
            <a:r>
              <a:rPr sz="1200" dirty="0">
                <a:latin typeface="Calibri"/>
                <a:cs typeface="Calibri"/>
              </a:rPr>
              <a:t> neces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83429" y="3975608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</a:tabLst>
            </a:pPr>
            <a:r>
              <a:rPr sz="1200" dirty="0">
                <a:latin typeface="Calibri"/>
                <a:cs typeface="Calibri"/>
              </a:rPr>
              <a:t>do	</a:t>
            </a:r>
            <a:r>
              <a:rPr sz="1200" spc="-30" dirty="0">
                <a:latin typeface="Calibri"/>
                <a:cs typeface="Calibri"/>
              </a:rPr>
              <a:t>tratamento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84778" y="4158488"/>
            <a:ext cx="1765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oxigenioterapia,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visando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84778" y="4341368"/>
            <a:ext cx="1988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  <a:tab pos="1225550" algn="l"/>
                <a:tab pos="1902460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ar	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	ma</a:t>
            </a:r>
            <a:r>
              <a:rPr sz="1200" spc="-4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	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84778" y="4523994"/>
            <a:ext cx="20059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saturação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oxigênio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acima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84778" y="4706874"/>
            <a:ext cx="200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90%,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que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é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ideal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para</a:t>
            </a:r>
            <a:r>
              <a:rPr sz="1200" spc="3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saúde.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4968" y="1857756"/>
            <a:ext cx="2482850" cy="5538470"/>
          </a:xfrm>
          <a:custGeom>
            <a:avLst/>
            <a:gdLst/>
            <a:ahLst/>
            <a:cxnLst/>
            <a:rect l="l" t="t" r="r" b="b"/>
            <a:pathLst>
              <a:path w="2482850" h="5538470">
                <a:moveTo>
                  <a:pt x="0" y="468249"/>
                </a:moveTo>
                <a:lnTo>
                  <a:pt x="8039" y="320167"/>
                </a:lnTo>
                <a:lnTo>
                  <a:pt x="30416" y="191643"/>
                </a:lnTo>
                <a:lnTo>
                  <a:pt x="64566" y="90297"/>
                </a:lnTo>
                <a:lnTo>
                  <a:pt x="107848" y="23875"/>
                </a:lnTo>
                <a:lnTo>
                  <a:pt x="157695" y="0"/>
                </a:lnTo>
                <a:lnTo>
                  <a:pt x="788466" y="0"/>
                </a:lnTo>
                <a:lnTo>
                  <a:pt x="838314" y="23875"/>
                </a:lnTo>
                <a:lnTo>
                  <a:pt x="881608" y="90297"/>
                </a:lnTo>
                <a:lnTo>
                  <a:pt x="915746" y="191643"/>
                </a:lnTo>
                <a:lnTo>
                  <a:pt x="938123" y="320167"/>
                </a:lnTo>
                <a:lnTo>
                  <a:pt x="946162" y="468249"/>
                </a:lnTo>
                <a:lnTo>
                  <a:pt x="946162" y="5069560"/>
                </a:lnTo>
                <a:lnTo>
                  <a:pt x="938123" y="5217591"/>
                </a:lnTo>
                <a:lnTo>
                  <a:pt x="915746" y="5346141"/>
                </a:lnTo>
                <a:lnTo>
                  <a:pt x="881608" y="5447499"/>
                </a:lnTo>
                <a:lnTo>
                  <a:pt x="838314" y="5513971"/>
                </a:lnTo>
                <a:lnTo>
                  <a:pt x="788466" y="5537847"/>
                </a:lnTo>
                <a:lnTo>
                  <a:pt x="157695" y="5537847"/>
                </a:lnTo>
                <a:lnTo>
                  <a:pt x="107848" y="5513971"/>
                </a:lnTo>
                <a:lnTo>
                  <a:pt x="64566" y="5447499"/>
                </a:lnTo>
                <a:lnTo>
                  <a:pt x="30416" y="5346141"/>
                </a:lnTo>
                <a:lnTo>
                  <a:pt x="8039" y="5217591"/>
                </a:lnTo>
                <a:lnTo>
                  <a:pt x="0" y="5069560"/>
                </a:lnTo>
                <a:lnTo>
                  <a:pt x="0" y="468249"/>
                </a:lnTo>
                <a:close/>
              </a:path>
              <a:path w="2482850" h="5538470">
                <a:moveTo>
                  <a:pt x="983132" y="471043"/>
                </a:moveTo>
                <a:lnTo>
                  <a:pt x="995870" y="323088"/>
                </a:lnTo>
                <a:lnTo>
                  <a:pt x="1031328" y="194690"/>
                </a:lnTo>
                <a:lnTo>
                  <a:pt x="1085418" y="93345"/>
                </a:lnTo>
                <a:lnTo>
                  <a:pt x="1153922" y="26924"/>
                </a:lnTo>
                <a:lnTo>
                  <a:pt x="1232916" y="3048"/>
                </a:lnTo>
                <a:lnTo>
                  <a:pt x="2232533" y="3048"/>
                </a:lnTo>
                <a:lnTo>
                  <a:pt x="2311527" y="26924"/>
                </a:lnTo>
                <a:lnTo>
                  <a:pt x="2380107" y="93345"/>
                </a:lnTo>
                <a:lnTo>
                  <a:pt x="2434209" y="194690"/>
                </a:lnTo>
                <a:lnTo>
                  <a:pt x="2469642" y="323088"/>
                </a:lnTo>
                <a:lnTo>
                  <a:pt x="2482342" y="471043"/>
                </a:lnTo>
                <a:lnTo>
                  <a:pt x="2482342" y="5069827"/>
                </a:lnTo>
                <a:lnTo>
                  <a:pt x="2469642" y="5217769"/>
                </a:lnTo>
                <a:lnTo>
                  <a:pt x="2434209" y="5346242"/>
                </a:lnTo>
                <a:lnTo>
                  <a:pt x="2380107" y="5447538"/>
                </a:lnTo>
                <a:lnTo>
                  <a:pt x="2311527" y="5513984"/>
                </a:lnTo>
                <a:lnTo>
                  <a:pt x="2232533" y="5537847"/>
                </a:lnTo>
                <a:lnTo>
                  <a:pt x="1232916" y="5537847"/>
                </a:lnTo>
                <a:lnTo>
                  <a:pt x="1153922" y="5513984"/>
                </a:lnTo>
                <a:lnTo>
                  <a:pt x="1085418" y="5447538"/>
                </a:lnTo>
                <a:lnTo>
                  <a:pt x="1031328" y="5346242"/>
                </a:lnTo>
                <a:lnTo>
                  <a:pt x="995870" y="5217769"/>
                </a:lnTo>
                <a:lnTo>
                  <a:pt x="983132" y="5069827"/>
                </a:lnTo>
                <a:lnTo>
                  <a:pt x="983132" y="471043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0904" y="1874520"/>
            <a:ext cx="4203065" cy="5533390"/>
          </a:xfrm>
          <a:custGeom>
            <a:avLst/>
            <a:gdLst/>
            <a:ahLst/>
            <a:cxnLst/>
            <a:rect l="l" t="t" r="r" b="b"/>
            <a:pathLst>
              <a:path w="4203065" h="5533390">
                <a:moveTo>
                  <a:pt x="0" y="467868"/>
                </a:moveTo>
                <a:lnTo>
                  <a:pt x="8000" y="319913"/>
                </a:lnTo>
                <a:lnTo>
                  <a:pt x="30479" y="191516"/>
                </a:lnTo>
                <a:lnTo>
                  <a:pt x="64515" y="90297"/>
                </a:lnTo>
                <a:lnTo>
                  <a:pt x="107822" y="23875"/>
                </a:lnTo>
                <a:lnTo>
                  <a:pt x="157606" y="0"/>
                </a:lnTo>
                <a:lnTo>
                  <a:pt x="788416" y="0"/>
                </a:lnTo>
                <a:lnTo>
                  <a:pt x="838199" y="23875"/>
                </a:lnTo>
                <a:lnTo>
                  <a:pt x="881507" y="90297"/>
                </a:lnTo>
                <a:lnTo>
                  <a:pt x="915543" y="191516"/>
                </a:lnTo>
                <a:lnTo>
                  <a:pt x="938021" y="319913"/>
                </a:lnTo>
                <a:lnTo>
                  <a:pt x="946022" y="467868"/>
                </a:lnTo>
                <a:lnTo>
                  <a:pt x="946022" y="5065268"/>
                </a:lnTo>
                <a:lnTo>
                  <a:pt x="938021" y="5213172"/>
                </a:lnTo>
                <a:lnTo>
                  <a:pt x="915543" y="5341594"/>
                </a:lnTo>
                <a:lnTo>
                  <a:pt x="881507" y="5442877"/>
                </a:lnTo>
                <a:lnTo>
                  <a:pt x="838199" y="5509298"/>
                </a:lnTo>
                <a:lnTo>
                  <a:pt x="788416" y="5533148"/>
                </a:lnTo>
                <a:lnTo>
                  <a:pt x="157606" y="5533148"/>
                </a:lnTo>
                <a:lnTo>
                  <a:pt x="107822" y="5509298"/>
                </a:lnTo>
                <a:lnTo>
                  <a:pt x="64515" y="5442877"/>
                </a:lnTo>
                <a:lnTo>
                  <a:pt x="30479" y="5341594"/>
                </a:lnTo>
                <a:lnTo>
                  <a:pt x="8000" y="5213172"/>
                </a:lnTo>
                <a:lnTo>
                  <a:pt x="0" y="5065268"/>
                </a:lnTo>
                <a:lnTo>
                  <a:pt x="0" y="467868"/>
                </a:lnTo>
                <a:close/>
              </a:path>
              <a:path w="4203065" h="5533390">
                <a:moveTo>
                  <a:pt x="981456" y="470662"/>
                </a:moveTo>
                <a:lnTo>
                  <a:pt x="999362" y="322834"/>
                </a:lnTo>
                <a:lnTo>
                  <a:pt x="1049273" y="194437"/>
                </a:lnTo>
                <a:lnTo>
                  <a:pt x="1125346" y="93218"/>
                </a:lnTo>
                <a:lnTo>
                  <a:pt x="1221740" y="26924"/>
                </a:lnTo>
                <a:lnTo>
                  <a:pt x="1332865" y="3048"/>
                </a:lnTo>
                <a:lnTo>
                  <a:pt x="2738500" y="3048"/>
                </a:lnTo>
                <a:lnTo>
                  <a:pt x="2849625" y="26924"/>
                </a:lnTo>
                <a:lnTo>
                  <a:pt x="2946146" y="93218"/>
                </a:lnTo>
                <a:lnTo>
                  <a:pt x="3022219" y="194437"/>
                </a:lnTo>
                <a:lnTo>
                  <a:pt x="3072003" y="322834"/>
                </a:lnTo>
                <a:lnTo>
                  <a:pt x="3089910" y="470662"/>
                </a:lnTo>
                <a:lnTo>
                  <a:pt x="3089910" y="5065522"/>
                </a:lnTo>
                <a:lnTo>
                  <a:pt x="3072003" y="5213337"/>
                </a:lnTo>
                <a:lnTo>
                  <a:pt x="3022219" y="5341708"/>
                </a:lnTo>
                <a:lnTo>
                  <a:pt x="2946146" y="5442927"/>
                </a:lnTo>
                <a:lnTo>
                  <a:pt x="2849625" y="5509310"/>
                </a:lnTo>
                <a:lnTo>
                  <a:pt x="2738500" y="5533148"/>
                </a:lnTo>
                <a:lnTo>
                  <a:pt x="1332865" y="5533148"/>
                </a:lnTo>
                <a:lnTo>
                  <a:pt x="1221740" y="5509310"/>
                </a:lnTo>
                <a:lnTo>
                  <a:pt x="1125346" y="5442927"/>
                </a:lnTo>
                <a:lnTo>
                  <a:pt x="1049273" y="5341708"/>
                </a:lnTo>
                <a:lnTo>
                  <a:pt x="999362" y="5213337"/>
                </a:lnTo>
                <a:lnTo>
                  <a:pt x="981456" y="5065522"/>
                </a:lnTo>
                <a:lnTo>
                  <a:pt x="981456" y="470662"/>
                </a:lnTo>
                <a:close/>
              </a:path>
              <a:path w="4203065" h="5533390">
                <a:moveTo>
                  <a:pt x="3128898" y="469264"/>
                </a:moveTo>
                <a:lnTo>
                  <a:pt x="3138043" y="321437"/>
                </a:lnTo>
                <a:lnTo>
                  <a:pt x="3163443" y="193039"/>
                </a:lnTo>
                <a:lnTo>
                  <a:pt x="3202178" y="91821"/>
                </a:lnTo>
                <a:lnTo>
                  <a:pt x="3251327" y="25400"/>
                </a:lnTo>
                <a:lnTo>
                  <a:pt x="3307842" y="1524"/>
                </a:lnTo>
                <a:lnTo>
                  <a:pt x="4023868" y="1524"/>
                </a:lnTo>
                <a:lnTo>
                  <a:pt x="4080510" y="25400"/>
                </a:lnTo>
                <a:lnTo>
                  <a:pt x="4129659" y="91821"/>
                </a:lnTo>
                <a:lnTo>
                  <a:pt x="4168394" y="193039"/>
                </a:lnTo>
                <a:lnTo>
                  <a:pt x="4193794" y="321437"/>
                </a:lnTo>
                <a:lnTo>
                  <a:pt x="4202938" y="469264"/>
                </a:lnTo>
                <a:lnTo>
                  <a:pt x="4202938" y="5065395"/>
                </a:lnTo>
                <a:lnTo>
                  <a:pt x="4193794" y="5213261"/>
                </a:lnTo>
                <a:lnTo>
                  <a:pt x="4168394" y="5341645"/>
                </a:lnTo>
                <a:lnTo>
                  <a:pt x="4129659" y="5442902"/>
                </a:lnTo>
                <a:lnTo>
                  <a:pt x="4080510" y="5509298"/>
                </a:lnTo>
                <a:lnTo>
                  <a:pt x="4023868" y="5533148"/>
                </a:lnTo>
                <a:lnTo>
                  <a:pt x="3307842" y="5533148"/>
                </a:lnTo>
                <a:lnTo>
                  <a:pt x="3251327" y="5509298"/>
                </a:lnTo>
                <a:lnTo>
                  <a:pt x="3202178" y="5442902"/>
                </a:lnTo>
                <a:lnTo>
                  <a:pt x="3163443" y="5341645"/>
                </a:lnTo>
                <a:lnTo>
                  <a:pt x="3138043" y="5213261"/>
                </a:lnTo>
                <a:lnTo>
                  <a:pt x="3128898" y="5065395"/>
                </a:lnTo>
                <a:lnTo>
                  <a:pt x="3128898" y="46926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2007" y="1874520"/>
            <a:ext cx="1063625" cy="5533390"/>
          </a:xfrm>
          <a:custGeom>
            <a:avLst/>
            <a:gdLst/>
            <a:ahLst/>
            <a:cxnLst/>
            <a:rect l="l" t="t" r="r" b="b"/>
            <a:pathLst>
              <a:path w="1063625" h="5533390">
                <a:moveTo>
                  <a:pt x="0" y="467868"/>
                </a:moveTo>
                <a:lnTo>
                  <a:pt x="9017" y="319913"/>
                </a:lnTo>
                <a:lnTo>
                  <a:pt x="34163" y="191516"/>
                </a:lnTo>
                <a:lnTo>
                  <a:pt x="72517" y="90297"/>
                </a:lnTo>
                <a:lnTo>
                  <a:pt x="121158" y="23875"/>
                </a:lnTo>
                <a:lnTo>
                  <a:pt x="177165" y="0"/>
                </a:lnTo>
                <a:lnTo>
                  <a:pt x="886206" y="0"/>
                </a:lnTo>
                <a:lnTo>
                  <a:pt x="942213" y="23875"/>
                </a:lnTo>
                <a:lnTo>
                  <a:pt x="990853" y="90297"/>
                </a:lnTo>
                <a:lnTo>
                  <a:pt x="1029208" y="191516"/>
                </a:lnTo>
                <a:lnTo>
                  <a:pt x="1054353" y="319913"/>
                </a:lnTo>
                <a:lnTo>
                  <a:pt x="1063498" y="467868"/>
                </a:lnTo>
                <a:lnTo>
                  <a:pt x="1063498" y="5065268"/>
                </a:lnTo>
                <a:lnTo>
                  <a:pt x="1054353" y="5213172"/>
                </a:lnTo>
                <a:lnTo>
                  <a:pt x="1029208" y="5341594"/>
                </a:lnTo>
                <a:lnTo>
                  <a:pt x="990853" y="5442877"/>
                </a:lnTo>
                <a:lnTo>
                  <a:pt x="942213" y="5509298"/>
                </a:lnTo>
                <a:lnTo>
                  <a:pt x="886206" y="5533148"/>
                </a:lnTo>
                <a:lnTo>
                  <a:pt x="177165" y="5533148"/>
                </a:lnTo>
                <a:lnTo>
                  <a:pt x="121158" y="5509298"/>
                </a:lnTo>
                <a:lnTo>
                  <a:pt x="72517" y="5442877"/>
                </a:lnTo>
                <a:lnTo>
                  <a:pt x="34163" y="5341594"/>
                </a:lnTo>
                <a:lnTo>
                  <a:pt x="9017" y="5213172"/>
                </a:lnTo>
                <a:lnTo>
                  <a:pt x="0" y="5065268"/>
                </a:lnTo>
                <a:lnTo>
                  <a:pt x="0" y="46786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61959" y="1876044"/>
            <a:ext cx="2502535" cy="5550535"/>
          </a:xfrm>
          <a:custGeom>
            <a:avLst/>
            <a:gdLst/>
            <a:ahLst/>
            <a:cxnLst/>
            <a:rect l="l" t="t" r="r" b="b"/>
            <a:pathLst>
              <a:path w="2502534" h="5550534">
                <a:moveTo>
                  <a:pt x="0" y="469264"/>
                </a:moveTo>
                <a:lnTo>
                  <a:pt x="21209" y="320929"/>
                </a:lnTo>
                <a:lnTo>
                  <a:pt x="80518" y="192150"/>
                </a:lnTo>
                <a:lnTo>
                  <a:pt x="170815" y="90550"/>
                </a:lnTo>
                <a:lnTo>
                  <a:pt x="285115" y="23875"/>
                </a:lnTo>
                <a:lnTo>
                  <a:pt x="417068" y="0"/>
                </a:lnTo>
                <a:lnTo>
                  <a:pt x="2085086" y="0"/>
                </a:lnTo>
                <a:lnTo>
                  <a:pt x="2217039" y="23875"/>
                </a:lnTo>
                <a:lnTo>
                  <a:pt x="2331339" y="90550"/>
                </a:lnTo>
                <a:lnTo>
                  <a:pt x="2421636" y="192150"/>
                </a:lnTo>
                <a:lnTo>
                  <a:pt x="2480945" y="320929"/>
                </a:lnTo>
                <a:lnTo>
                  <a:pt x="2502154" y="469264"/>
                </a:lnTo>
                <a:lnTo>
                  <a:pt x="2502154" y="5080850"/>
                </a:lnTo>
                <a:lnTo>
                  <a:pt x="2480945" y="5229199"/>
                </a:lnTo>
                <a:lnTo>
                  <a:pt x="2421636" y="5358028"/>
                </a:lnTo>
                <a:lnTo>
                  <a:pt x="2331339" y="5459615"/>
                </a:lnTo>
                <a:lnTo>
                  <a:pt x="2217039" y="5526239"/>
                </a:lnTo>
                <a:lnTo>
                  <a:pt x="2085086" y="5550166"/>
                </a:lnTo>
                <a:lnTo>
                  <a:pt x="417068" y="5550166"/>
                </a:lnTo>
                <a:lnTo>
                  <a:pt x="285115" y="5526239"/>
                </a:lnTo>
                <a:lnTo>
                  <a:pt x="170815" y="5459615"/>
                </a:lnTo>
                <a:lnTo>
                  <a:pt x="80518" y="5358028"/>
                </a:lnTo>
                <a:lnTo>
                  <a:pt x="21209" y="5229199"/>
                </a:lnTo>
                <a:lnTo>
                  <a:pt x="0" y="5080850"/>
                </a:lnTo>
                <a:lnTo>
                  <a:pt x="0" y="46926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36">
            <a:extLst>
              <a:ext uri="{FF2B5EF4-FFF2-40B4-BE49-F238E27FC236}">
                <a16:creationId xmlns:a16="http://schemas.microsoft.com/office/drawing/2014/main" id="{6E4240A2-367B-F7A5-9094-6E912068C75E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F6112FA8-BE28-D564-C583-E1297885EBEF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D51A5E4D-5713-824B-D05D-87ED595634A6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8">
            <a:extLst>
              <a:ext uri="{FF2B5EF4-FFF2-40B4-BE49-F238E27FC236}">
                <a16:creationId xmlns:a16="http://schemas.microsoft.com/office/drawing/2014/main" id="{6BF1710E-6C29-B07C-BBC0-B1CB869A46AC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66" name="object 59">
            <a:extLst>
              <a:ext uri="{FF2B5EF4-FFF2-40B4-BE49-F238E27FC236}">
                <a16:creationId xmlns:a16="http://schemas.microsoft.com/office/drawing/2014/main" id="{CD194228-2044-618A-9D07-88BF3EF2A26C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5" y="1880616"/>
            <a:ext cx="917575" cy="5556885"/>
          </a:xfrm>
          <a:custGeom>
            <a:avLst/>
            <a:gdLst/>
            <a:ahLst/>
            <a:cxnLst/>
            <a:rect l="l" t="t" r="r" b="b"/>
            <a:pathLst>
              <a:path w="917575" h="5556884">
                <a:moveTo>
                  <a:pt x="849515" y="5556427"/>
                </a:moveTo>
                <a:lnTo>
                  <a:pt x="67678" y="5556427"/>
                </a:lnTo>
                <a:lnTo>
                  <a:pt x="41402" y="5551093"/>
                </a:lnTo>
                <a:lnTo>
                  <a:pt x="19888" y="5536552"/>
                </a:lnTo>
                <a:lnTo>
                  <a:pt x="5346" y="5515038"/>
                </a:lnTo>
                <a:lnTo>
                  <a:pt x="0" y="5488762"/>
                </a:lnTo>
                <a:lnTo>
                  <a:pt x="0" y="67690"/>
                </a:lnTo>
                <a:lnTo>
                  <a:pt x="5346" y="41401"/>
                </a:lnTo>
                <a:lnTo>
                  <a:pt x="19888" y="19812"/>
                </a:lnTo>
                <a:lnTo>
                  <a:pt x="41402" y="5334"/>
                </a:lnTo>
                <a:lnTo>
                  <a:pt x="67678" y="0"/>
                </a:lnTo>
                <a:lnTo>
                  <a:pt x="849515" y="0"/>
                </a:lnTo>
                <a:lnTo>
                  <a:pt x="875779" y="5334"/>
                </a:lnTo>
                <a:lnTo>
                  <a:pt x="897293" y="19812"/>
                </a:lnTo>
                <a:lnTo>
                  <a:pt x="911834" y="41401"/>
                </a:lnTo>
                <a:lnTo>
                  <a:pt x="917181" y="67690"/>
                </a:lnTo>
                <a:lnTo>
                  <a:pt x="917181" y="5488762"/>
                </a:lnTo>
                <a:lnTo>
                  <a:pt x="911834" y="5515038"/>
                </a:lnTo>
                <a:lnTo>
                  <a:pt x="897293" y="5536552"/>
                </a:lnTo>
                <a:lnTo>
                  <a:pt x="875779" y="5551093"/>
                </a:lnTo>
                <a:lnTo>
                  <a:pt x="849515" y="55564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501" y="2035052"/>
          <a:ext cx="2512059" cy="5285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955" marR="76200" indent="-635" algn="ctr">
                        <a:lnSpc>
                          <a:spcPct val="107000"/>
                        </a:lnSpc>
                        <a:spcBef>
                          <a:spcPts val="850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Fornecimento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básicos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73990">
                        <a:lnSpc>
                          <a:spcPts val="1165"/>
                        </a:lnSpc>
                        <a:buFont typeface="Arial MT"/>
                        <a:buChar char="•"/>
                        <a:tabLst>
                          <a:tab pos="229235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Receituário</a:t>
                      </a:r>
                      <a:r>
                        <a:rPr sz="10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médico,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odontológico</a:t>
                      </a:r>
                      <a:r>
                        <a:rPr sz="10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0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de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enfermagem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8600" marR="176530" indent="-173990">
                        <a:lnSpc>
                          <a:spcPct val="1071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  <a:tabLst>
                          <a:tab pos="229235" algn="l"/>
                        </a:tabLst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Comprovante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endereço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05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cadastrados)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 marR="55244" algn="ctr">
                        <a:lnSpc>
                          <a:spcPct val="107000"/>
                        </a:lnSpc>
                        <a:spcBef>
                          <a:spcPts val="685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Fornecimento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Especializados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 indent="-175895">
                        <a:lnSpc>
                          <a:spcPct val="100000"/>
                        </a:lnSpc>
                        <a:spcBef>
                          <a:spcPts val="470"/>
                        </a:spcBef>
                        <a:buFont typeface="Arial MT"/>
                        <a:buChar char="•"/>
                        <a:tabLst>
                          <a:tab pos="227329" algn="l"/>
                          <a:tab pos="22796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Rece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uá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 indent="-17462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227965" algn="l"/>
                        </a:tabLst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cifi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 marR="187325" indent="-173990">
                        <a:lnSpc>
                          <a:spcPct val="1086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  <a:tabLst>
                          <a:tab pos="22796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Agendamento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ê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65405" marR="38100" indent="1270" algn="ctr">
                        <a:lnSpc>
                          <a:spcPct val="107100"/>
                        </a:lnSpc>
                        <a:spcBef>
                          <a:spcPts val="180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Fornecimento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  de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demanda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judicial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 indent="-172720">
                        <a:lnSpc>
                          <a:spcPct val="100000"/>
                        </a:lnSpc>
                        <a:spcBef>
                          <a:spcPts val="489"/>
                        </a:spcBef>
                        <a:buFont typeface="Arial MT"/>
                        <a:buChar char="•"/>
                        <a:tabLst>
                          <a:tab pos="21399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Rece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uá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rio</a:t>
                      </a:r>
                      <a:r>
                        <a:rPr sz="10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13360" indent="-1727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213995" algn="l"/>
                        </a:tabLst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omp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13360" marR="122555">
                        <a:lnSpc>
                          <a:spcPct val="1067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identidade ou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vi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ncu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pac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mand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ju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ici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2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168">
                <a:tc>
                  <a:txBody>
                    <a:bodyPr/>
                    <a:lstStyle/>
                    <a:p>
                      <a:pPr marL="64135" marR="33655" indent="-1905" algn="ctr">
                        <a:lnSpc>
                          <a:spcPct val="107000"/>
                        </a:lnSpc>
                        <a:spcBef>
                          <a:spcPts val="330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Fornecimento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lau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7329" indent="-17589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27329" algn="l"/>
                          <a:tab pos="22796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Rece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uá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rio</a:t>
                      </a:r>
                      <a:r>
                        <a:rPr sz="10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 indent="-17462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227965" algn="l"/>
                        </a:tabLst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lá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7329" marR="394335">
                        <a:lnSpc>
                          <a:spcPct val="107000"/>
                        </a:lnSpc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olic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aç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  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dicam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padronizado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preenchido.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74620" y="1880616"/>
            <a:ext cx="7911465" cy="5564505"/>
          </a:xfrm>
          <a:custGeom>
            <a:avLst/>
            <a:gdLst/>
            <a:ahLst/>
            <a:cxnLst/>
            <a:rect l="l" t="t" r="r" b="b"/>
            <a:pathLst>
              <a:path w="7911465" h="5564505">
                <a:moveTo>
                  <a:pt x="859917" y="5564047"/>
                </a:moveTo>
                <a:lnTo>
                  <a:pt x="68072" y="5564047"/>
                </a:lnTo>
                <a:lnTo>
                  <a:pt x="41656" y="5558675"/>
                </a:lnTo>
                <a:lnTo>
                  <a:pt x="19938" y="5544045"/>
                </a:lnTo>
                <a:lnTo>
                  <a:pt x="5334" y="5522404"/>
                </a:lnTo>
                <a:lnTo>
                  <a:pt x="0" y="5495975"/>
                </a:lnTo>
                <a:lnTo>
                  <a:pt x="0" y="75691"/>
                </a:lnTo>
                <a:lnTo>
                  <a:pt x="5334" y="49275"/>
                </a:lnTo>
                <a:lnTo>
                  <a:pt x="19938" y="27559"/>
                </a:lnTo>
                <a:lnTo>
                  <a:pt x="41656" y="12953"/>
                </a:lnTo>
                <a:lnTo>
                  <a:pt x="68072" y="7620"/>
                </a:lnTo>
                <a:lnTo>
                  <a:pt x="859917" y="7620"/>
                </a:lnTo>
                <a:lnTo>
                  <a:pt x="886332" y="12953"/>
                </a:lnTo>
                <a:lnTo>
                  <a:pt x="908050" y="27559"/>
                </a:lnTo>
                <a:lnTo>
                  <a:pt x="922655" y="49275"/>
                </a:lnTo>
                <a:lnTo>
                  <a:pt x="927989" y="75691"/>
                </a:lnTo>
                <a:lnTo>
                  <a:pt x="927989" y="5495975"/>
                </a:lnTo>
                <a:lnTo>
                  <a:pt x="922655" y="5522404"/>
                </a:lnTo>
                <a:lnTo>
                  <a:pt x="908050" y="5544045"/>
                </a:lnTo>
                <a:lnTo>
                  <a:pt x="886332" y="5558675"/>
                </a:lnTo>
                <a:lnTo>
                  <a:pt x="859917" y="5564047"/>
                </a:lnTo>
                <a:close/>
              </a:path>
              <a:path w="7911465" h="5564505">
                <a:moveTo>
                  <a:pt x="2970784" y="5556427"/>
                </a:moveTo>
                <a:lnTo>
                  <a:pt x="1058418" y="5556427"/>
                </a:lnTo>
                <a:lnTo>
                  <a:pt x="1018413" y="5548312"/>
                </a:lnTo>
                <a:lnTo>
                  <a:pt x="985774" y="5526214"/>
                </a:lnTo>
                <a:lnTo>
                  <a:pt x="963676" y="5493512"/>
                </a:lnTo>
                <a:lnTo>
                  <a:pt x="955547" y="5453583"/>
                </a:lnTo>
                <a:lnTo>
                  <a:pt x="955547" y="102870"/>
                </a:lnTo>
                <a:lnTo>
                  <a:pt x="963676" y="62864"/>
                </a:lnTo>
                <a:lnTo>
                  <a:pt x="985774" y="30225"/>
                </a:lnTo>
                <a:lnTo>
                  <a:pt x="1018413" y="8127"/>
                </a:lnTo>
                <a:lnTo>
                  <a:pt x="1058418" y="0"/>
                </a:lnTo>
                <a:lnTo>
                  <a:pt x="2970784" y="0"/>
                </a:lnTo>
                <a:lnTo>
                  <a:pt x="3010662" y="8127"/>
                </a:lnTo>
                <a:lnTo>
                  <a:pt x="3043428" y="30225"/>
                </a:lnTo>
                <a:lnTo>
                  <a:pt x="3065526" y="62864"/>
                </a:lnTo>
                <a:lnTo>
                  <a:pt x="3073527" y="102870"/>
                </a:lnTo>
                <a:lnTo>
                  <a:pt x="3073527" y="5453583"/>
                </a:lnTo>
                <a:lnTo>
                  <a:pt x="3065526" y="5493512"/>
                </a:lnTo>
                <a:lnTo>
                  <a:pt x="3043428" y="5526214"/>
                </a:lnTo>
                <a:lnTo>
                  <a:pt x="3010662" y="5548312"/>
                </a:lnTo>
                <a:lnTo>
                  <a:pt x="2970784" y="5556427"/>
                </a:lnTo>
                <a:close/>
              </a:path>
              <a:path w="7911465" h="5564505">
                <a:moveTo>
                  <a:pt x="4099686" y="5556427"/>
                </a:moveTo>
                <a:lnTo>
                  <a:pt x="3187700" y="5556427"/>
                </a:lnTo>
                <a:lnTo>
                  <a:pt x="3159506" y="5550700"/>
                </a:lnTo>
                <a:lnTo>
                  <a:pt x="3136392" y="5535091"/>
                </a:lnTo>
                <a:lnTo>
                  <a:pt x="3120771" y="5511990"/>
                </a:lnTo>
                <a:lnTo>
                  <a:pt x="3115056" y="5483783"/>
                </a:lnTo>
                <a:lnTo>
                  <a:pt x="3115056" y="72643"/>
                </a:lnTo>
                <a:lnTo>
                  <a:pt x="3120771" y="44450"/>
                </a:lnTo>
                <a:lnTo>
                  <a:pt x="3136392" y="21336"/>
                </a:lnTo>
                <a:lnTo>
                  <a:pt x="3159506" y="5714"/>
                </a:lnTo>
                <a:lnTo>
                  <a:pt x="3187700" y="0"/>
                </a:lnTo>
                <a:lnTo>
                  <a:pt x="4099686" y="0"/>
                </a:lnTo>
                <a:lnTo>
                  <a:pt x="4127880" y="5714"/>
                </a:lnTo>
                <a:lnTo>
                  <a:pt x="4150995" y="21336"/>
                </a:lnTo>
                <a:lnTo>
                  <a:pt x="4166615" y="44450"/>
                </a:lnTo>
                <a:lnTo>
                  <a:pt x="4172330" y="72643"/>
                </a:lnTo>
                <a:lnTo>
                  <a:pt x="4172330" y="5483783"/>
                </a:lnTo>
                <a:lnTo>
                  <a:pt x="4166615" y="5511990"/>
                </a:lnTo>
                <a:lnTo>
                  <a:pt x="4150995" y="5535091"/>
                </a:lnTo>
                <a:lnTo>
                  <a:pt x="4127880" y="5550700"/>
                </a:lnTo>
                <a:lnTo>
                  <a:pt x="4099686" y="5556427"/>
                </a:lnTo>
                <a:close/>
              </a:path>
              <a:path w="7911465" h="5564505">
                <a:moveTo>
                  <a:pt x="5249672" y="5556427"/>
                </a:moveTo>
                <a:lnTo>
                  <a:pt x="4282312" y="5556427"/>
                </a:lnTo>
                <a:lnTo>
                  <a:pt x="4253357" y="5550535"/>
                </a:lnTo>
                <a:lnTo>
                  <a:pt x="4229608" y="5534494"/>
                </a:lnTo>
                <a:lnTo>
                  <a:pt x="4213479" y="5510758"/>
                </a:lnTo>
                <a:lnTo>
                  <a:pt x="4207636" y="5481789"/>
                </a:lnTo>
                <a:lnTo>
                  <a:pt x="4207636" y="74675"/>
                </a:lnTo>
                <a:lnTo>
                  <a:pt x="4213479" y="45720"/>
                </a:lnTo>
                <a:lnTo>
                  <a:pt x="4229608" y="21971"/>
                </a:lnTo>
                <a:lnTo>
                  <a:pt x="4253357" y="5841"/>
                </a:lnTo>
                <a:lnTo>
                  <a:pt x="4282312" y="0"/>
                </a:lnTo>
                <a:lnTo>
                  <a:pt x="5249672" y="0"/>
                </a:lnTo>
                <a:lnTo>
                  <a:pt x="5278755" y="5841"/>
                </a:lnTo>
                <a:lnTo>
                  <a:pt x="5302504" y="21971"/>
                </a:lnTo>
                <a:lnTo>
                  <a:pt x="5318506" y="45720"/>
                </a:lnTo>
                <a:lnTo>
                  <a:pt x="5324348" y="74675"/>
                </a:lnTo>
                <a:lnTo>
                  <a:pt x="5324348" y="5481789"/>
                </a:lnTo>
                <a:lnTo>
                  <a:pt x="5318506" y="5510758"/>
                </a:lnTo>
                <a:lnTo>
                  <a:pt x="5302504" y="5534494"/>
                </a:lnTo>
                <a:lnTo>
                  <a:pt x="5278755" y="5550535"/>
                </a:lnTo>
                <a:lnTo>
                  <a:pt x="5249672" y="5556427"/>
                </a:lnTo>
                <a:close/>
              </a:path>
              <a:path w="7911465" h="5564505">
                <a:moveTo>
                  <a:pt x="7797800" y="5556427"/>
                </a:moveTo>
                <a:lnTo>
                  <a:pt x="5463794" y="5556427"/>
                </a:lnTo>
                <a:lnTo>
                  <a:pt x="5419852" y="5547512"/>
                </a:lnTo>
                <a:lnTo>
                  <a:pt x="5383910" y="5523230"/>
                </a:lnTo>
                <a:lnTo>
                  <a:pt x="5359527" y="5487289"/>
                </a:lnTo>
                <a:lnTo>
                  <a:pt x="5350636" y="5443397"/>
                </a:lnTo>
                <a:lnTo>
                  <a:pt x="5350636" y="113029"/>
                </a:lnTo>
                <a:lnTo>
                  <a:pt x="5359527" y="69087"/>
                </a:lnTo>
                <a:lnTo>
                  <a:pt x="5383910" y="33147"/>
                </a:lnTo>
                <a:lnTo>
                  <a:pt x="5419852" y="8889"/>
                </a:lnTo>
                <a:lnTo>
                  <a:pt x="5463794" y="0"/>
                </a:lnTo>
                <a:lnTo>
                  <a:pt x="7797800" y="0"/>
                </a:lnTo>
                <a:lnTo>
                  <a:pt x="7841741" y="8889"/>
                </a:lnTo>
                <a:lnTo>
                  <a:pt x="7877683" y="33147"/>
                </a:lnTo>
                <a:lnTo>
                  <a:pt x="7901939" y="69087"/>
                </a:lnTo>
                <a:lnTo>
                  <a:pt x="7910957" y="113029"/>
                </a:lnTo>
                <a:lnTo>
                  <a:pt x="7910957" y="5443397"/>
                </a:lnTo>
                <a:lnTo>
                  <a:pt x="7901939" y="5487289"/>
                </a:lnTo>
                <a:lnTo>
                  <a:pt x="7877683" y="5523230"/>
                </a:lnTo>
                <a:lnTo>
                  <a:pt x="7841741" y="5547512"/>
                </a:lnTo>
                <a:lnTo>
                  <a:pt x="7797800" y="55564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6441" y="3972306"/>
            <a:ext cx="7912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A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ndim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s  </a:t>
            </a:r>
            <a:r>
              <a:rPr sz="1050" spc="-5" dirty="0">
                <a:latin typeface="Calibri"/>
                <a:cs typeface="Calibri"/>
              </a:rPr>
              <a:t>presenciais.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7" name="object 7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721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89547" y="400685"/>
                  </a:lnTo>
                  <a:lnTo>
                    <a:pt x="324104" y="397383"/>
                  </a:lnTo>
                  <a:lnTo>
                    <a:pt x="387324" y="371855"/>
                  </a:lnTo>
                  <a:lnTo>
                    <a:pt x="735520" y="37211"/>
                  </a:lnTo>
                  <a:lnTo>
                    <a:pt x="741794" y="25526"/>
                  </a:lnTo>
                  <a:lnTo>
                    <a:pt x="740371" y="13462"/>
                  </a:lnTo>
                  <a:lnTo>
                    <a:pt x="732574" y="3937"/>
                  </a:lnTo>
                  <a:lnTo>
                    <a:pt x="7197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60045"/>
                  </a:lnTo>
                  <a:lnTo>
                    <a:pt x="0" y="372745"/>
                  </a:lnTo>
                  <a:lnTo>
                    <a:pt x="1511" y="385952"/>
                  </a:lnTo>
                  <a:lnTo>
                    <a:pt x="9829" y="396494"/>
                  </a:lnTo>
                  <a:lnTo>
                    <a:pt x="23533" y="400685"/>
                  </a:lnTo>
                  <a:lnTo>
                    <a:pt x="80467" y="400685"/>
                  </a:lnTo>
                  <a:lnTo>
                    <a:pt x="134467" y="384301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02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944626" y="400685"/>
                  </a:lnTo>
                  <a:lnTo>
                    <a:pt x="979169" y="397383"/>
                  </a:lnTo>
                  <a:lnTo>
                    <a:pt x="1042416" y="371855"/>
                  </a:lnTo>
                  <a:lnTo>
                    <a:pt x="1390777" y="37211"/>
                  </a:lnTo>
                  <a:lnTo>
                    <a:pt x="1397127" y="25526"/>
                  </a:lnTo>
                  <a:lnTo>
                    <a:pt x="1395730" y="13462"/>
                  </a:lnTo>
                  <a:lnTo>
                    <a:pt x="1387856" y="3937"/>
                  </a:lnTo>
                  <a:lnTo>
                    <a:pt x="13750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281" y="1429639"/>
            <a:ext cx="4834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SE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VI</a:t>
            </a:r>
            <a:r>
              <a:rPr sz="600" b="1" spc="-5" dirty="0">
                <a:latin typeface="Arial"/>
                <a:cs typeface="Arial"/>
              </a:rPr>
              <a:t>Ç</a:t>
            </a:r>
            <a:r>
              <a:rPr sz="600" b="1" spc="-10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3" name="object 13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328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296544" y="400685"/>
                  </a:lnTo>
                  <a:lnTo>
                    <a:pt x="331216" y="397383"/>
                  </a:lnTo>
                  <a:lnTo>
                    <a:pt x="394207" y="371855"/>
                  </a:lnTo>
                  <a:lnTo>
                    <a:pt x="743203" y="37211"/>
                  </a:lnTo>
                  <a:lnTo>
                    <a:pt x="749426" y="25526"/>
                  </a:lnTo>
                  <a:lnTo>
                    <a:pt x="748029" y="13462"/>
                  </a:lnTo>
                  <a:lnTo>
                    <a:pt x="740283" y="3937"/>
                  </a:lnTo>
                  <a:lnTo>
                    <a:pt x="7273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4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8910" y="1345489"/>
            <a:ext cx="514515" cy="2237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latin typeface="Arial"/>
                <a:cs typeface="Arial"/>
              </a:rPr>
              <a:t>MEIO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latin typeface="Arial"/>
                <a:cs typeface="Arial"/>
              </a:rPr>
              <a:t>UTILIZADO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7" name="object 17"/>
            <p:cNvSpPr/>
            <p:nvPr/>
          </p:nvSpPr>
          <p:spPr>
            <a:xfrm>
              <a:off x="5785103" y="1289304"/>
              <a:ext cx="893444" cy="400685"/>
            </a:xfrm>
            <a:custGeom>
              <a:avLst/>
              <a:gdLst/>
              <a:ahLst/>
              <a:cxnLst/>
              <a:rect l="l" t="t" r="r" b="b"/>
              <a:pathLst>
                <a:path w="893445" h="400685">
                  <a:moveTo>
                    <a:pt x="8708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41071" y="400685"/>
                  </a:lnTo>
                  <a:lnTo>
                    <a:pt x="475488" y="397383"/>
                  </a:lnTo>
                  <a:lnTo>
                    <a:pt x="538607" y="371855"/>
                  </a:lnTo>
                  <a:lnTo>
                    <a:pt x="886587" y="37211"/>
                  </a:lnTo>
                  <a:lnTo>
                    <a:pt x="892937" y="25526"/>
                  </a:lnTo>
                  <a:lnTo>
                    <a:pt x="891413" y="13462"/>
                  </a:lnTo>
                  <a:lnTo>
                    <a:pt x="883666" y="3937"/>
                  </a:lnTo>
                  <a:lnTo>
                    <a:pt x="8708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4" y="400685"/>
                  </a:lnTo>
                  <a:lnTo>
                    <a:pt x="80517" y="400685"/>
                  </a:lnTo>
                  <a:lnTo>
                    <a:pt x="134492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14186" y="1347267"/>
            <a:ext cx="485798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L</a:t>
            </a:r>
            <a:r>
              <a:rPr sz="600" b="1" spc="25" dirty="0">
                <a:latin typeface="Arial"/>
                <a:cs typeface="Arial"/>
              </a:rPr>
              <a:t>O</a:t>
            </a:r>
            <a:r>
              <a:rPr sz="600" b="1" spc="20" dirty="0">
                <a:latin typeface="Arial"/>
                <a:cs typeface="Arial"/>
              </a:rPr>
              <a:t>C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  </a:t>
            </a:r>
            <a:r>
              <a:rPr sz="600" b="1" spc="-5" dirty="0">
                <a:latin typeface="Arial"/>
                <a:cs typeface="Arial"/>
              </a:rPr>
              <a:t>ACESSO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21" name="object 21"/>
            <p:cNvSpPr/>
            <p:nvPr/>
          </p:nvSpPr>
          <p:spPr>
            <a:xfrm>
              <a:off x="6879335" y="1289304"/>
              <a:ext cx="931544" cy="400685"/>
            </a:xfrm>
            <a:custGeom>
              <a:avLst/>
              <a:gdLst/>
              <a:ahLst/>
              <a:cxnLst/>
              <a:rect l="l" t="t" r="r" b="b"/>
              <a:pathLst>
                <a:path w="931545" h="400685">
                  <a:moveTo>
                    <a:pt x="909066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478536" y="400685"/>
                  </a:lnTo>
                  <a:lnTo>
                    <a:pt x="513207" y="397383"/>
                  </a:lnTo>
                  <a:lnTo>
                    <a:pt x="576326" y="371855"/>
                  </a:lnTo>
                  <a:lnTo>
                    <a:pt x="924941" y="37211"/>
                  </a:lnTo>
                  <a:lnTo>
                    <a:pt x="931164" y="25526"/>
                  </a:lnTo>
                  <a:lnTo>
                    <a:pt x="929767" y="13462"/>
                  </a:lnTo>
                  <a:lnTo>
                    <a:pt x="921893" y="3937"/>
                  </a:lnTo>
                  <a:lnTo>
                    <a:pt x="9090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8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23657" y="1347267"/>
            <a:ext cx="693997" cy="21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HORÁRIO</a:t>
            </a:r>
            <a:r>
              <a:rPr sz="600" b="1" spc="1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DE </a:t>
            </a:r>
            <a:r>
              <a:rPr sz="600" b="1" dirty="0">
                <a:latin typeface="Arial"/>
                <a:cs typeface="Arial"/>
              </a:rPr>
              <a:t> </a:t>
            </a:r>
            <a:endParaRPr lang="pt-BR" sz="600" b="1" dirty="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-9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3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808" y="1349806"/>
            <a:ext cx="851941" cy="203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spc="25" dirty="0">
                <a:latin typeface="Arial"/>
                <a:cs typeface="Arial"/>
              </a:rPr>
              <a:t>EQ</a:t>
            </a:r>
            <a:r>
              <a:rPr sz="600" b="1" spc="-30" dirty="0">
                <a:latin typeface="Arial"/>
                <a:cs typeface="Arial"/>
              </a:rPr>
              <a:t>U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S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55" dirty="0">
                <a:latin typeface="Arial"/>
                <a:cs typeface="Arial"/>
              </a:rPr>
              <a:t>T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50" dirty="0">
                <a:latin typeface="Arial"/>
                <a:cs typeface="Arial"/>
              </a:rPr>
              <a:t>S</a:t>
            </a:r>
            <a:r>
              <a:rPr sz="600" b="1" spc="25" dirty="0">
                <a:latin typeface="Arial"/>
                <a:cs typeface="Arial"/>
              </a:rPr>
              <a:t>P</a:t>
            </a:r>
            <a:r>
              <a:rPr sz="600" b="1" spc="-65" dirty="0">
                <a:latin typeface="Arial"/>
                <a:cs typeface="Arial"/>
              </a:rPr>
              <a:t>A</a:t>
            </a:r>
            <a:r>
              <a:rPr sz="600" b="1" spc="2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A  </a:t>
            </a:r>
            <a:r>
              <a:rPr sz="600" b="1" spc="5" dirty="0">
                <a:latin typeface="Arial"/>
                <a:cs typeface="Arial"/>
              </a:rPr>
              <a:t>ATENDIMENTO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19500" y="1289304"/>
            <a:ext cx="2131695" cy="400685"/>
            <a:chOff x="3619500" y="1289304"/>
            <a:chExt cx="2131695" cy="400685"/>
          </a:xfrm>
        </p:grpSpPr>
        <p:sp>
          <p:nvSpPr>
            <p:cNvPr id="26" name="object 26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93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502664" y="400685"/>
                  </a:lnTo>
                  <a:lnTo>
                    <a:pt x="1537208" y="397383"/>
                  </a:lnTo>
                  <a:lnTo>
                    <a:pt x="1600453" y="371855"/>
                  </a:lnTo>
                  <a:lnTo>
                    <a:pt x="1948688" y="37211"/>
                  </a:lnTo>
                  <a:lnTo>
                    <a:pt x="1955038" y="25526"/>
                  </a:lnTo>
                  <a:lnTo>
                    <a:pt x="1953514" y="13462"/>
                  </a:lnTo>
                  <a:lnTo>
                    <a:pt x="1945766" y="3937"/>
                  </a:lnTo>
                  <a:lnTo>
                    <a:pt x="19329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62372" y="1289304"/>
              <a:ext cx="488950" cy="400685"/>
            </a:xfrm>
            <a:custGeom>
              <a:avLst/>
              <a:gdLst/>
              <a:ahLst/>
              <a:cxnLst/>
              <a:rect l="l" t="t" r="r" b="b"/>
              <a:pathLst>
                <a:path w="488950" h="400685">
                  <a:moveTo>
                    <a:pt x="465200" y="0"/>
                  </a:moveTo>
                  <a:lnTo>
                    <a:pt x="408050" y="0"/>
                  </a:lnTo>
                  <a:lnTo>
                    <a:pt x="389127" y="1904"/>
                  </a:lnTo>
                  <a:lnTo>
                    <a:pt x="339089" y="28448"/>
                  </a:lnTo>
                  <a:lnTo>
                    <a:pt x="6730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905" y="396494"/>
                  </a:lnTo>
                  <a:lnTo>
                    <a:pt x="23622" y="400685"/>
                  </a:lnTo>
                  <a:lnTo>
                    <a:pt x="80772" y="400685"/>
                  </a:lnTo>
                  <a:lnTo>
                    <a:pt x="134874" y="384301"/>
                  </a:lnTo>
                  <a:lnTo>
                    <a:pt x="482091" y="40639"/>
                  </a:lnTo>
                  <a:lnTo>
                    <a:pt x="488823" y="27939"/>
                  </a:lnTo>
                  <a:lnTo>
                    <a:pt x="487299" y="14732"/>
                  </a:lnTo>
                  <a:lnTo>
                    <a:pt x="478916" y="4190"/>
                  </a:lnTo>
                  <a:lnTo>
                    <a:pt x="465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63441" y="1420749"/>
            <a:ext cx="156029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C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spc="10" dirty="0">
                <a:latin typeface="Arial"/>
                <a:cs typeface="Arial"/>
              </a:rPr>
              <a:t>O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15" dirty="0">
                <a:latin typeface="Arial"/>
                <a:cs typeface="Arial"/>
              </a:rPr>
              <a:t>SS</a:t>
            </a:r>
            <a:r>
              <a:rPr sz="600" b="1" dirty="0">
                <a:latin typeface="Arial"/>
                <a:cs typeface="Arial"/>
              </a:rPr>
              <a:t>O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 A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spc="2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20" dirty="0">
                <a:latin typeface="Arial"/>
                <a:cs typeface="Arial"/>
              </a:rPr>
              <a:t>D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20" dirty="0">
                <a:latin typeface="Arial"/>
                <a:cs typeface="Arial"/>
              </a:rPr>
              <a:t>M</a:t>
            </a:r>
            <a:r>
              <a:rPr sz="600" b="1" spc="3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N</a:t>
            </a:r>
            <a:r>
              <a:rPr sz="600" b="1" spc="4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30" name="object 30"/>
            <p:cNvSpPr/>
            <p:nvPr/>
          </p:nvSpPr>
          <p:spPr>
            <a:xfrm>
              <a:off x="8014716" y="1289304"/>
              <a:ext cx="2375535" cy="400685"/>
            </a:xfrm>
            <a:custGeom>
              <a:avLst/>
              <a:gdLst/>
              <a:ahLst/>
              <a:cxnLst/>
              <a:rect l="l" t="t" r="r" b="b"/>
              <a:pathLst>
                <a:path w="2375534" h="400685">
                  <a:moveTo>
                    <a:pt x="2353309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922779" y="400685"/>
                  </a:lnTo>
                  <a:lnTo>
                    <a:pt x="1957324" y="397383"/>
                  </a:lnTo>
                  <a:lnTo>
                    <a:pt x="2020569" y="371855"/>
                  </a:lnTo>
                  <a:lnTo>
                    <a:pt x="2369184" y="37211"/>
                  </a:lnTo>
                  <a:lnTo>
                    <a:pt x="2375407" y="25526"/>
                  </a:lnTo>
                  <a:lnTo>
                    <a:pt x="2374010" y="13462"/>
                  </a:lnTo>
                  <a:lnTo>
                    <a:pt x="2366136" y="3937"/>
                  </a:lnTo>
                  <a:lnTo>
                    <a:pt x="2353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60045"/>
                  </a:lnTo>
                  <a:lnTo>
                    <a:pt x="0" y="372745"/>
                  </a:lnTo>
                  <a:lnTo>
                    <a:pt x="1524" y="385952"/>
                  </a:lnTo>
                  <a:lnTo>
                    <a:pt x="9779" y="396494"/>
                  </a:lnTo>
                  <a:lnTo>
                    <a:pt x="23495" y="400685"/>
                  </a:lnTo>
                  <a:lnTo>
                    <a:pt x="80518" y="400685"/>
                  </a:lnTo>
                  <a:lnTo>
                    <a:pt x="134493" y="384301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75168" y="1444498"/>
            <a:ext cx="34380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R</a:t>
            </a:r>
            <a:r>
              <a:rPr sz="600" b="1" spc="-1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Z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69071" y="1913890"/>
            <a:ext cx="542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20" dirty="0">
                <a:latin typeface="Calibri"/>
                <a:cs typeface="Calibri"/>
              </a:rPr>
              <a:t>m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di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69071" y="2281174"/>
            <a:ext cx="244348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latin typeface="Calibri"/>
                <a:cs typeface="Calibri"/>
              </a:rPr>
              <a:t>Prioridade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de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15" dirty="0">
                <a:latin typeface="Calibri"/>
                <a:cs typeface="Calibri"/>
              </a:rPr>
              <a:t>Atendimento:</a:t>
            </a:r>
            <a:r>
              <a:rPr sz="1050" b="1" spc="210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Preferencial </a:t>
            </a:r>
            <a:r>
              <a:rPr sz="1050" spc="-10" dirty="0">
                <a:latin typeface="Calibri"/>
                <a:cs typeface="Calibri"/>
              </a:rPr>
              <a:t> para</a:t>
            </a:r>
            <a:r>
              <a:rPr sz="1050" spc="-5" dirty="0">
                <a:latin typeface="Calibri"/>
                <a:cs typeface="Calibri"/>
              </a:rPr>
              <a:t> gestantes,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lactantes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ou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pessoas</a:t>
            </a:r>
            <a:r>
              <a:rPr sz="1050" dirty="0">
                <a:latin typeface="Calibri"/>
                <a:cs typeface="Calibri"/>
              </a:rPr>
              <a:t> com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crianças de </a:t>
            </a:r>
            <a:r>
              <a:rPr sz="1050" spc="-15" dirty="0">
                <a:latin typeface="Calibri"/>
                <a:cs typeface="Calibri"/>
              </a:rPr>
              <a:t>colo; pessoa idosa </a:t>
            </a:r>
            <a:r>
              <a:rPr sz="1050" spc="-10" dirty="0">
                <a:latin typeface="Calibri"/>
                <a:cs typeface="Calibri"/>
              </a:rPr>
              <a:t>(acima </a:t>
            </a:r>
            <a:r>
              <a:rPr sz="1050" dirty="0">
                <a:latin typeface="Calibri"/>
                <a:cs typeface="Calibri"/>
              </a:rPr>
              <a:t>de </a:t>
            </a:r>
            <a:r>
              <a:rPr sz="1050" spc="-10" dirty="0">
                <a:latin typeface="Calibri"/>
                <a:cs typeface="Calibri"/>
              </a:rPr>
              <a:t>60 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anos e </a:t>
            </a:r>
            <a:r>
              <a:rPr sz="1050" spc="-15" dirty="0">
                <a:latin typeface="Calibri"/>
                <a:cs typeface="Calibri"/>
              </a:rPr>
              <a:t>acima </a:t>
            </a:r>
            <a:r>
              <a:rPr sz="1050" dirty="0">
                <a:latin typeface="Calibri"/>
                <a:cs typeface="Calibri"/>
              </a:rPr>
              <a:t>de </a:t>
            </a:r>
            <a:r>
              <a:rPr sz="1050" spc="-5" dirty="0">
                <a:latin typeface="Calibri"/>
                <a:cs typeface="Calibri"/>
              </a:rPr>
              <a:t>80 </a:t>
            </a:r>
            <a:r>
              <a:rPr sz="1050" spc="-20" dirty="0">
                <a:latin typeface="Calibri"/>
                <a:cs typeface="Calibri"/>
              </a:rPr>
              <a:t>anos); </a:t>
            </a:r>
            <a:r>
              <a:rPr sz="1050" dirty="0">
                <a:latin typeface="Calibri"/>
                <a:cs typeface="Calibri"/>
              </a:rPr>
              <a:t>e </a:t>
            </a:r>
            <a:r>
              <a:rPr sz="1050" spc="-15" dirty="0">
                <a:latin typeface="Calibri"/>
                <a:cs typeface="Calibri"/>
              </a:rPr>
              <a:t>portadores de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necessidades </a:t>
            </a:r>
            <a:r>
              <a:rPr sz="1050" dirty="0">
                <a:latin typeface="Calibri"/>
                <a:cs typeface="Calibri"/>
              </a:rPr>
              <a:t>especiais </a:t>
            </a:r>
            <a:r>
              <a:rPr sz="1050" spc="-10" dirty="0">
                <a:latin typeface="Calibri"/>
                <a:cs typeface="Calibri"/>
              </a:rPr>
              <a:t>(Lei </a:t>
            </a:r>
            <a:r>
              <a:rPr sz="1050" dirty="0">
                <a:latin typeface="Calibri"/>
                <a:cs typeface="Calibri"/>
              </a:rPr>
              <a:t>nº 10.048/2000,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Lei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dirty="0">
                <a:latin typeface="Calibri"/>
                <a:cs typeface="Calibri"/>
              </a:rPr>
              <a:t>º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10</a:t>
            </a:r>
            <a:r>
              <a:rPr sz="1050" spc="-5" dirty="0">
                <a:latin typeface="Calibri"/>
                <a:cs typeface="Calibri"/>
              </a:rPr>
              <a:t>.</a:t>
            </a:r>
            <a:r>
              <a:rPr sz="1050" dirty="0">
                <a:latin typeface="Calibri"/>
                <a:cs typeface="Calibri"/>
              </a:rPr>
              <a:t>741/2003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Lei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dirty="0">
                <a:latin typeface="Calibri"/>
                <a:cs typeface="Calibri"/>
              </a:rPr>
              <a:t>º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13</a:t>
            </a:r>
            <a:r>
              <a:rPr sz="1050" spc="-5" dirty="0">
                <a:latin typeface="Calibri"/>
                <a:cs typeface="Calibri"/>
              </a:rPr>
              <a:t>.</a:t>
            </a:r>
            <a:r>
              <a:rPr sz="1050" dirty="0">
                <a:latin typeface="Calibri"/>
                <a:cs typeface="Calibri"/>
              </a:rPr>
              <a:t>466/2017)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14186" y="1927098"/>
            <a:ext cx="85915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050" spc="-10" dirty="0">
                <a:latin typeface="Calibri"/>
                <a:cs typeface="Calibri"/>
              </a:rPr>
              <a:t>F</a:t>
            </a:r>
            <a:r>
              <a:rPr sz="1050" dirty="0">
                <a:latin typeface="Calibri"/>
                <a:cs typeface="Calibri"/>
              </a:rPr>
              <a:t>ar</a:t>
            </a:r>
            <a:r>
              <a:rPr sz="1050" spc="-5" dirty="0">
                <a:latin typeface="Calibri"/>
                <a:cs typeface="Calibri"/>
              </a:rPr>
              <a:t>mác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</a:t>
            </a:r>
            <a:endParaRPr sz="105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050" spc="-15" dirty="0">
                <a:latin typeface="Calibri"/>
                <a:cs typeface="Calibri"/>
              </a:rPr>
              <a:t>Policlínica;</a:t>
            </a:r>
            <a:endParaRPr sz="10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050" spc="-30" dirty="0">
                <a:latin typeface="Calibri"/>
                <a:cs typeface="Calibri"/>
              </a:rPr>
              <a:t>U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5" dirty="0">
                <a:latin typeface="Calibri"/>
                <a:cs typeface="Calibri"/>
              </a:rPr>
              <a:t>dad</a:t>
            </a:r>
            <a:r>
              <a:rPr sz="1050" spc="5" dirty="0">
                <a:latin typeface="Calibri"/>
                <a:cs typeface="Calibri"/>
              </a:rPr>
              <a:t>e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  </a:t>
            </a:r>
            <a:r>
              <a:rPr sz="1050" dirty="0">
                <a:latin typeface="Calibri"/>
                <a:cs typeface="Calibri"/>
              </a:rPr>
              <a:t>Saúde </a:t>
            </a:r>
            <a:r>
              <a:rPr sz="1050" spc="-5" dirty="0">
                <a:latin typeface="Calibri"/>
                <a:cs typeface="Calibri"/>
              </a:rPr>
              <a:t>da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Família;</a:t>
            </a:r>
            <a:endParaRPr sz="1050">
              <a:latin typeface="Calibri"/>
              <a:cs typeface="Calibri"/>
            </a:endParaRPr>
          </a:p>
          <a:p>
            <a:pPr marL="184785" marR="831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050" spc="-5" dirty="0">
                <a:latin typeface="Calibri"/>
                <a:cs typeface="Calibri"/>
              </a:rPr>
              <a:t>Complexo </a:t>
            </a:r>
            <a:r>
              <a:rPr sz="1050" dirty="0">
                <a:latin typeface="Calibri"/>
                <a:cs typeface="Calibri"/>
              </a:rPr>
              <a:t> H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spc="-3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p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al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;</a:t>
            </a:r>
            <a:endParaRPr sz="10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050" spc="-30" dirty="0">
                <a:latin typeface="Calibri"/>
                <a:cs typeface="Calibri"/>
              </a:rPr>
              <a:t>UPA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199190" y="769292"/>
            <a:ext cx="5448935" cy="38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3299"/>
              </a:lnSpc>
            </a:pP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ASSISTÊNCIA</a:t>
            </a:r>
            <a:r>
              <a:rPr sz="2500" b="1" spc="35" dirty="0">
                <a:uFill>
                  <a:solidFill>
                    <a:srgbClr val="3B6145"/>
                  </a:solidFill>
                </a:uFill>
              </a:rPr>
              <a:t> </a:t>
            </a:r>
            <a:r>
              <a:rPr sz="2500" b="1" spc="-5" dirty="0">
                <a:uFill>
                  <a:solidFill>
                    <a:srgbClr val="3B6145"/>
                  </a:solidFill>
                </a:uFill>
              </a:rPr>
              <a:t>FARMACÊUTICA</a:t>
            </a:r>
            <a:endParaRPr sz="2500" b="1" dirty="0"/>
          </a:p>
        </p:txBody>
      </p:sp>
      <p:sp>
        <p:nvSpPr>
          <p:cNvPr id="40" name="object 40"/>
          <p:cNvSpPr txBox="1"/>
          <p:nvPr/>
        </p:nvSpPr>
        <p:spPr>
          <a:xfrm>
            <a:off x="6953250" y="1907489"/>
            <a:ext cx="991869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Segunda </a:t>
            </a:r>
            <a:r>
              <a:rPr sz="1050" dirty="0">
                <a:latin typeface="Calibri"/>
                <a:cs typeface="Calibri"/>
              </a:rPr>
              <a:t>à </a:t>
            </a:r>
            <a:r>
              <a:rPr sz="1050" spc="-15" dirty="0">
                <a:latin typeface="Calibri"/>
                <a:cs typeface="Calibri"/>
              </a:rPr>
              <a:t>sexta-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feira,</a:t>
            </a:r>
            <a:r>
              <a:rPr sz="1050" dirty="0">
                <a:latin typeface="Calibri"/>
                <a:cs typeface="Calibri"/>
              </a:rPr>
              <a:t> de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às </a:t>
            </a:r>
            <a:r>
              <a:rPr sz="1050" dirty="0">
                <a:latin typeface="Calibri"/>
                <a:cs typeface="Calibri"/>
              </a:rPr>
              <a:t> 17h.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85794" y="3301441"/>
            <a:ext cx="19405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Assistência</a:t>
            </a:r>
            <a:r>
              <a:rPr sz="1050" spc="3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farmacêutica</a:t>
            </a:r>
            <a:r>
              <a:rPr sz="1050" spc="3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integral,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85794" y="3473577"/>
            <a:ext cx="934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latin typeface="Calibri"/>
                <a:cs typeface="Calibri"/>
              </a:rPr>
              <a:t>armazenamento,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85794" y="3645535"/>
            <a:ext cx="9264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6455" algn="l"/>
              </a:tabLst>
            </a:pP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ol</a:t>
            </a:r>
            <a:r>
              <a:rPr sz="1050" dirty="0">
                <a:latin typeface="Calibri"/>
                <a:cs typeface="Calibri"/>
              </a:rPr>
              <a:t>e	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63795" y="3454044"/>
            <a:ext cx="684530" cy="37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8600"/>
              </a:lnSpc>
              <a:spcBef>
                <a:spcPts val="95"/>
              </a:spcBef>
            </a:pPr>
            <a:r>
              <a:rPr sz="1050" spc="-5" dirty="0">
                <a:latin typeface="Calibri"/>
                <a:cs typeface="Calibri"/>
              </a:rPr>
              <a:t>d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20" dirty="0">
                <a:latin typeface="Calibri"/>
                <a:cs typeface="Calibri"/>
              </a:rPr>
              <a:t>st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30" dirty="0">
                <a:latin typeface="Calibri"/>
                <a:cs typeface="Calibri"/>
              </a:rPr>
              <a:t>bu</a:t>
            </a:r>
            <a:r>
              <a:rPr sz="1050" spc="-5" dirty="0">
                <a:latin typeface="Calibri"/>
                <a:cs typeface="Calibri"/>
              </a:rPr>
              <a:t>iç</a:t>
            </a:r>
            <a:r>
              <a:rPr sz="1050" spc="-15" dirty="0">
                <a:latin typeface="Calibri"/>
                <a:cs typeface="Calibri"/>
              </a:rPr>
              <a:t>ã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,  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2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pen</a:t>
            </a:r>
            <a:r>
              <a:rPr sz="1050" spc="-20" dirty="0">
                <a:latin typeface="Calibri"/>
                <a:cs typeface="Calibri"/>
              </a:rPr>
              <a:t>s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ç</a:t>
            </a:r>
            <a:r>
              <a:rPr sz="1050" spc="-30" dirty="0">
                <a:latin typeface="Calibri"/>
                <a:cs typeface="Calibri"/>
              </a:rPr>
              <a:t>ã</a:t>
            </a:r>
            <a:r>
              <a:rPr sz="1050" dirty="0"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85794" y="3800983"/>
            <a:ext cx="1899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(f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spc="-10" dirty="0">
                <a:latin typeface="Calibri"/>
                <a:cs typeface="Calibri"/>
              </a:rPr>
              <a:t>r</a:t>
            </a:r>
            <a:r>
              <a:rPr sz="1050" spc="-15" dirty="0">
                <a:latin typeface="Calibri"/>
                <a:cs typeface="Calibri"/>
              </a:rPr>
              <a:t>n</a:t>
            </a:r>
            <a:r>
              <a:rPr sz="1050" spc="-1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30" dirty="0">
                <a:latin typeface="Calibri"/>
                <a:cs typeface="Calibri"/>
              </a:rPr>
              <a:t>m</a:t>
            </a:r>
            <a:r>
              <a:rPr sz="1050" spc="-1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)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dica</a:t>
            </a:r>
            <a:r>
              <a:rPr sz="1050" spc="-30" dirty="0">
                <a:latin typeface="Calibri"/>
                <a:cs typeface="Calibri"/>
              </a:rPr>
              <a:t>m</a:t>
            </a:r>
            <a:r>
              <a:rPr sz="1050" spc="-1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à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85794" y="3974719"/>
            <a:ext cx="19678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7075" algn="l"/>
                <a:tab pos="1161415" algn="l"/>
                <a:tab pos="1765300" algn="l"/>
              </a:tabLst>
            </a:pPr>
            <a:r>
              <a:rPr sz="1050" spc="-5" dirty="0">
                <a:latin typeface="Calibri"/>
                <a:cs typeface="Calibri"/>
              </a:rPr>
              <a:t>p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p</a:t>
            </a:r>
            <a:r>
              <a:rPr sz="1050" spc="-15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ç</a:t>
            </a:r>
            <a:r>
              <a:rPr sz="1050" spc="-20" dirty="0">
                <a:latin typeface="Calibri"/>
                <a:cs typeface="Calibri"/>
              </a:rPr>
              <a:t>ã</a:t>
            </a:r>
            <a:r>
              <a:rPr sz="1050" dirty="0">
                <a:latin typeface="Calibri"/>
                <a:cs typeface="Calibri"/>
              </a:rPr>
              <a:t>o	</a:t>
            </a:r>
            <a:r>
              <a:rPr sz="1050" spc="-5" dirty="0">
                <a:latin typeface="Calibri"/>
                <a:cs typeface="Calibri"/>
              </a:rPr>
              <a:t>l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cal</a:t>
            </a:r>
            <a:r>
              <a:rPr sz="1050" dirty="0">
                <a:latin typeface="Calibri"/>
                <a:cs typeface="Calibri"/>
              </a:rPr>
              <a:t>.	B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3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a	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34610" y="4159123"/>
            <a:ext cx="10204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9600" algn="l"/>
              </a:tabLst>
            </a:pPr>
            <a:r>
              <a:rPr sz="1050" spc="-5" dirty="0">
                <a:latin typeface="Calibri"/>
                <a:cs typeface="Calibri"/>
              </a:rPr>
              <a:t>básicos	(CBAF),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85794" y="4131081"/>
            <a:ext cx="763905" cy="54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mp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nen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es  </a:t>
            </a:r>
            <a:r>
              <a:rPr sz="1050" spc="-5" dirty="0">
                <a:latin typeface="Calibri"/>
                <a:cs typeface="Calibri"/>
              </a:rPr>
              <a:t>componente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componente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76698" y="4301769"/>
            <a:ext cx="1080135" cy="37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08600"/>
              </a:lnSpc>
              <a:spcBef>
                <a:spcPts val="95"/>
              </a:spcBef>
              <a:tabLst>
                <a:tab pos="931544" algn="l"/>
                <a:tab pos="1000125" algn="l"/>
              </a:tabLst>
            </a:pP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s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3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é</a:t>
            </a:r>
            <a:r>
              <a:rPr sz="1050" spc="-2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ic</a:t>
            </a:r>
            <a:r>
              <a:rPr sz="1050" dirty="0">
                <a:latin typeface="Calibri"/>
                <a:cs typeface="Calibri"/>
              </a:rPr>
              <a:t>o		e  e</a:t>
            </a:r>
            <a:r>
              <a:rPr sz="1050" spc="-5" dirty="0">
                <a:latin typeface="Calibri"/>
                <a:cs typeface="Calibri"/>
              </a:rPr>
              <a:t>sp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cia</a:t>
            </a:r>
            <a:r>
              <a:rPr sz="1050" spc="-40" dirty="0">
                <a:latin typeface="Calibri"/>
                <a:cs typeface="Calibri"/>
              </a:rPr>
              <a:t>l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z</a:t>
            </a:r>
            <a:r>
              <a:rPr sz="1050" spc="-30" dirty="0">
                <a:latin typeface="Calibri"/>
                <a:cs typeface="Calibri"/>
              </a:rPr>
              <a:t>a</a:t>
            </a:r>
            <a:r>
              <a:rPr sz="1050" spc="-40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o	</a:t>
            </a:r>
            <a:r>
              <a:rPr sz="1050" spc="-5" dirty="0">
                <a:latin typeface="Calibri"/>
                <a:cs typeface="Calibri"/>
              </a:rPr>
              <a:t>da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85794" y="4672965"/>
            <a:ext cx="13595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20" dirty="0">
                <a:latin typeface="Calibri"/>
                <a:cs typeface="Calibri"/>
              </a:rPr>
              <a:t>ss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20" dirty="0">
                <a:latin typeface="Calibri"/>
                <a:cs typeface="Calibri"/>
              </a:rPr>
              <a:t>st</a:t>
            </a:r>
            <a:r>
              <a:rPr sz="1050" dirty="0">
                <a:latin typeface="Calibri"/>
                <a:cs typeface="Calibri"/>
              </a:rPr>
              <a:t>ên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30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m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10" dirty="0">
                <a:latin typeface="Calibri"/>
                <a:cs typeface="Calibri"/>
              </a:rPr>
              <a:t>ê</a:t>
            </a:r>
            <a:r>
              <a:rPr sz="1050" spc="-15" dirty="0">
                <a:latin typeface="Calibri"/>
                <a:cs typeface="Calibri"/>
              </a:rPr>
              <a:t>u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30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85794" y="5013096"/>
            <a:ext cx="1987550" cy="54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1050" spc="-15" dirty="0">
                <a:latin typeface="Calibri"/>
                <a:cs typeface="Calibri"/>
              </a:rPr>
              <a:t>Planejamento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gestão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 </a:t>
            </a:r>
            <a:r>
              <a:rPr sz="1050" dirty="0">
                <a:latin typeface="Calibri"/>
                <a:cs typeface="Calibri"/>
              </a:rPr>
              <a:t> medicamentos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média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alta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mp</a:t>
            </a:r>
            <a:r>
              <a:rPr sz="1050" spc="-15" dirty="0">
                <a:latin typeface="Calibri"/>
                <a:cs typeface="Calibri"/>
              </a:rPr>
              <a:t>l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5" dirty="0">
                <a:latin typeface="Calibri"/>
                <a:cs typeface="Calibri"/>
              </a:rPr>
              <a:t>xi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spc="-3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í</a:t>
            </a:r>
            <a:r>
              <a:rPr sz="1050" dirty="0">
                <a:latin typeface="Calibri"/>
                <a:cs typeface="Calibri"/>
              </a:rPr>
              <a:t>vel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spc="-20" dirty="0">
                <a:latin typeface="Calibri"/>
                <a:cs typeface="Calibri"/>
              </a:rPr>
              <a:t>os</a:t>
            </a:r>
            <a:r>
              <a:rPr sz="1050" spc="-5" dirty="0">
                <a:latin typeface="Calibri"/>
                <a:cs typeface="Calibri"/>
              </a:rPr>
              <a:t>p</a:t>
            </a:r>
            <a:r>
              <a:rPr sz="1050" spc="-15" dirty="0">
                <a:latin typeface="Calibri"/>
                <a:cs typeface="Calibri"/>
              </a:rPr>
              <a:t>i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30" dirty="0">
                <a:latin typeface="Calibri"/>
                <a:cs typeface="Calibri"/>
              </a:rPr>
              <a:t>l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05042" y="3375787"/>
            <a:ext cx="7969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050" spc="-5" dirty="0">
                <a:latin typeface="Calibri"/>
                <a:cs typeface="Calibri"/>
              </a:rPr>
              <a:t>Farmácia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Espec</a:t>
            </a:r>
            <a:r>
              <a:rPr sz="1050" spc="-10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  </a:t>
            </a:r>
            <a:r>
              <a:rPr sz="1050" spc="-15" dirty="0">
                <a:latin typeface="Calibri"/>
                <a:cs typeface="Calibri"/>
              </a:rPr>
              <a:t>Policlínica;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65695" y="3378200"/>
            <a:ext cx="9493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erç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q</a:t>
            </a:r>
            <a:r>
              <a:rPr sz="1050" spc="-10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5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-  </a:t>
            </a:r>
            <a:r>
              <a:rPr sz="1050" spc="-5" dirty="0">
                <a:latin typeface="Calibri"/>
                <a:cs typeface="Calibri"/>
              </a:rPr>
              <a:t>f</a:t>
            </a:r>
            <a:r>
              <a:rPr sz="1050" dirty="0">
                <a:latin typeface="Calibri"/>
                <a:cs typeface="Calibri"/>
              </a:rPr>
              <a:t>eir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9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68259" y="3698240"/>
            <a:ext cx="2698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p</a:t>
            </a:r>
            <a:r>
              <a:rPr sz="1050" spc="-40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ra  </a:t>
            </a:r>
            <a:r>
              <a:rPr sz="1050" spc="-5" dirty="0">
                <a:latin typeface="Calibri"/>
                <a:cs typeface="Calibri"/>
              </a:rPr>
              <a:t>do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65695" y="3698240"/>
            <a:ext cx="53784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15h.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50" spc="-15" dirty="0">
                <a:latin typeface="Calibri"/>
                <a:cs typeface="Calibri"/>
              </a:rPr>
              <a:t>instrução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proc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20" dirty="0">
                <a:latin typeface="Calibri"/>
                <a:cs typeface="Calibri"/>
              </a:rPr>
              <a:t>ss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65695" y="4178300"/>
            <a:ext cx="94741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Segunda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à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sexta-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65695" y="4338320"/>
            <a:ext cx="9499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7705" algn="l"/>
              </a:tabLst>
            </a:pPr>
            <a:r>
              <a:rPr sz="1050" spc="-5" dirty="0">
                <a:latin typeface="Calibri"/>
                <a:cs typeface="Calibri"/>
              </a:rPr>
              <a:t>feira,</a:t>
            </a:r>
            <a:r>
              <a:rPr sz="1050" spc="3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	7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às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65695" y="4497781"/>
            <a:ext cx="956944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17h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</a:t>
            </a:r>
            <a:r>
              <a:rPr sz="1050" dirty="0">
                <a:latin typeface="Calibri"/>
                <a:cs typeface="Calibri"/>
              </a:rPr>
              <a:t>ra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30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a  </a:t>
            </a:r>
            <a:r>
              <a:rPr sz="1050" spc="-5" dirty="0">
                <a:latin typeface="Calibri"/>
                <a:cs typeface="Calibri"/>
              </a:rPr>
              <a:t>do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medicamento.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79740" y="3374898"/>
            <a:ext cx="2145030" cy="36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Para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Abertura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processo: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Conforme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2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ndam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o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2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2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u</a:t>
            </a:r>
            <a:r>
              <a:rPr sz="1050" spc="-15" dirty="0">
                <a:latin typeface="Calibri"/>
                <a:cs typeface="Calibri"/>
              </a:rPr>
              <a:t>l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79740" y="3902710"/>
            <a:ext cx="2363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Para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retirada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do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medicamento: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mínimo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</a:t>
            </a:r>
            <a:endParaRPr sz="1050">
              <a:latin typeface="Calibri"/>
              <a:cs typeface="Calibri"/>
            </a:endParaRPr>
          </a:p>
          <a:p>
            <a:pPr marL="12700" marR="52705">
              <a:lnSpc>
                <a:spcPct val="100000"/>
              </a:lnSpc>
              <a:tabLst>
                <a:tab pos="1481455" algn="l"/>
              </a:tabLst>
            </a:pPr>
            <a:r>
              <a:rPr sz="1050" dirty="0">
                <a:latin typeface="Calibri"/>
                <a:cs typeface="Calibri"/>
              </a:rPr>
              <a:t>30  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dia</a:t>
            </a:r>
            <a:r>
              <a:rPr sz="1050" dirty="0">
                <a:latin typeface="Calibri"/>
                <a:cs typeface="Calibri"/>
              </a:rPr>
              <a:t>s 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apó</a:t>
            </a:r>
            <a:r>
              <a:rPr sz="1050" dirty="0">
                <a:latin typeface="Calibri"/>
                <a:cs typeface="Calibri"/>
              </a:rPr>
              <a:t>s 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ab</a:t>
            </a:r>
            <a:r>
              <a:rPr sz="1050" dirty="0">
                <a:latin typeface="Calibri"/>
                <a:cs typeface="Calibri"/>
              </a:rPr>
              <a:t>er</a:t>
            </a:r>
            <a:r>
              <a:rPr sz="1050" spc="-20" dirty="0">
                <a:latin typeface="Calibri"/>
                <a:cs typeface="Calibri"/>
              </a:rPr>
              <a:t>t</a:t>
            </a:r>
            <a:r>
              <a:rPr sz="1050" spc="-30" dirty="0">
                <a:latin typeface="Calibri"/>
                <a:cs typeface="Calibri"/>
              </a:rPr>
              <a:t>u</a:t>
            </a:r>
            <a:r>
              <a:rPr sz="1050" spc="-1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a	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spc="-10" dirty="0">
                <a:latin typeface="Calibri"/>
                <a:cs typeface="Calibri"/>
              </a:rPr>
              <a:t>v</a:t>
            </a:r>
            <a:r>
              <a:rPr sz="1050" spc="-15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çã</a:t>
            </a:r>
            <a:r>
              <a:rPr sz="1050" dirty="0">
                <a:latin typeface="Calibri"/>
                <a:cs typeface="Calibri"/>
              </a:rPr>
              <a:t>o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do  processo.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79591" y="3323844"/>
            <a:ext cx="4605655" cy="2895600"/>
          </a:xfrm>
          <a:custGeom>
            <a:avLst/>
            <a:gdLst/>
            <a:ahLst/>
            <a:cxnLst/>
            <a:rect l="l" t="t" r="r" b="b"/>
            <a:pathLst>
              <a:path w="4605655" h="2895600">
                <a:moveTo>
                  <a:pt x="0" y="0"/>
                </a:moveTo>
                <a:lnTo>
                  <a:pt x="4605401" y="0"/>
                </a:lnTo>
              </a:path>
              <a:path w="4605655" h="2895600">
                <a:moveTo>
                  <a:pt x="0" y="1828800"/>
                </a:moveTo>
                <a:lnTo>
                  <a:pt x="4605401" y="1828800"/>
                </a:lnTo>
              </a:path>
              <a:path w="4605655" h="2895600">
                <a:moveTo>
                  <a:pt x="0" y="2895600"/>
                </a:moveTo>
                <a:lnTo>
                  <a:pt x="4605401" y="28956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805042" y="5206111"/>
            <a:ext cx="7969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050" dirty="0">
                <a:latin typeface="Calibri"/>
                <a:cs typeface="Calibri"/>
              </a:rPr>
              <a:t>Farmácia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Espec</a:t>
            </a:r>
            <a:r>
              <a:rPr sz="1050" spc="-10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  </a:t>
            </a:r>
            <a:r>
              <a:rPr sz="1050" spc="-15" dirty="0">
                <a:latin typeface="Calibri"/>
                <a:cs typeface="Calibri"/>
              </a:rPr>
              <a:t>Policlínica;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51726" y="5196078"/>
            <a:ext cx="99186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Segunda </a:t>
            </a:r>
            <a:r>
              <a:rPr sz="1050" dirty="0">
                <a:latin typeface="Calibri"/>
                <a:cs typeface="Calibri"/>
              </a:rPr>
              <a:t>à </a:t>
            </a:r>
            <a:r>
              <a:rPr sz="1050" spc="-15" dirty="0">
                <a:latin typeface="Calibri"/>
                <a:cs typeface="Calibri"/>
              </a:rPr>
              <a:t>sexta-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feira,</a:t>
            </a:r>
            <a:r>
              <a:rPr sz="1050" dirty="0">
                <a:latin typeface="Calibri"/>
                <a:cs typeface="Calibri"/>
              </a:rPr>
              <a:t> de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às </a:t>
            </a:r>
            <a:r>
              <a:rPr sz="1050" dirty="0">
                <a:latin typeface="Calibri"/>
                <a:cs typeface="Calibri"/>
              </a:rPr>
              <a:t> 17h.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79740" y="5215509"/>
            <a:ext cx="21443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Conforme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prazo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definido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na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demanda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judicial.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05042" y="6273190"/>
            <a:ext cx="7969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050" spc="-5" dirty="0">
                <a:latin typeface="Calibri"/>
                <a:cs typeface="Calibri"/>
              </a:rPr>
              <a:t>Farmácia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Espec</a:t>
            </a:r>
            <a:r>
              <a:rPr sz="1050" spc="-10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  </a:t>
            </a:r>
            <a:r>
              <a:rPr sz="1050" spc="-15" dirty="0">
                <a:latin typeface="Calibri"/>
                <a:cs typeface="Calibri"/>
              </a:rPr>
              <a:t>Policlínica;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51726" y="6263741"/>
            <a:ext cx="99186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Segunda </a:t>
            </a:r>
            <a:r>
              <a:rPr sz="1050" dirty="0">
                <a:latin typeface="Calibri"/>
                <a:cs typeface="Calibri"/>
              </a:rPr>
              <a:t>à </a:t>
            </a:r>
            <a:r>
              <a:rPr sz="1050" spc="-15" dirty="0">
                <a:latin typeface="Calibri"/>
                <a:cs typeface="Calibri"/>
              </a:rPr>
              <a:t>sexta-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feira,</a:t>
            </a:r>
            <a:r>
              <a:rPr sz="1050" dirty="0">
                <a:latin typeface="Calibri"/>
                <a:cs typeface="Calibri"/>
              </a:rPr>
              <a:t> de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às </a:t>
            </a:r>
            <a:r>
              <a:rPr sz="1050" dirty="0">
                <a:latin typeface="Calibri"/>
                <a:cs typeface="Calibri"/>
              </a:rPr>
              <a:t> 17h.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79740" y="6274409"/>
            <a:ext cx="241617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Avaliação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pedido</a:t>
            </a:r>
            <a:r>
              <a:rPr sz="1050" spc="-10" dirty="0">
                <a:latin typeface="Calibri"/>
                <a:cs typeface="Calibri"/>
              </a:rPr>
              <a:t> pela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Comissão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de 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Farmácia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Terapêutica: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30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dias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após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solicitação.</a:t>
            </a:r>
            <a:endParaRPr sz="1050">
              <a:latin typeface="Calibri"/>
              <a:cs typeface="Calibri"/>
            </a:endParaRPr>
          </a:p>
          <a:p>
            <a:pPr marL="12700" marR="13970" algn="just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Para </a:t>
            </a:r>
            <a:r>
              <a:rPr sz="1050" spc="-15" dirty="0">
                <a:latin typeface="Calibri"/>
                <a:cs typeface="Calibri"/>
              </a:rPr>
              <a:t>retirada </a:t>
            </a:r>
            <a:r>
              <a:rPr sz="1050" dirty="0">
                <a:latin typeface="Calibri"/>
                <a:cs typeface="Calibri"/>
              </a:rPr>
              <a:t>do </a:t>
            </a:r>
            <a:r>
              <a:rPr sz="1050" spc="-15" dirty="0">
                <a:latin typeface="Calibri"/>
                <a:cs typeface="Calibri"/>
              </a:rPr>
              <a:t>medicamento: </a:t>
            </a:r>
            <a:r>
              <a:rPr sz="1050" dirty="0">
                <a:latin typeface="Calibri"/>
                <a:cs typeface="Calibri"/>
              </a:rPr>
              <a:t>30 </a:t>
            </a:r>
            <a:r>
              <a:rPr sz="1050" spc="-5" dirty="0">
                <a:latin typeface="Calibri"/>
                <a:cs typeface="Calibri"/>
              </a:rPr>
              <a:t>dias </a:t>
            </a:r>
            <a:r>
              <a:rPr sz="1050" dirty="0">
                <a:latin typeface="Calibri"/>
                <a:cs typeface="Calibri"/>
              </a:rPr>
              <a:t>após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va</a:t>
            </a:r>
            <a:r>
              <a:rPr sz="1050" spc="-5" dirty="0">
                <a:latin typeface="Calibri"/>
                <a:cs typeface="Calibri"/>
              </a:rPr>
              <a:t>çã</a:t>
            </a:r>
            <a:r>
              <a:rPr sz="1050" spc="125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o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proc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20" dirty="0">
                <a:latin typeface="Calibri"/>
                <a:cs typeface="Calibri"/>
              </a:rPr>
              <a:t>ss</a:t>
            </a:r>
            <a:r>
              <a:rPr sz="1050" dirty="0">
                <a:latin typeface="Calibri"/>
                <a:cs typeface="Calibri"/>
              </a:rPr>
              <a:t>o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pel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Comi</a:t>
            </a:r>
            <a:r>
              <a:rPr sz="1050" spc="-20" dirty="0">
                <a:latin typeface="Calibri"/>
                <a:cs typeface="Calibri"/>
              </a:rPr>
              <a:t>ss</a:t>
            </a:r>
            <a:r>
              <a:rPr sz="1050" spc="-5" dirty="0">
                <a:latin typeface="Calibri"/>
                <a:cs typeface="Calibri"/>
              </a:rPr>
              <a:t>ã</a:t>
            </a:r>
            <a:r>
              <a:rPr sz="1050" spc="-3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63752" y="1882140"/>
            <a:ext cx="1586230" cy="5563870"/>
          </a:xfrm>
          <a:custGeom>
            <a:avLst/>
            <a:gdLst/>
            <a:ahLst/>
            <a:cxnLst/>
            <a:rect l="l" t="t" r="r" b="b"/>
            <a:pathLst>
              <a:path w="1586230" h="5563870">
                <a:moveTo>
                  <a:pt x="0" y="470408"/>
                </a:moveTo>
                <a:lnTo>
                  <a:pt x="13474" y="321690"/>
                </a:lnTo>
                <a:lnTo>
                  <a:pt x="51003" y="192531"/>
                </a:lnTo>
                <a:lnTo>
                  <a:pt x="108216" y="90804"/>
                </a:lnTo>
                <a:lnTo>
                  <a:pt x="180784" y="24002"/>
                </a:lnTo>
                <a:lnTo>
                  <a:pt x="264286" y="0"/>
                </a:lnTo>
                <a:lnTo>
                  <a:pt x="1321816" y="0"/>
                </a:lnTo>
                <a:lnTo>
                  <a:pt x="1405381" y="24002"/>
                </a:lnTo>
                <a:lnTo>
                  <a:pt x="1477898" y="90804"/>
                </a:lnTo>
                <a:lnTo>
                  <a:pt x="1535048" y="192531"/>
                </a:lnTo>
                <a:lnTo>
                  <a:pt x="1572641" y="321690"/>
                </a:lnTo>
                <a:lnTo>
                  <a:pt x="1586103" y="470408"/>
                </a:lnTo>
                <a:lnTo>
                  <a:pt x="1586103" y="5093169"/>
                </a:lnTo>
                <a:lnTo>
                  <a:pt x="1572641" y="5241874"/>
                </a:lnTo>
                <a:lnTo>
                  <a:pt x="1535048" y="5371020"/>
                </a:lnTo>
                <a:lnTo>
                  <a:pt x="1477898" y="5472861"/>
                </a:lnTo>
                <a:lnTo>
                  <a:pt x="1405381" y="5539638"/>
                </a:lnTo>
                <a:lnTo>
                  <a:pt x="1321816" y="5563616"/>
                </a:lnTo>
                <a:lnTo>
                  <a:pt x="264286" y="5563616"/>
                </a:lnTo>
                <a:lnTo>
                  <a:pt x="180784" y="5539638"/>
                </a:lnTo>
                <a:lnTo>
                  <a:pt x="108216" y="5472861"/>
                </a:lnTo>
                <a:lnTo>
                  <a:pt x="51003" y="5371020"/>
                </a:lnTo>
                <a:lnTo>
                  <a:pt x="13474" y="5241874"/>
                </a:lnTo>
                <a:lnTo>
                  <a:pt x="0" y="5093169"/>
                </a:lnTo>
                <a:lnTo>
                  <a:pt x="0" y="47040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36">
            <a:extLst>
              <a:ext uri="{FF2B5EF4-FFF2-40B4-BE49-F238E27FC236}">
                <a16:creationId xmlns:a16="http://schemas.microsoft.com/office/drawing/2014/main" id="{082F8F6D-6BA5-A607-3326-70535AEB95F8}"/>
              </a:ext>
            </a:extLst>
          </p:cNvPr>
          <p:cNvGrpSpPr/>
          <p:nvPr/>
        </p:nvGrpSpPr>
        <p:grpSpPr>
          <a:xfrm>
            <a:off x="-7112" y="10195"/>
            <a:ext cx="2395220" cy="838200"/>
            <a:chOff x="0" y="242316"/>
            <a:chExt cx="2395220" cy="838200"/>
          </a:xfrm>
        </p:grpSpPr>
        <p:sp>
          <p:nvSpPr>
            <p:cNvPr id="70" name="object 37">
              <a:extLst>
                <a:ext uri="{FF2B5EF4-FFF2-40B4-BE49-F238E27FC236}">
                  <a16:creationId xmlns:a16="http://schemas.microsoft.com/office/drawing/2014/main" id="{CFBDC957-152D-6181-01BF-553991E31DC5}"/>
                </a:ext>
              </a:extLst>
            </p:cNvPr>
            <p:cNvSpPr/>
            <p:nvPr/>
          </p:nvSpPr>
          <p:spPr>
            <a:xfrm>
              <a:off x="0" y="242316"/>
              <a:ext cx="1339850" cy="838200"/>
            </a:xfrm>
            <a:custGeom>
              <a:avLst/>
              <a:gdLst/>
              <a:ahLst/>
              <a:cxnLst/>
              <a:rect l="l" t="t" r="r" b="b"/>
              <a:pathLst>
                <a:path w="1339850" h="838200">
                  <a:moveTo>
                    <a:pt x="389089" y="0"/>
                  </a:moveTo>
                  <a:lnTo>
                    <a:pt x="32797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7188" y="822960"/>
                  </a:lnTo>
                  <a:lnTo>
                    <a:pt x="886726" y="829437"/>
                  </a:lnTo>
                  <a:lnTo>
                    <a:pt x="897509" y="834263"/>
                  </a:lnTo>
                  <a:lnTo>
                    <a:pt x="909193" y="837184"/>
                  </a:lnTo>
                  <a:lnTo>
                    <a:pt x="921473" y="838200"/>
                  </a:lnTo>
                  <a:lnTo>
                    <a:pt x="1277747" y="838200"/>
                  </a:lnTo>
                  <a:lnTo>
                    <a:pt x="1313815" y="828929"/>
                  </a:lnTo>
                  <a:lnTo>
                    <a:pt x="1335659" y="806196"/>
                  </a:lnTo>
                  <a:lnTo>
                    <a:pt x="1339596" y="777367"/>
                  </a:lnTo>
                  <a:lnTo>
                    <a:pt x="1322070" y="749681"/>
                  </a:lnTo>
                  <a:lnTo>
                    <a:pt x="433374" y="15113"/>
                  </a:lnTo>
                  <a:lnTo>
                    <a:pt x="3890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8">
              <a:extLst>
                <a:ext uri="{FF2B5EF4-FFF2-40B4-BE49-F238E27FC236}">
                  <a16:creationId xmlns:a16="http://schemas.microsoft.com/office/drawing/2014/main" id="{B93445E5-EBEF-96FD-177A-F24722BEE1DD}"/>
                </a:ext>
              </a:extLst>
            </p:cNvPr>
            <p:cNvSpPr/>
            <p:nvPr/>
          </p:nvSpPr>
          <p:spPr>
            <a:xfrm>
              <a:off x="662940" y="242316"/>
              <a:ext cx="1732280" cy="838200"/>
            </a:xfrm>
            <a:custGeom>
              <a:avLst/>
              <a:gdLst/>
              <a:ahLst/>
              <a:cxnLst/>
              <a:rect l="l" t="t" r="r" b="b"/>
              <a:pathLst>
                <a:path w="1732280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063" y="803910"/>
                  </a:lnTo>
                  <a:lnTo>
                    <a:pt x="935482" y="822706"/>
                  </a:lnTo>
                  <a:lnTo>
                    <a:pt x="981455" y="834263"/>
                  </a:lnTo>
                  <a:lnTo>
                    <a:pt x="1029842" y="838200"/>
                  </a:lnTo>
                  <a:lnTo>
                    <a:pt x="1672716" y="838200"/>
                  </a:lnTo>
                  <a:lnTo>
                    <a:pt x="1707388" y="829310"/>
                  </a:lnTo>
                  <a:lnTo>
                    <a:pt x="1728342" y="807466"/>
                  </a:lnTo>
                  <a:lnTo>
                    <a:pt x="1732279" y="779653"/>
                  </a:lnTo>
                  <a:lnTo>
                    <a:pt x="1715262" y="753110"/>
                  </a:lnTo>
                  <a:lnTo>
                    <a:pt x="876426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68">
            <a:extLst>
              <a:ext uri="{FF2B5EF4-FFF2-40B4-BE49-F238E27FC236}">
                <a16:creationId xmlns:a16="http://schemas.microsoft.com/office/drawing/2014/main" id="{65224737-7BBD-C772-84B0-98EF2398F696}"/>
              </a:ext>
            </a:extLst>
          </p:cNvPr>
          <p:cNvSpPr txBox="1">
            <a:spLocks/>
          </p:cNvSpPr>
          <p:nvPr/>
        </p:nvSpPr>
        <p:spPr>
          <a:xfrm>
            <a:off x="2957480" y="64850"/>
            <a:ext cx="9223058" cy="6067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0" dirty="0"/>
              <a:t>CARTA</a:t>
            </a:r>
            <a:r>
              <a:rPr lang="pt-BR" b="1" spc="-110" dirty="0"/>
              <a:t> </a:t>
            </a:r>
            <a:r>
              <a:rPr lang="pt-BR" b="1" dirty="0"/>
              <a:t>DE</a:t>
            </a:r>
            <a:r>
              <a:rPr lang="pt-BR" b="1" spc="5" dirty="0"/>
              <a:t> </a:t>
            </a:r>
            <a:r>
              <a:rPr lang="pt-BR" b="1" spc="-35" dirty="0"/>
              <a:t>SERVIÇOS</a:t>
            </a:r>
            <a:r>
              <a:rPr lang="pt-BR" b="1" spc="-65" dirty="0"/>
              <a:t> </a:t>
            </a:r>
            <a:r>
              <a:rPr lang="pt-BR" b="1" spc="25" dirty="0"/>
              <a:t>AO</a:t>
            </a:r>
            <a:r>
              <a:rPr lang="pt-BR" b="1" spc="125" dirty="0"/>
              <a:t> </a:t>
            </a:r>
            <a:r>
              <a:rPr lang="pt-BR" b="1" spc="5" dirty="0"/>
              <a:t>USUÁRIO</a:t>
            </a:r>
          </a:p>
        </p:txBody>
      </p:sp>
      <p:sp>
        <p:nvSpPr>
          <p:cNvPr id="73" name="object 59">
            <a:extLst>
              <a:ext uri="{FF2B5EF4-FFF2-40B4-BE49-F238E27FC236}">
                <a16:creationId xmlns:a16="http://schemas.microsoft.com/office/drawing/2014/main" id="{3BD4A21F-CAFF-CAEE-3D90-FDD054596F34}"/>
              </a:ext>
            </a:extLst>
          </p:cNvPr>
          <p:cNvSpPr/>
          <p:nvPr/>
        </p:nvSpPr>
        <p:spPr>
          <a:xfrm>
            <a:off x="2838957" y="634238"/>
            <a:ext cx="6555105" cy="59690"/>
          </a:xfrm>
          <a:custGeom>
            <a:avLst/>
            <a:gdLst/>
            <a:ahLst/>
            <a:cxnLst/>
            <a:rect l="l" t="t" r="r" b="b"/>
            <a:pathLst>
              <a:path w="6555105" h="59690">
                <a:moveTo>
                  <a:pt x="6554724" y="0"/>
                </a:moveTo>
                <a:lnTo>
                  <a:pt x="0" y="0"/>
                </a:lnTo>
                <a:lnTo>
                  <a:pt x="0" y="59436"/>
                </a:lnTo>
                <a:lnTo>
                  <a:pt x="6554724" y="59436"/>
                </a:lnTo>
                <a:lnTo>
                  <a:pt x="6554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852" y="3693849"/>
            <a:ext cx="951283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SECRETARIA</a:t>
            </a:r>
            <a:r>
              <a:rPr sz="2400" spc="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MUNICIPAL</a:t>
            </a:r>
            <a:r>
              <a:rPr sz="24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sz="2400" spc="1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TURISMO</a:t>
            </a:r>
            <a:r>
              <a:rPr sz="2400" spc="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sz="2400" spc="1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Verdana"/>
                <a:cs typeface="Verdana"/>
              </a:rPr>
              <a:t>CULTURA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4" name="object 4"/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7" name="object 7"/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7A91F08F-B394-F810-F111-5B41152F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412" y="2497582"/>
            <a:ext cx="47688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AT</a:t>
            </a:r>
            <a:r>
              <a:rPr sz="600" b="1" spc="-6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-</a:t>
            </a:r>
            <a:r>
              <a:rPr sz="600" b="1" spc="-40" dirty="0">
                <a:latin typeface="Verdana"/>
                <a:cs typeface="Verdana"/>
              </a:rPr>
              <a:t> </a:t>
            </a:r>
            <a:r>
              <a:rPr sz="600" b="1" spc="5" dirty="0">
                <a:latin typeface="Verdana"/>
                <a:cs typeface="Verdana"/>
              </a:rPr>
              <a:t>S</a:t>
            </a:r>
            <a:r>
              <a:rPr sz="600" b="1" spc="-5" dirty="0">
                <a:latin typeface="Verdana"/>
                <a:cs typeface="Verdana"/>
              </a:rPr>
              <a:t>ede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0716" y="1876044"/>
            <a:ext cx="7897495" cy="1350645"/>
          </a:xfrm>
          <a:custGeom>
            <a:avLst/>
            <a:gdLst/>
            <a:ahLst/>
            <a:cxnLst/>
            <a:rect l="l" t="t" r="r" b="b"/>
            <a:pathLst>
              <a:path w="7897495" h="1350645">
                <a:moveTo>
                  <a:pt x="873632" y="1350137"/>
                </a:moveTo>
                <a:lnTo>
                  <a:pt x="50926" y="1350137"/>
                </a:lnTo>
                <a:lnTo>
                  <a:pt x="31114" y="1345438"/>
                </a:lnTo>
                <a:lnTo>
                  <a:pt x="14985" y="1332357"/>
                </a:lnTo>
                <a:lnTo>
                  <a:pt x="4063" y="1313052"/>
                </a:lnTo>
                <a:lnTo>
                  <a:pt x="0" y="1289431"/>
                </a:lnTo>
                <a:lnTo>
                  <a:pt x="0" y="73025"/>
                </a:lnTo>
                <a:lnTo>
                  <a:pt x="4063" y="49402"/>
                </a:lnTo>
                <a:lnTo>
                  <a:pt x="14985" y="30099"/>
                </a:lnTo>
                <a:lnTo>
                  <a:pt x="31114" y="17018"/>
                </a:lnTo>
                <a:lnTo>
                  <a:pt x="50926" y="12192"/>
                </a:lnTo>
                <a:lnTo>
                  <a:pt x="873632" y="12192"/>
                </a:lnTo>
                <a:lnTo>
                  <a:pt x="893444" y="17018"/>
                </a:lnTo>
                <a:lnTo>
                  <a:pt x="909573" y="30099"/>
                </a:lnTo>
                <a:lnTo>
                  <a:pt x="920495" y="49402"/>
                </a:lnTo>
                <a:lnTo>
                  <a:pt x="924559" y="73025"/>
                </a:lnTo>
                <a:lnTo>
                  <a:pt x="924559" y="1289431"/>
                </a:lnTo>
                <a:lnTo>
                  <a:pt x="920495" y="1313052"/>
                </a:lnTo>
                <a:lnTo>
                  <a:pt x="909573" y="1332357"/>
                </a:lnTo>
                <a:lnTo>
                  <a:pt x="893444" y="1345438"/>
                </a:lnTo>
                <a:lnTo>
                  <a:pt x="873632" y="1350137"/>
                </a:lnTo>
                <a:close/>
              </a:path>
              <a:path w="7897495" h="1350645">
                <a:moveTo>
                  <a:pt x="4112132" y="1350137"/>
                </a:moveTo>
                <a:lnTo>
                  <a:pt x="3159633" y="1350137"/>
                </a:lnTo>
                <a:lnTo>
                  <a:pt x="3138170" y="1345057"/>
                </a:lnTo>
                <a:lnTo>
                  <a:pt x="3120644" y="1331087"/>
                </a:lnTo>
                <a:lnTo>
                  <a:pt x="3108706" y="1310386"/>
                </a:lnTo>
                <a:lnTo>
                  <a:pt x="3104387" y="1285239"/>
                </a:lnTo>
                <a:lnTo>
                  <a:pt x="3104387" y="65024"/>
                </a:lnTo>
                <a:lnTo>
                  <a:pt x="3108706" y="39750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0"/>
                </a:lnTo>
                <a:lnTo>
                  <a:pt x="4167504" y="65024"/>
                </a:lnTo>
                <a:lnTo>
                  <a:pt x="4167504" y="1285239"/>
                </a:lnTo>
                <a:lnTo>
                  <a:pt x="4163059" y="1310386"/>
                </a:lnTo>
                <a:lnTo>
                  <a:pt x="4151249" y="1331087"/>
                </a:lnTo>
                <a:lnTo>
                  <a:pt x="4133595" y="1345057"/>
                </a:lnTo>
                <a:lnTo>
                  <a:pt x="4112132" y="1350137"/>
                </a:lnTo>
                <a:close/>
              </a:path>
              <a:path w="7897495" h="1350645">
                <a:moveTo>
                  <a:pt x="5258688" y="1350137"/>
                </a:moveTo>
                <a:lnTo>
                  <a:pt x="4255388" y="1350137"/>
                </a:lnTo>
                <a:lnTo>
                  <a:pt x="4233290" y="1344930"/>
                </a:lnTo>
                <a:lnTo>
                  <a:pt x="4215257" y="1330706"/>
                </a:lnTo>
                <a:lnTo>
                  <a:pt x="4202937" y="1309624"/>
                </a:lnTo>
                <a:lnTo>
                  <a:pt x="4198492" y="1283715"/>
                </a:lnTo>
                <a:lnTo>
                  <a:pt x="4198492" y="66421"/>
                </a:lnTo>
                <a:lnTo>
                  <a:pt x="4202937" y="40639"/>
                </a:lnTo>
                <a:lnTo>
                  <a:pt x="4215257" y="19558"/>
                </a:lnTo>
                <a:lnTo>
                  <a:pt x="4233290" y="5207"/>
                </a:lnTo>
                <a:lnTo>
                  <a:pt x="4255388" y="0"/>
                </a:lnTo>
                <a:lnTo>
                  <a:pt x="5258688" y="0"/>
                </a:lnTo>
                <a:lnTo>
                  <a:pt x="5280786" y="5207"/>
                </a:lnTo>
                <a:lnTo>
                  <a:pt x="5298820" y="19558"/>
                </a:lnTo>
                <a:lnTo>
                  <a:pt x="5311139" y="40639"/>
                </a:lnTo>
                <a:lnTo>
                  <a:pt x="5315584" y="66421"/>
                </a:lnTo>
                <a:lnTo>
                  <a:pt x="5315584" y="1283715"/>
                </a:lnTo>
                <a:lnTo>
                  <a:pt x="5311139" y="1309624"/>
                </a:lnTo>
                <a:lnTo>
                  <a:pt x="5298820" y="1330706"/>
                </a:lnTo>
                <a:lnTo>
                  <a:pt x="5280786" y="1344930"/>
                </a:lnTo>
                <a:lnTo>
                  <a:pt x="5258688" y="1350137"/>
                </a:lnTo>
                <a:close/>
              </a:path>
              <a:path w="7897495" h="1350645">
                <a:moveTo>
                  <a:pt x="7813293" y="1350137"/>
                </a:moveTo>
                <a:lnTo>
                  <a:pt x="5430011" y="1350137"/>
                </a:lnTo>
                <a:lnTo>
                  <a:pt x="5397373" y="1342136"/>
                </a:lnTo>
                <a:lnTo>
                  <a:pt x="5370703" y="1320164"/>
                </a:lnTo>
                <a:lnTo>
                  <a:pt x="5352668" y="1287652"/>
                </a:lnTo>
                <a:lnTo>
                  <a:pt x="5346064" y="1247902"/>
                </a:lnTo>
                <a:lnTo>
                  <a:pt x="5346064" y="109855"/>
                </a:lnTo>
                <a:lnTo>
                  <a:pt x="5352668" y="70104"/>
                </a:lnTo>
                <a:lnTo>
                  <a:pt x="5370703" y="37592"/>
                </a:lnTo>
                <a:lnTo>
                  <a:pt x="5397373" y="15748"/>
                </a:lnTo>
                <a:lnTo>
                  <a:pt x="5430011" y="7620"/>
                </a:lnTo>
                <a:lnTo>
                  <a:pt x="7813293" y="7620"/>
                </a:lnTo>
                <a:lnTo>
                  <a:pt x="7845933" y="15748"/>
                </a:lnTo>
                <a:lnTo>
                  <a:pt x="7872603" y="37592"/>
                </a:lnTo>
                <a:lnTo>
                  <a:pt x="7890636" y="70104"/>
                </a:lnTo>
                <a:lnTo>
                  <a:pt x="7897240" y="109855"/>
                </a:lnTo>
                <a:lnTo>
                  <a:pt x="7897240" y="1247902"/>
                </a:lnTo>
                <a:lnTo>
                  <a:pt x="7890636" y="1287652"/>
                </a:lnTo>
                <a:lnTo>
                  <a:pt x="7872603" y="1320164"/>
                </a:lnTo>
                <a:lnTo>
                  <a:pt x="7845933" y="1342136"/>
                </a:lnTo>
                <a:lnTo>
                  <a:pt x="7813293" y="1350137"/>
                </a:lnTo>
                <a:close/>
              </a:path>
              <a:path w="7897495" h="1350645">
                <a:moveTo>
                  <a:pt x="2987421" y="1350137"/>
                </a:moveTo>
                <a:lnTo>
                  <a:pt x="1028064" y="1350137"/>
                </a:lnTo>
                <a:lnTo>
                  <a:pt x="998093" y="1342898"/>
                </a:lnTo>
                <a:lnTo>
                  <a:pt x="973582" y="1322959"/>
                </a:lnTo>
                <a:lnTo>
                  <a:pt x="957071" y="1293495"/>
                </a:lnTo>
                <a:lnTo>
                  <a:pt x="950975" y="1257554"/>
                </a:lnTo>
                <a:lnTo>
                  <a:pt x="950975" y="92710"/>
                </a:lnTo>
                <a:lnTo>
                  <a:pt x="957071" y="56642"/>
                </a:lnTo>
                <a:lnTo>
                  <a:pt x="973582" y="27177"/>
                </a:lnTo>
                <a:lnTo>
                  <a:pt x="998093" y="7365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5"/>
                </a:lnTo>
                <a:lnTo>
                  <a:pt x="3041904" y="27177"/>
                </a:lnTo>
                <a:lnTo>
                  <a:pt x="3058413" y="56642"/>
                </a:lnTo>
                <a:lnTo>
                  <a:pt x="3064510" y="92710"/>
                </a:lnTo>
                <a:lnTo>
                  <a:pt x="3064510" y="1257554"/>
                </a:lnTo>
                <a:lnTo>
                  <a:pt x="3058413" y="1293495"/>
                </a:lnTo>
                <a:lnTo>
                  <a:pt x="3041904" y="1322959"/>
                </a:lnTo>
                <a:lnTo>
                  <a:pt x="3017266" y="1342898"/>
                </a:lnTo>
                <a:lnTo>
                  <a:pt x="2987421" y="1350137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823" y="1289304"/>
            <a:ext cx="2515870" cy="400685"/>
            <a:chOff x="115823" y="1289304"/>
            <a:chExt cx="2515870" cy="400685"/>
          </a:xfrm>
        </p:grpSpPr>
        <p:sp>
          <p:nvSpPr>
            <p:cNvPr id="5" name="object 5"/>
            <p:cNvSpPr/>
            <p:nvPr/>
          </p:nvSpPr>
          <p:spPr>
            <a:xfrm>
              <a:off x="115823" y="1289304"/>
              <a:ext cx="742315" cy="400685"/>
            </a:xfrm>
            <a:custGeom>
              <a:avLst/>
              <a:gdLst/>
              <a:ahLst/>
              <a:cxnLst/>
              <a:rect l="l" t="t" r="r" b="b"/>
              <a:pathLst>
                <a:path w="742315" h="400685">
                  <a:moveTo>
                    <a:pt x="719848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89598" y="400558"/>
                  </a:lnTo>
                  <a:lnTo>
                    <a:pt x="324154" y="397255"/>
                  </a:lnTo>
                  <a:lnTo>
                    <a:pt x="387388" y="371728"/>
                  </a:lnTo>
                  <a:lnTo>
                    <a:pt x="735647" y="37211"/>
                  </a:lnTo>
                  <a:lnTo>
                    <a:pt x="741921" y="25526"/>
                  </a:lnTo>
                  <a:lnTo>
                    <a:pt x="740498" y="13462"/>
                  </a:lnTo>
                  <a:lnTo>
                    <a:pt x="732701" y="3937"/>
                  </a:lnTo>
                  <a:lnTo>
                    <a:pt x="719848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5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867" y="0"/>
                  </a:moveTo>
                  <a:lnTo>
                    <a:pt x="406933" y="0"/>
                  </a:lnTo>
                  <a:lnTo>
                    <a:pt x="387858" y="1904"/>
                  </a:lnTo>
                  <a:lnTo>
                    <a:pt x="338099" y="28448"/>
                  </a:lnTo>
                  <a:lnTo>
                    <a:pt x="6680" y="359917"/>
                  </a:lnTo>
                  <a:lnTo>
                    <a:pt x="0" y="372617"/>
                  </a:lnTo>
                  <a:lnTo>
                    <a:pt x="1511" y="385825"/>
                  </a:lnTo>
                  <a:lnTo>
                    <a:pt x="9829" y="396366"/>
                  </a:lnTo>
                  <a:lnTo>
                    <a:pt x="23533" y="400558"/>
                  </a:lnTo>
                  <a:lnTo>
                    <a:pt x="80467" y="400558"/>
                  </a:lnTo>
                  <a:lnTo>
                    <a:pt x="134467" y="384175"/>
                  </a:lnTo>
                  <a:lnTo>
                    <a:pt x="480720" y="40639"/>
                  </a:lnTo>
                  <a:lnTo>
                    <a:pt x="487400" y="27939"/>
                  </a:lnTo>
                  <a:lnTo>
                    <a:pt x="485876" y="14732"/>
                  </a:lnTo>
                  <a:lnTo>
                    <a:pt x="477570" y="4190"/>
                  </a:lnTo>
                  <a:lnTo>
                    <a:pt x="463867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1289304"/>
              <a:ext cx="1397635" cy="400685"/>
            </a:xfrm>
            <a:custGeom>
              <a:avLst/>
              <a:gdLst/>
              <a:ahLst/>
              <a:cxnLst/>
              <a:rect l="l" t="t" r="r" b="b"/>
              <a:pathLst>
                <a:path w="1397635" h="400685">
                  <a:moveTo>
                    <a:pt x="13751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944752" y="400558"/>
                  </a:lnTo>
                  <a:lnTo>
                    <a:pt x="979296" y="397255"/>
                  </a:lnTo>
                  <a:lnTo>
                    <a:pt x="1042543" y="371728"/>
                  </a:lnTo>
                  <a:lnTo>
                    <a:pt x="1390904" y="37211"/>
                  </a:lnTo>
                  <a:lnTo>
                    <a:pt x="1397254" y="25526"/>
                  </a:lnTo>
                  <a:lnTo>
                    <a:pt x="1395857" y="13462"/>
                  </a:lnTo>
                  <a:lnTo>
                    <a:pt x="1387983" y="3937"/>
                  </a:lnTo>
                  <a:lnTo>
                    <a:pt x="1375156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4268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80" h="400685">
                  <a:moveTo>
                    <a:pt x="463931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4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19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2" y="1430782"/>
            <a:ext cx="3873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289304"/>
            <a:ext cx="925194" cy="400685"/>
            <a:chOff x="2665476" y="1289304"/>
            <a:chExt cx="925194" cy="400685"/>
          </a:xfrm>
        </p:grpSpPr>
        <p:sp>
          <p:nvSpPr>
            <p:cNvPr id="11" name="object 11"/>
            <p:cNvSpPr/>
            <p:nvPr/>
          </p:nvSpPr>
          <p:spPr>
            <a:xfrm>
              <a:off x="2665476" y="1289304"/>
              <a:ext cx="749935" cy="400685"/>
            </a:xfrm>
            <a:custGeom>
              <a:avLst/>
              <a:gdLst/>
              <a:ahLst/>
              <a:cxnLst/>
              <a:rect l="l" t="t" r="r" b="b"/>
              <a:pathLst>
                <a:path w="749935" h="400685">
                  <a:moveTo>
                    <a:pt x="727456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296544" y="400558"/>
                  </a:lnTo>
                  <a:lnTo>
                    <a:pt x="331216" y="397255"/>
                  </a:lnTo>
                  <a:lnTo>
                    <a:pt x="394335" y="371728"/>
                  </a:lnTo>
                  <a:lnTo>
                    <a:pt x="743331" y="37211"/>
                  </a:lnTo>
                  <a:lnTo>
                    <a:pt x="749553" y="25526"/>
                  </a:lnTo>
                  <a:lnTo>
                    <a:pt x="748157" y="13462"/>
                  </a:lnTo>
                  <a:lnTo>
                    <a:pt x="740410" y="3937"/>
                  </a:lnTo>
                  <a:lnTo>
                    <a:pt x="727456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2864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1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4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8910" y="1357046"/>
            <a:ext cx="416559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MEIO 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5103" y="1289304"/>
            <a:ext cx="1069975" cy="400685"/>
            <a:chOff x="5785103" y="1289304"/>
            <a:chExt cx="1069975" cy="400685"/>
          </a:xfrm>
        </p:grpSpPr>
        <p:sp>
          <p:nvSpPr>
            <p:cNvPr id="15" name="object 15"/>
            <p:cNvSpPr/>
            <p:nvPr/>
          </p:nvSpPr>
          <p:spPr>
            <a:xfrm>
              <a:off x="5785103" y="1289304"/>
              <a:ext cx="892810" cy="400685"/>
            </a:xfrm>
            <a:custGeom>
              <a:avLst/>
              <a:gdLst/>
              <a:ahLst/>
              <a:cxnLst/>
              <a:rect l="l" t="t" r="r" b="b"/>
              <a:pathLst>
                <a:path w="892809" h="400685">
                  <a:moveTo>
                    <a:pt x="870585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40944" y="400558"/>
                  </a:lnTo>
                  <a:lnTo>
                    <a:pt x="475361" y="397255"/>
                  </a:lnTo>
                  <a:lnTo>
                    <a:pt x="538480" y="371728"/>
                  </a:lnTo>
                  <a:lnTo>
                    <a:pt x="886332" y="37211"/>
                  </a:lnTo>
                  <a:lnTo>
                    <a:pt x="892682" y="25526"/>
                  </a:lnTo>
                  <a:lnTo>
                    <a:pt x="891159" y="13462"/>
                  </a:lnTo>
                  <a:lnTo>
                    <a:pt x="883412" y="3937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7271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930" y="0"/>
                  </a:moveTo>
                  <a:lnTo>
                    <a:pt x="406907" y="0"/>
                  </a:lnTo>
                  <a:lnTo>
                    <a:pt x="387857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4" y="400558"/>
                  </a:lnTo>
                  <a:lnTo>
                    <a:pt x="80517" y="400558"/>
                  </a:lnTo>
                  <a:lnTo>
                    <a:pt x="134492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52" y="1355903"/>
            <a:ext cx="38798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ACESSO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79335" y="1289304"/>
            <a:ext cx="1106170" cy="400685"/>
            <a:chOff x="6879335" y="1289304"/>
            <a:chExt cx="1106170" cy="400685"/>
          </a:xfrm>
        </p:grpSpPr>
        <p:sp>
          <p:nvSpPr>
            <p:cNvPr id="19" name="object 19"/>
            <p:cNvSpPr/>
            <p:nvPr/>
          </p:nvSpPr>
          <p:spPr>
            <a:xfrm>
              <a:off x="6879335" y="1289304"/>
              <a:ext cx="930910" cy="400685"/>
            </a:xfrm>
            <a:custGeom>
              <a:avLst/>
              <a:gdLst/>
              <a:ahLst/>
              <a:cxnLst/>
              <a:rect l="l" t="t" r="r" b="b"/>
              <a:pathLst>
                <a:path w="930909" h="400685">
                  <a:moveTo>
                    <a:pt x="908812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478409" y="400558"/>
                  </a:lnTo>
                  <a:lnTo>
                    <a:pt x="513080" y="397255"/>
                  </a:lnTo>
                  <a:lnTo>
                    <a:pt x="576199" y="371728"/>
                  </a:lnTo>
                  <a:lnTo>
                    <a:pt x="924687" y="37211"/>
                  </a:lnTo>
                  <a:lnTo>
                    <a:pt x="930910" y="25526"/>
                  </a:lnTo>
                  <a:lnTo>
                    <a:pt x="929513" y="13462"/>
                  </a:lnTo>
                  <a:lnTo>
                    <a:pt x="921639" y="3937"/>
                  </a:lnTo>
                  <a:lnTo>
                    <a:pt x="908812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79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3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8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5" y="27939"/>
                  </a:lnTo>
                  <a:lnTo>
                    <a:pt x="485901" y="14732"/>
                  </a:lnTo>
                  <a:lnTo>
                    <a:pt x="477520" y="4190"/>
                  </a:lnTo>
                  <a:lnTo>
                    <a:pt x="46380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23023" y="1355903"/>
            <a:ext cx="561975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HORÁRIO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1358316"/>
            <a:ext cx="685800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EQ</a:t>
            </a: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9500" y="1289304"/>
            <a:ext cx="2132330" cy="400685"/>
            <a:chOff x="3619500" y="1289304"/>
            <a:chExt cx="2132330" cy="400685"/>
          </a:xfrm>
        </p:grpSpPr>
        <p:sp>
          <p:nvSpPr>
            <p:cNvPr id="24" name="object 24"/>
            <p:cNvSpPr/>
            <p:nvPr/>
          </p:nvSpPr>
          <p:spPr>
            <a:xfrm>
              <a:off x="3619500" y="1289304"/>
              <a:ext cx="1955164" cy="400685"/>
            </a:xfrm>
            <a:custGeom>
              <a:avLst/>
              <a:gdLst/>
              <a:ahLst/>
              <a:cxnLst/>
              <a:rect l="l" t="t" r="r" b="b"/>
              <a:pathLst>
                <a:path w="1955164" h="400685">
                  <a:moveTo>
                    <a:pt x="193281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502537" y="400558"/>
                  </a:lnTo>
                  <a:lnTo>
                    <a:pt x="1537080" y="397255"/>
                  </a:lnTo>
                  <a:lnTo>
                    <a:pt x="1600327" y="371728"/>
                  </a:lnTo>
                  <a:lnTo>
                    <a:pt x="1948561" y="37211"/>
                  </a:lnTo>
                  <a:lnTo>
                    <a:pt x="1954911" y="25526"/>
                  </a:lnTo>
                  <a:lnTo>
                    <a:pt x="1953387" y="13462"/>
                  </a:lnTo>
                  <a:lnTo>
                    <a:pt x="1945639" y="3937"/>
                  </a:lnTo>
                  <a:lnTo>
                    <a:pt x="193281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289304"/>
              <a:ext cx="489584" cy="400685"/>
            </a:xfrm>
            <a:custGeom>
              <a:avLst/>
              <a:gdLst/>
              <a:ahLst/>
              <a:cxnLst/>
              <a:rect l="l" t="t" r="r" b="b"/>
              <a:pathLst>
                <a:path w="489585" h="400685">
                  <a:moveTo>
                    <a:pt x="465581" y="0"/>
                  </a:moveTo>
                  <a:lnTo>
                    <a:pt x="408431" y="0"/>
                  </a:lnTo>
                  <a:lnTo>
                    <a:pt x="389381" y="1904"/>
                  </a:lnTo>
                  <a:lnTo>
                    <a:pt x="339343" y="28448"/>
                  </a:lnTo>
                  <a:lnTo>
                    <a:pt x="6730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905" y="396366"/>
                  </a:lnTo>
                  <a:lnTo>
                    <a:pt x="23622" y="400558"/>
                  </a:lnTo>
                  <a:lnTo>
                    <a:pt x="80772" y="400558"/>
                  </a:lnTo>
                  <a:lnTo>
                    <a:pt x="135000" y="384175"/>
                  </a:lnTo>
                  <a:lnTo>
                    <a:pt x="482473" y="40639"/>
                  </a:lnTo>
                  <a:lnTo>
                    <a:pt x="489203" y="27939"/>
                  </a:lnTo>
                  <a:lnTo>
                    <a:pt x="487679" y="14732"/>
                  </a:lnTo>
                  <a:lnTo>
                    <a:pt x="479298" y="419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822" y="1422019"/>
            <a:ext cx="12611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5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14716" y="1289304"/>
            <a:ext cx="2551430" cy="400685"/>
            <a:chOff x="8014716" y="1289304"/>
            <a:chExt cx="2551430" cy="400685"/>
          </a:xfrm>
        </p:grpSpPr>
        <p:sp>
          <p:nvSpPr>
            <p:cNvPr id="28" name="object 28"/>
            <p:cNvSpPr/>
            <p:nvPr/>
          </p:nvSpPr>
          <p:spPr>
            <a:xfrm>
              <a:off x="8014716" y="1289304"/>
              <a:ext cx="2376170" cy="400685"/>
            </a:xfrm>
            <a:custGeom>
              <a:avLst/>
              <a:gdLst/>
              <a:ahLst/>
              <a:cxnLst/>
              <a:rect l="l" t="t" r="r" b="b"/>
              <a:pathLst>
                <a:path w="2376170" h="400685">
                  <a:moveTo>
                    <a:pt x="2353563" y="0"/>
                  </a:moveTo>
                  <a:lnTo>
                    <a:pt x="0" y="0"/>
                  </a:lnTo>
                  <a:lnTo>
                    <a:pt x="0" y="400558"/>
                  </a:lnTo>
                  <a:lnTo>
                    <a:pt x="1923033" y="400558"/>
                  </a:lnTo>
                  <a:lnTo>
                    <a:pt x="1957577" y="397255"/>
                  </a:lnTo>
                  <a:lnTo>
                    <a:pt x="2020824" y="371728"/>
                  </a:lnTo>
                  <a:lnTo>
                    <a:pt x="2369438" y="37211"/>
                  </a:lnTo>
                  <a:lnTo>
                    <a:pt x="2375661" y="25526"/>
                  </a:lnTo>
                  <a:lnTo>
                    <a:pt x="2374264" y="13462"/>
                  </a:lnTo>
                  <a:lnTo>
                    <a:pt x="2366390" y="3937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78212" y="1289304"/>
              <a:ext cx="487680" cy="400685"/>
            </a:xfrm>
            <a:custGeom>
              <a:avLst/>
              <a:gdLst/>
              <a:ahLst/>
              <a:cxnLst/>
              <a:rect l="l" t="t" r="r" b="b"/>
              <a:pathLst>
                <a:path w="487679" h="400685">
                  <a:moveTo>
                    <a:pt x="463804" y="0"/>
                  </a:moveTo>
                  <a:lnTo>
                    <a:pt x="406908" y="0"/>
                  </a:lnTo>
                  <a:lnTo>
                    <a:pt x="387858" y="1904"/>
                  </a:lnTo>
                  <a:lnTo>
                    <a:pt x="338074" y="28448"/>
                  </a:lnTo>
                  <a:lnTo>
                    <a:pt x="6731" y="359917"/>
                  </a:lnTo>
                  <a:lnTo>
                    <a:pt x="0" y="372617"/>
                  </a:lnTo>
                  <a:lnTo>
                    <a:pt x="1524" y="385825"/>
                  </a:lnTo>
                  <a:lnTo>
                    <a:pt x="9779" y="396366"/>
                  </a:lnTo>
                  <a:lnTo>
                    <a:pt x="23495" y="400558"/>
                  </a:lnTo>
                  <a:lnTo>
                    <a:pt x="80518" y="400558"/>
                  </a:lnTo>
                  <a:lnTo>
                    <a:pt x="134493" y="384175"/>
                  </a:lnTo>
                  <a:lnTo>
                    <a:pt x="480695" y="40639"/>
                  </a:lnTo>
                  <a:lnTo>
                    <a:pt x="487426" y="27939"/>
                  </a:lnTo>
                  <a:lnTo>
                    <a:pt x="485902" y="14732"/>
                  </a:lnTo>
                  <a:lnTo>
                    <a:pt x="477520" y="4190"/>
                  </a:lnTo>
                  <a:lnTo>
                    <a:pt x="463804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4279" y="1445768"/>
            <a:ext cx="281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3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3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20917" y="2235530"/>
            <a:ext cx="1000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Verdana"/>
                <a:cs typeface="Verdana"/>
              </a:rPr>
              <a:t>P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ça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r.</a:t>
            </a:r>
            <a:r>
              <a:rPr sz="500" spc="-1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Belf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47</a:t>
            </a:r>
            <a:r>
              <a:rPr sz="500" spc="-5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-</a:t>
            </a:r>
            <a:r>
              <a:rPr sz="500" spc="-25" dirty="0">
                <a:latin typeface="Verdana"/>
                <a:cs typeface="Verdana"/>
              </a:rPr>
              <a:t> </a:t>
            </a:r>
            <a:r>
              <a:rPr sz="500" spc="-10" dirty="0">
                <a:latin typeface="Verdana"/>
                <a:cs typeface="Verdana"/>
              </a:rPr>
              <a:t>C</a:t>
            </a:r>
            <a:r>
              <a:rPr sz="500" spc="-5" dirty="0">
                <a:latin typeface="Verdana"/>
                <a:cs typeface="Verdana"/>
              </a:rPr>
              <a:t>e</a:t>
            </a:r>
            <a:r>
              <a:rPr sz="500" dirty="0">
                <a:latin typeface="Verdana"/>
                <a:cs typeface="Verdana"/>
              </a:rPr>
              <a:t>ntr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,</a:t>
            </a:r>
            <a:endParaRPr sz="500">
              <a:latin typeface="Verdana"/>
              <a:cs typeface="Verdana"/>
            </a:endParaRPr>
          </a:p>
          <a:p>
            <a:pPr marL="8890" algn="ctr">
              <a:lnSpc>
                <a:spcPct val="100000"/>
              </a:lnSpc>
              <a:spcBef>
                <a:spcPts val="25"/>
              </a:spcBef>
            </a:pPr>
            <a:r>
              <a:rPr sz="500" dirty="0">
                <a:latin typeface="Verdana"/>
                <a:cs typeface="Verdana"/>
              </a:rPr>
              <a:t>Br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10" dirty="0">
                <a:latin typeface="Verdana"/>
                <a:cs typeface="Verdana"/>
              </a:rPr>
              <a:t>nh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8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3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MG</a:t>
            </a:r>
            <a:endParaRPr sz="500">
              <a:latin typeface="Verdana"/>
              <a:cs typeface="Verdana"/>
            </a:endParaRPr>
          </a:p>
          <a:p>
            <a:pPr marR="7620" algn="ctr">
              <a:lnSpc>
                <a:spcPct val="100000"/>
              </a:lnSpc>
              <a:spcBef>
                <a:spcPts val="60"/>
              </a:spcBef>
            </a:pPr>
            <a:r>
              <a:rPr sz="500" dirty="0">
                <a:latin typeface="Verdana"/>
                <a:cs typeface="Verdana"/>
              </a:rPr>
              <a:t>E-mail:</a:t>
            </a:r>
            <a:endParaRPr sz="500">
              <a:latin typeface="Verdana"/>
              <a:cs typeface="Verdana"/>
            </a:endParaRPr>
          </a:p>
          <a:p>
            <a:pPr marL="12700" marR="17145" algn="ctr">
              <a:lnSpc>
                <a:spcPct val="112000"/>
              </a:lnSpc>
              <a:spcBef>
                <a:spcPts val="15"/>
              </a:spcBef>
            </a:pPr>
            <a:r>
              <a:rPr sz="5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portaldeturismo@brumadinho</a:t>
            </a:r>
            <a:r>
              <a:rPr sz="500" spc="-10" dirty="0">
                <a:latin typeface="Verdana"/>
                <a:cs typeface="Verdana"/>
              </a:rPr>
              <a:t>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mg.gov.br</a:t>
            </a:r>
            <a:endParaRPr sz="500">
              <a:latin typeface="Verdana"/>
              <a:cs typeface="Verdana"/>
            </a:endParaRPr>
          </a:p>
          <a:p>
            <a:pPr marL="234950" marR="250825" indent="101600">
              <a:lnSpc>
                <a:spcPct val="120000"/>
              </a:lnSpc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998</a:t>
            </a:r>
            <a:r>
              <a:rPr sz="500" spc="-45" dirty="0">
                <a:latin typeface="Verdana"/>
                <a:cs typeface="Verdana"/>
              </a:rPr>
              <a:t>17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4</a:t>
            </a:r>
            <a:r>
              <a:rPr sz="500" dirty="0">
                <a:latin typeface="Verdana"/>
                <a:cs typeface="Verdana"/>
              </a:rPr>
              <a:t>3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904870" y="185457"/>
            <a:ext cx="6576695" cy="92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spc="-30" dirty="0">
                <a:uFill>
                  <a:solidFill>
                    <a:srgbClr val="3C6245"/>
                  </a:solidFill>
                </a:uFill>
              </a:rPr>
              <a:t>CARTA</a:t>
            </a:r>
            <a:r>
              <a:rPr b="1" u="heavy" spc="-120" dirty="0">
                <a:uFill>
                  <a:solidFill>
                    <a:srgbClr val="3C6245"/>
                  </a:solidFill>
                </a:uFill>
              </a:rPr>
              <a:t> </a:t>
            </a:r>
            <a:r>
              <a:rPr b="1" u="heavy" dirty="0">
                <a:uFill>
                  <a:solidFill>
                    <a:srgbClr val="3C6245"/>
                  </a:solidFill>
                </a:uFill>
              </a:rPr>
              <a:t>DE</a:t>
            </a:r>
            <a:r>
              <a:rPr b="1" u="heavy" spc="5" dirty="0">
                <a:uFill>
                  <a:solidFill>
                    <a:srgbClr val="3C6245"/>
                  </a:solidFill>
                </a:uFill>
              </a:rPr>
              <a:t> </a:t>
            </a:r>
            <a:r>
              <a:rPr b="1" u="heavy" spc="-35" dirty="0">
                <a:uFill>
                  <a:solidFill>
                    <a:srgbClr val="3C6245"/>
                  </a:solidFill>
                </a:uFill>
              </a:rPr>
              <a:t>SERVIÇOS</a:t>
            </a:r>
            <a:r>
              <a:rPr b="1" u="heavy" spc="-80" dirty="0">
                <a:uFill>
                  <a:solidFill>
                    <a:srgbClr val="3C6245"/>
                  </a:solidFill>
                </a:uFill>
              </a:rPr>
              <a:t> </a:t>
            </a:r>
            <a:r>
              <a:rPr b="1" u="heavy" spc="25" dirty="0">
                <a:uFill>
                  <a:solidFill>
                    <a:srgbClr val="3C6245"/>
                  </a:solidFill>
                </a:uFill>
              </a:rPr>
              <a:t>AO</a:t>
            </a:r>
            <a:r>
              <a:rPr b="1" u="heavy" spc="125" dirty="0">
                <a:uFill>
                  <a:solidFill>
                    <a:srgbClr val="3C6245"/>
                  </a:solidFill>
                </a:uFill>
              </a:rPr>
              <a:t> </a:t>
            </a:r>
            <a:r>
              <a:rPr b="1" u="heavy" spc="5" dirty="0">
                <a:uFill>
                  <a:solidFill>
                    <a:srgbClr val="3C6245"/>
                  </a:solidFill>
                </a:uFill>
              </a:rPr>
              <a:t>USUÁRIO</a:t>
            </a:r>
          </a:p>
          <a:p>
            <a:pPr marL="73660" algn="ctr">
              <a:lnSpc>
                <a:spcPct val="100000"/>
              </a:lnSpc>
              <a:spcBef>
                <a:spcPts val="60"/>
              </a:spcBef>
            </a:pPr>
            <a:r>
              <a:rPr sz="2000" b="1" spc="5" dirty="0"/>
              <a:t>SECRETARIA</a:t>
            </a:r>
            <a:r>
              <a:rPr sz="2000" b="1" spc="-75" dirty="0"/>
              <a:t> </a:t>
            </a:r>
            <a:r>
              <a:rPr sz="2000" b="1" spc="-10" dirty="0"/>
              <a:t>MUNICIPAL</a:t>
            </a:r>
            <a:r>
              <a:rPr sz="2000" b="1" spc="-15" dirty="0"/>
              <a:t> </a:t>
            </a:r>
            <a:r>
              <a:rPr sz="2000" b="1" spc="10" dirty="0"/>
              <a:t>DE</a:t>
            </a:r>
            <a:r>
              <a:rPr sz="2000" b="1" spc="25" dirty="0"/>
              <a:t> </a:t>
            </a:r>
            <a:r>
              <a:rPr sz="2000" b="1" spc="5" dirty="0"/>
              <a:t>TURISMO</a:t>
            </a:r>
            <a:r>
              <a:rPr sz="2000" b="1" spc="15" dirty="0"/>
              <a:t> </a:t>
            </a:r>
            <a:r>
              <a:rPr sz="2000" b="1" dirty="0"/>
              <a:t>E</a:t>
            </a:r>
            <a:r>
              <a:rPr sz="2000" b="1" spc="25" dirty="0"/>
              <a:t> </a:t>
            </a:r>
            <a:r>
              <a:rPr sz="2000" b="1" dirty="0"/>
              <a:t>CULTURA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0" y="242316"/>
            <a:ext cx="2395855" cy="838200"/>
            <a:chOff x="0" y="242316"/>
            <a:chExt cx="2395855" cy="838200"/>
          </a:xfrm>
        </p:grpSpPr>
        <p:sp>
          <p:nvSpPr>
            <p:cNvPr id="34" name="object 34"/>
            <p:cNvSpPr/>
            <p:nvPr/>
          </p:nvSpPr>
          <p:spPr>
            <a:xfrm>
              <a:off x="0" y="242316"/>
              <a:ext cx="1339215" cy="838200"/>
            </a:xfrm>
            <a:custGeom>
              <a:avLst/>
              <a:gdLst/>
              <a:ahLst/>
              <a:cxnLst/>
              <a:rect l="l" t="t" r="r" b="b"/>
              <a:pathLst>
                <a:path w="1339215" h="838200">
                  <a:moveTo>
                    <a:pt x="388975" y="0"/>
                  </a:moveTo>
                  <a:lnTo>
                    <a:pt x="32788" y="0"/>
                  </a:lnTo>
                  <a:lnTo>
                    <a:pt x="0" y="8382"/>
                  </a:lnTo>
                  <a:lnTo>
                    <a:pt x="0" y="97917"/>
                  </a:lnTo>
                  <a:lnTo>
                    <a:pt x="876935" y="822960"/>
                  </a:lnTo>
                  <a:lnTo>
                    <a:pt x="886472" y="829437"/>
                  </a:lnTo>
                  <a:lnTo>
                    <a:pt x="897255" y="834263"/>
                  </a:lnTo>
                  <a:lnTo>
                    <a:pt x="908938" y="837184"/>
                  </a:lnTo>
                  <a:lnTo>
                    <a:pt x="921207" y="838200"/>
                  </a:lnTo>
                  <a:lnTo>
                    <a:pt x="1277366" y="838200"/>
                  </a:lnTo>
                  <a:lnTo>
                    <a:pt x="1313434" y="828929"/>
                  </a:lnTo>
                  <a:lnTo>
                    <a:pt x="1335278" y="806196"/>
                  </a:lnTo>
                  <a:lnTo>
                    <a:pt x="1339215" y="777367"/>
                  </a:lnTo>
                  <a:lnTo>
                    <a:pt x="1321689" y="749681"/>
                  </a:lnTo>
                  <a:lnTo>
                    <a:pt x="433247" y="15113"/>
                  </a:lnTo>
                  <a:lnTo>
                    <a:pt x="388975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940" y="242316"/>
              <a:ext cx="1732914" cy="838200"/>
            </a:xfrm>
            <a:custGeom>
              <a:avLst/>
              <a:gdLst/>
              <a:ahLst/>
              <a:cxnLst/>
              <a:rect l="l" t="t" r="r" b="b"/>
              <a:pathLst>
                <a:path w="1732914" h="838200">
                  <a:moveTo>
                    <a:pt x="702437" y="0"/>
                  </a:moveTo>
                  <a:lnTo>
                    <a:pt x="59550" y="0"/>
                  </a:lnTo>
                  <a:lnTo>
                    <a:pt x="24879" y="8890"/>
                  </a:lnTo>
                  <a:lnTo>
                    <a:pt x="3835" y="30734"/>
                  </a:lnTo>
                  <a:lnTo>
                    <a:pt x="0" y="58547"/>
                  </a:lnTo>
                  <a:lnTo>
                    <a:pt x="16929" y="85090"/>
                  </a:lnTo>
                  <a:lnTo>
                    <a:pt x="855853" y="778510"/>
                  </a:lnTo>
                  <a:lnTo>
                    <a:pt x="893191" y="803910"/>
                  </a:lnTo>
                  <a:lnTo>
                    <a:pt x="935609" y="822706"/>
                  </a:lnTo>
                  <a:lnTo>
                    <a:pt x="981583" y="834263"/>
                  </a:lnTo>
                  <a:lnTo>
                    <a:pt x="1029970" y="838200"/>
                  </a:lnTo>
                  <a:lnTo>
                    <a:pt x="1672843" y="838200"/>
                  </a:lnTo>
                  <a:lnTo>
                    <a:pt x="1707514" y="829310"/>
                  </a:lnTo>
                  <a:lnTo>
                    <a:pt x="1728470" y="807466"/>
                  </a:lnTo>
                  <a:lnTo>
                    <a:pt x="1732407" y="779653"/>
                  </a:lnTo>
                  <a:lnTo>
                    <a:pt x="1715389" y="753110"/>
                  </a:lnTo>
                  <a:lnTo>
                    <a:pt x="876554" y="59690"/>
                  </a:lnTo>
                  <a:lnTo>
                    <a:pt x="839088" y="34290"/>
                  </a:lnTo>
                  <a:lnTo>
                    <a:pt x="796671" y="15494"/>
                  </a:lnTo>
                  <a:lnTo>
                    <a:pt x="750697" y="3937"/>
                  </a:lnTo>
                  <a:lnTo>
                    <a:pt x="702437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701034" y="2182495"/>
            <a:ext cx="19888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</a:tabLst>
            </a:pPr>
            <a:r>
              <a:rPr sz="600" dirty="0">
                <a:latin typeface="Verdana"/>
                <a:cs typeface="Verdana"/>
              </a:rPr>
              <a:t>Nestes  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espaços,  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os</a:t>
            </a:r>
            <a:r>
              <a:rPr sz="600" spc="48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turistas	e  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moradores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01034" y="2271882"/>
            <a:ext cx="1990725" cy="4197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110"/>
              </a:spcBef>
            </a:pPr>
            <a:r>
              <a:rPr sz="600" dirty="0">
                <a:latin typeface="Verdana"/>
                <a:cs typeface="Verdana"/>
              </a:rPr>
              <a:t>recebem informações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sobre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Atrativos Turísticos, </a:t>
            </a:r>
            <a:r>
              <a:rPr sz="600" dirty="0">
                <a:latin typeface="Verdana"/>
                <a:cs typeface="Verdana"/>
              </a:rPr>
              <a:t> Agenda </a:t>
            </a:r>
            <a:r>
              <a:rPr sz="600" spc="-5" dirty="0">
                <a:latin typeface="Verdana"/>
                <a:cs typeface="Verdana"/>
              </a:rPr>
              <a:t>Cultural, </a:t>
            </a:r>
            <a:r>
              <a:rPr sz="600" dirty="0">
                <a:latin typeface="Verdana"/>
                <a:cs typeface="Verdana"/>
              </a:rPr>
              <a:t>Agências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Turismo Receptivo,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 para Eventos,   Hospedagem,   Locadora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Veículos,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Onde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Comer</a:t>
            </a:r>
            <a:r>
              <a:rPr sz="600" spc="1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Beber,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Roteiros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01034" y="2665857"/>
            <a:ext cx="19907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Turísticos,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Transporte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Rodoviário,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bem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como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material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informativo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promocional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cidade.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4968" y="1883664"/>
            <a:ext cx="2506980" cy="2735580"/>
          </a:xfrm>
          <a:custGeom>
            <a:avLst/>
            <a:gdLst/>
            <a:ahLst/>
            <a:cxnLst/>
            <a:rect l="l" t="t" r="r" b="b"/>
            <a:pathLst>
              <a:path w="2506980" h="2735579">
                <a:moveTo>
                  <a:pt x="873836" y="1345311"/>
                </a:moveTo>
                <a:lnTo>
                  <a:pt x="50965" y="1345311"/>
                </a:lnTo>
                <a:lnTo>
                  <a:pt x="31178" y="1340485"/>
                </a:lnTo>
                <a:lnTo>
                  <a:pt x="14973" y="1327403"/>
                </a:lnTo>
                <a:lnTo>
                  <a:pt x="4025" y="1307973"/>
                </a:lnTo>
                <a:lnTo>
                  <a:pt x="0" y="1284224"/>
                </a:lnTo>
                <a:lnTo>
                  <a:pt x="0" y="61087"/>
                </a:lnTo>
                <a:lnTo>
                  <a:pt x="4025" y="37337"/>
                </a:lnTo>
                <a:lnTo>
                  <a:pt x="14973" y="17906"/>
                </a:lnTo>
                <a:lnTo>
                  <a:pt x="31178" y="4825"/>
                </a:lnTo>
                <a:lnTo>
                  <a:pt x="50965" y="0"/>
                </a:lnTo>
                <a:lnTo>
                  <a:pt x="873836" y="0"/>
                </a:lnTo>
                <a:lnTo>
                  <a:pt x="893635" y="4825"/>
                </a:lnTo>
                <a:lnTo>
                  <a:pt x="909840" y="17906"/>
                </a:lnTo>
                <a:lnTo>
                  <a:pt x="920788" y="37337"/>
                </a:lnTo>
                <a:lnTo>
                  <a:pt x="924801" y="61087"/>
                </a:lnTo>
                <a:lnTo>
                  <a:pt x="924801" y="1284224"/>
                </a:lnTo>
                <a:lnTo>
                  <a:pt x="920788" y="1307973"/>
                </a:lnTo>
                <a:lnTo>
                  <a:pt x="909840" y="1327403"/>
                </a:lnTo>
                <a:lnTo>
                  <a:pt x="893635" y="1340485"/>
                </a:lnTo>
                <a:lnTo>
                  <a:pt x="873836" y="1345311"/>
                </a:lnTo>
                <a:close/>
              </a:path>
              <a:path w="2506980" h="2735579">
                <a:moveTo>
                  <a:pt x="2420620" y="1345311"/>
                </a:moveTo>
                <a:lnTo>
                  <a:pt x="1028306" y="1345311"/>
                </a:lnTo>
                <a:lnTo>
                  <a:pt x="994829" y="1340485"/>
                </a:lnTo>
                <a:lnTo>
                  <a:pt x="967397" y="1327403"/>
                </a:lnTo>
                <a:lnTo>
                  <a:pt x="948880" y="1307973"/>
                </a:lnTo>
                <a:lnTo>
                  <a:pt x="942073" y="1284224"/>
                </a:lnTo>
                <a:lnTo>
                  <a:pt x="942073" y="61087"/>
                </a:lnTo>
                <a:lnTo>
                  <a:pt x="948880" y="37337"/>
                </a:lnTo>
                <a:lnTo>
                  <a:pt x="967397" y="17906"/>
                </a:lnTo>
                <a:lnTo>
                  <a:pt x="994829" y="4825"/>
                </a:lnTo>
                <a:lnTo>
                  <a:pt x="1028306" y="0"/>
                </a:lnTo>
                <a:lnTo>
                  <a:pt x="2420620" y="0"/>
                </a:lnTo>
                <a:lnTo>
                  <a:pt x="2454021" y="4825"/>
                </a:lnTo>
                <a:lnTo>
                  <a:pt x="2481453" y="17906"/>
                </a:lnTo>
                <a:lnTo>
                  <a:pt x="2499995" y="37337"/>
                </a:lnTo>
                <a:lnTo>
                  <a:pt x="2506726" y="61087"/>
                </a:lnTo>
                <a:lnTo>
                  <a:pt x="2506726" y="1284224"/>
                </a:lnTo>
                <a:lnTo>
                  <a:pt x="2499995" y="1307973"/>
                </a:lnTo>
                <a:lnTo>
                  <a:pt x="2481453" y="1327403"/>
                </a:lnTo>
                <a:lnTo>
                  <a:pt x="2454021" y="1340485"/>
                </a:lnTo>
                <a:lnTo>
                  <a:pt x="2420620" y="1345311"/>
                </a:lnTo>
                <a:close/>
              </a:path>
              <a:path w="2506980" h="2735579">
                <a:moveTo>
                  <a:pt x="2420620" y="2735198"/>
                </a:moveTo>
                <a:lnTo>
                  <a:pt x="1028306" y="2735198"/>
                </a:lnTo>
                <a:lnTo>
                  <a:pt x="994829" y="2730372"/>
                </a:lnTo>
                <a:lnTo>
                  <a:pt x="967397" y="2717291"/>
                </a:lnTo>
                <a:lnTo>
                  <a:pt x="948880" y="2697860"/>
                </a:lnTo>
                <a:lnTo>
                  <a:pt x="942073" y="2674112"/>
                </a:lnTo>
                <a:lnTo>
                  <a:pt x="942073" y="1450975"/>
                </a:lnTo>
                <a:lnTo>
                  <a:pt x="948880" y="1427226"/>
                </a:lnTo>
                <a:lnTo>
                  <a:pt x="967397" y="1407794"/>
                </a:lnTo>
                <a:lnTo>
                  <a:pt x="994829" y="1394714"/>
                </a:lnTo>
                <a:lnTo>
                  <a:pt x="1028306" y="1389888"/>
                </a:lnTo>
                <a:lnTo>
                  <a:pt x="2420620" y="1389888"/>
                </a:lnTo>
                <a:lnTo>
                  <a:pt x="2454021" y="1394714"/>
                </a:lnTo>
                <a:lnTo>
                  <a:pt x="2481453" y="1407794"/>
                </a:lnTo>
                <a:lnTo>
                  <a:pt x="2499995" y="1427226"/>
                </a:lnTo>
                <a:lnTo>
                  <a:pt x="2506726" y="1450975"/>
                </a:lnTo>
                <a:lnTo>
                  <a:pt x="2506726" y="2674112"/>
                </a:lnTo>
                <a:lnTo>
                  <a:pt x="2499995" y="2697860"/>
                </a:lnTo>
                <a:lnTo>
                  <a:pt x="2481453" y="2717291"/>
                </a:lnTo>
                <a:lnTo>
                  <a:pt x="2454021" y="2730372"/>
                </a:lnTo>
                <a:lnTo>
                  <a:pt x="2420620" y="273519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6800" y="4681728"/>
            <a:ext cx="1565275" cy="1345565"/>
          </a:xfrm>
          <a:custGeom>
            <a:avLst/>
            <a:gdLst/>
            <a:ahLst/>
            <a:cxnLst/>
            <a:rect l="l" t="t" r="r" b="b"/>
            <a:pathLst>
              <a:path w="1565275" h="1345564">
                <a:moveTo>
                  <a:pt x="1478661" y="1345438"/>
                </a:moveTo>
                <a:lnTo>
                  <a:pt x="86245" y="1345438"/>
                </a:lnTo>
                <a:lnTo>
                  <a:pt x="52755" y="1340612"/>
                </a:lnTo>
                <a:lnTo>
                  <a:pt x="25336" y="1327531"/>
                </a:lnTo>
                <a:lnTo>
                  <a:pt x="6807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6807" y="37337"/>
                </a:lnTo>
                <a:lnTo>
                  <a:pt x="25336" y="17906"/>
                </a:lnTo>
                <a:lnTo>
                  <a:pt x="52755" y="4825"/>
                </a:lnTo>
                <a:lnTo>
                  <a:pt x="86245" y="0"/>
                </a:lnTo>
                <a:lnTo>
                  <a:pt x="1478661" y="0"/>
                </a:lnTo>
                <a:lnTo>
                  <a:pt x="1512062" y="4825"/>
                </a:lnTo>
                <a:lnTo>
                  <a:pt x="1539494" y="17906"/>
                </a:lnTo>
                <a:lnTo>
                  <a:pt x="1558036" y="37337"/>
                </a:lnTo>
                <a:lnTo>
                  <a:pt x="1564767" y="61087"/>
                </a:lnTo>
                <a:lnTo>
                  <a:pt x="1564767" y="1284351"/>
                </a:lnTo>
                <a:lnTo>
                  <a:pt x="1558036" y="1308100"/>
                </a:lnTo>
                <a:lnTo>
                  <a:pt x="1539494" y="1327531"/>
                </a:lnTo>
                <a:lnTo>
                  <a:pt x="1512062" y="1340612"/>
                </a:lnTo>
                <a:lnTo>
                  <a:pt x="1478661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8124" y="3829558"/>
            <a:ext cx="4851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AT</a:t>
            </a:r>
            <a:r>
              <a:rPr sz="600" b="1" spc="-6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–</a:t>
            </a:r>
            <a:r>
              <a:rPr sz="600" b="1" spc="-6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Ca</a:t>
            </a:r>
            <a:r>
              <a:rPr sz="600" b="1" dirty="0">
                <a:latin typeface="Verdana"/>
                <a:cs typeface="Verdana"/>
              </a:rPr>
              <a:t>sa  </a:t>
            </a:r>
            <a:r>
              <a:rPr sz="600" b="1" spc="-5" dirty="0">
                <a:latin typeface="Verdana"/>
                <a:cs typeface="Verdana"/>
              </a:rPr>
              <a:t>Branca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3752" y="6089904"/>
            <a:ext cx="1572895" cy="1348740"/>
          </a:xfrm>
          <a:custGeom>
            <a:avLst/>
            <a:gdLst/>
            <a:ahLst/>
            <a:cxnLst/>
            <a:rect l="l" t="t" r="r" b="b"/>
            <a:pathLst>
              <a:path w="1572895" h="1348740">
                <a:moveTo>
                  <a:pt x="1485773" y="1348409"/>
                </a:moveTo>
                <a:lnTo>
                  <a:pt x="86664" y="1348409"/>
                </a:lnTo>
                <a:lnTo>
                  <a:pt x="53009" y="1343571"/>
                </a:lnTo>
                <a:lnTo>
                  <a:pt x="25463" y="1330413"/>
                </a:lnTo>
                <a:lnTo>
                  <a:pt x="6832" y="1310932"/>
                </a:lnTo>
                <a:lnTo>
                  <a:pt x="0" y="1287145"/>
                </a:lnTo>
                <a:lnTo>
                  <a:pt x="0" y="61213"/>
                </a:lnTo>
                <a:lnTo>
                  <a:pt x="6832" y="37465"/>
                </a:lnTo>
                <a:lnTo>
                  <a:pt x="25463" y="18034"/>
                </a:lnTo>
                <a:lnTo>
                  <a:pt x="53009" y="4825"/>
                </a:lnTo>
                <a:lnTo>
                  <a:pt x="86664" y="0"/>
                </a:lnTo>
                <a:lnTo>
                  <a:pt x="1485773" y="0"/>
                </a:lnTo>
                <a:lnTo>
                  <a:pt x="1519428" y="4825"/>
                </a:lnTo>
                <a:lnTo>
                  <a:pt x="1546986" y="18034"/>
                </a:lnTo>
                <a:lnTo>
                  <a:pt x="1565655" y="37465"/>
                </a:lnTo>
                <a:lnTo>
                  <a:pt x="1572386" y="61213"/>
                </a:lnTo>
                <a:lnTo>
                  <a:pt x="1572386" y="1287145"/>
                </a:lnTo>
                <a:lnTo>
                  <a:pt x="1565655" y="1310932"/>
                </a:lnTo>
                <a:lnTo>
                  <a:pt x="1546986" y="1330413"/>
                </a:lnTo>
                <a:lnTo>
                  <a:pt x="1519428" y="1343571"/>
                </a:lnTo>
                <a:lnTo>
                  <a:pt x="1485773" y="134840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6250" y="5250942"/>
            <a:ext cx="624840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6700"/>
              </a:lnSpc>
              <a:spcBef>
                <a:spcPts val="100"/>
              </a:spcBef>
            </a:pP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AT</a:t>
            </a:r>
            <a:r>
              <a:rPr sz="600" b="1" spc="-6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–</a:t>
            </a:r>
            <a:r>
              <a:rPr sz="600" b="1" spc="-4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Pi</a:t>
            </a:r>
            <a:r>
              <a:rPr sz="600" b="1" spc="-5" dirty="0">
                <a:latin typeface="Verdana"/>
                <a:cs typeface="Verdana"/>
              </a:rPr>
              <a:t>edade  </a:t>
            </a:r>
            <a:r>
              <a:rPr sz="600" b="1" dirty="0">
                <a:latin typeface="Verdana"/>
                <a:cs typeface="Verdana"/>
              </a:rPr>
              <a:t>do</a:t>
            </a:r>
            <a:r>
              <a:rPr sz="600" b="1" spc="-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r</a:t>
            </a:r>
            <a:r>
              <a:rPr sz="600" b="1" spc="-5" dirty="0">
                <a:latin typeface="Verdana"/>
                <a:cs typeface="Verdana"/>
              </a:rPr>
              <a:t>aopeba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2722" y="6500571"/>
            <a:ext cx="693420" cy="5270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11700"/>
              </a:lnSpc>
              <a:spcBef>
                <a:spcPts val="60"/>
              </a:spcBef>
            </a:pPr>
            <a:r>
              <a:rPr sz="600" b="1" spc="-5" dirty="0">
                <a:latin typeface="Verdana"/>
                <a:cs typeface="Verdana"/>
              </a:rPr>
              <a:t>Ca</a:t>
            </a:r>
            <a:r>
              <a:rPr sz="600" b="1" dirty="0">
                <a:latin typeface="Verdana"/>
                <a:cs typeface="Verdana"/>
              </a:rPr>
              <a:t>sa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da</a:t>
            </a:r>
            <a:r>
              <a:rPr sz="600" b="1" spc="-20" dirty="0">
                <a:latin typeface="Verdana"/>
                <a:cs typeface="Verdana"/>
              </a:rPr>
              <a:t> </a:t>
            </a:r>
            <a:r>
              <a:rPr sz="600" b="1" spc="-5" dirty="0">
                <a:latin typeface="Verdana"/>
                <a:cs typeface="Verdana"/>
              </a:rPr>
              <a:t>C</a:t>
            </a:r>
            <a:r>
              <a:rPr sz="600" b="1" dirty="0">
                <a:latin typeface="Verdana"/>
                <a:cs typeface="Verdana"/>
              </a:rPr>
              <a:t>ultura  </a:t>
            </a:r>
            <a:r>
              <a:rPr sz="600" b="1" spc="-5" dirty="0">
                <a:latin typeface="Verdana"/>
                <a:cs typeface="Verdana"/>
              </a:rPr>
              <a:t>Ca</a:t>
            </a:r>
            <a:r>
              <a:rPr sz="600" b="1" dirty="0">
                <a:latin typeface="Verdana"/>
                <a:cs typeface="Verdana"/>
              </a:rPr>
              <a:t>rmita</a:t>
            </a:r>
            <a:r>
              <a:rPr sz="600" b="1" spc="-80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P</a:t>
            </a:r>
            <a:r>
              <a:rPr sz="600" b="1" spc="-5" dirty="0">
                <a:latin typeface="Verdana"/>
                <a:cs typeface="Verdana"/>
              </a:rPr>
              <a:t>a</a:t>
            </a:r>
            <a:r>
              <a:rPr sz="600" b="1" dirty="0">
                <a:latin typeface="Verdana"/>
                <a:cs typeface="Verdana"/>
              </a:rPr>
              <a:t>ss</a:t>
            </a:r>
            <a:r>
              <a:rPr sz="600" b="1" spc="-20" dirty="0">
                <a:latin typeface="Verdana"/>
                <a:cs typeface="Verdana"/>
              </a:rPr>
              <a:t>o</a:t>
            </a:r>
            <a:r>
              <a:rPr sz="600" b="1" dirty="0">
                <a:latin typeface="Verdana"/>
                <a:cs typeface="Verdana"/>
              </a:rPr>
              <a:t>s  </a:t>
            </a:r>
            <a:r>
              <a:rPr sz="600" b="1" spc="-5" dirty="0">
                <a:latin typeface="Verdana"/>
                <a:cs typeface="Verdana"/>
              </a:rPr>
              <a:t>(Secretaria de </a:t>
            </a:r>
            <a:r>
              <a:rPr sz="600" b="1" dirty="0">
                <a:latin typeface="Verdana"/>
                <a:cs typeface="Verdana"/>
              </a:rPr>
              <a:t> Turis</a:t>
            </a:r>
            <a:r>
              <a:rPr sz="600" b="1" spc="-15" dirty="0">
                <a:latin typeface="Verdana"/>
                <a:cs typeface="Verdana"/>
              </a:rPr>
              <a:t>m</a:t>
            </a:r>
            <a:r>
              <a:rPr sz="600" b="1" dirty="0">
                <a:latin typeface="Verdana"/>
                <a:cs typeface="Verdana"/>
              </a:rPr>
              <a:t>o</a:t>
            </a:r>
            <a:r>
              <a:rPr sz="600" b="1" spc="-55" dirty="0">
                <a:latin typeface="Verdana"/>
                <a:cs typeface="Verdana"/>
              </a:rPr>
              <a:t> </a:t>
            </a:r>
            <a:r>
              <a:rPr sz="600" b="1" dirty="0"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50"/>
              </a:spcBef>
            </a:pPr>
            <a:r>
              <a:rPr sz="600" b="1" spc="-5" dirty="0">
                <a:latin typeface="Verdana"/>
                <a:cs typeface="Verdana"/>
              </a:rPr>
              <a:t>Cultura)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21448" y="2456180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3839" y="2274189"/>
            <a:ext cx="738505" cy="53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9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4968" y="4681728"/>
            <a:ext cx="914400" cy="1345565"/>
          </a:xfrm>
          <a:custGeom>
            <a:avLst/>
            <a:gdLst/>
            <a:ahLst/>
            <a:cxnLst/>
            <a:rect l="l" t="t" r="r" b="b"/>
            <a:pathLst>
              <a:path w="914400" h="1345564">
                <a:moveTo>
                  <a:pt x="863549" y="1345438"/>
                </a:moveTo>
                <a:lnTo>
                  <a:pt x="50368" y="1345438"/>
                </a:lnTo>
                <a:lnTo>
                  <a:pt x="30810" y="1340612"/>
                </a:lnTo>
                <a:lnTo>
                  <a:pt x="14795" y="1327531"/>
                </a:lnTo>
                <a:lnTo>
                  <a:pt x="3975" y="1308100"/>
                </a:lnTo>
                <a:lnTo>
                  <a:pt x="0" y="1284351"/>
                </a:lnTo>
                <a:lnTo>
                  <a:pt x="0" y="61087"/>
                </a:lnTo>
                <a:lnTo>
                  <a:pt x="3975" y="37337"/>
                </a:lnTo>
                <a:lnTo>
                  <a:pt x="14795" y="17906"/>
                </a:lnTo>
                <a:lnTo>
                  <a:pt x="30810" y="4825"/>
                </a:lnTo>
                <a:lnTo>
                  <a:pt x="50368" y="0"/>
                </a:lnTo>
                <a:lnTo>
                  <a:pt x="863549" y="0"/>
                </a:lnTo>
                <a:lnTo>
                  <a:pt x="883107" y="4825"/>
                </a:lnTo>
                <a:lnTo>
                  <a:pt x="899121" y="17906"/>
                </a:lnTo>
                <a:lnTo>
                  <a:pt x="909942" y="37337"/>
                </a:lnTo>
                <a:lnTo>
                  <a:pt x="913917" y="61087"/>
                </a:lnTo>
                <a:lnTo>
                  <a:pt x="913917" y="1284351"/>
                </a:lnTo>
                <a:lnTo>
                  <a:pt x="909942" y="1308100"/>
                </a:lnTo>
                <a:lnTo>
                  <a:pt x="899121" y="1327531"/>
                </a:lnTo>
                <a:lnTo>
                  <a:pt x="883107" y="1340612"/>
                </a:lnTo>
                <a:lnTo>
                  <a:pt x="863549" y="134543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968" y="3273552"/>
            <a:ext cx="10453370" cy="1348740"/>
          </a:xfrm>
          <a:custGeom>
            <a:avLst/>
            <a:gdLst/>
            <a:ahLst/>
            <a:cxnLst/>
            <a:rect l="l" t="t" r="r" b="b"/>
            <a:pathLst>
              <a:path w="10453370" h="1348739">
                <a:moveTo>
                  <a:pt x="6659245" y="1348358"/>
                </a:moveTo>
                <a:lnTo>
                  <a:pt x="5714873" y="1348358"/>
                </a:lnTo>
                <a:lnTo>
                  <a:pt x="5693537" y="1343278"/>
                </a:lnTo>
                <a:lnTo>
                  <a:pt x="5676138" y="1329308"/>
                </a:lnTo>
                <a:lnTo>
                  <a:pt x="5664327" y="1308734"/>
                </a:lnTo>
                <a:lnTo>
                  <a:pt x="5660009" y="1283462"/>
                </a:lnTo>
                <a:lnTo>
                  <a:pt x="5660009" y="64897"/>
                </a:lnTo>
                <a:lnTo>
                  <a:pt x="5664327" y="39750"/>
                </a:lnTo>
                <a:lnTo>
                  <a:pt x="5676138" y="19050"/>
                </a:lnTo>
                <a:lnTo>
                  <a:pt x="5693537" y="5079"/>
                </a:lnTo>
                <a:lnTo>
                  <a:pt x="5714873" y="0"/>
                </a:lnTo>
                <a:lnTo>
                  <a:pt x="6659245" y="0"/>
                </a:lnTo>
                <a:lnTo>
                  <a:pt x="6680581" y="5079"/>
                </a:lnTo>
                <a:lnTo>
                  <a:pt x="6697980" y="19050"/>
                </a:lnTo>
                <a:lnTo>
                  <a:pt x="6709663" y="39750"/>
                </a:lnTo>
                <a:lnTo>
                  <a:pt x="6714108" y="64897"/>
                </a:lnTo>
                <a:lnTo>
                  <a:pt x="6714108" y="1283462"/>
                </a:lnTo>
                <a:lnTo>
                  <a:pt x="6709663" y="1308734"/>
                </a:lnTo>
                <a:lnTo>
                  <a:pt x="6697980" y="1329308"/>
                </a:lnTo>
                <a:lnTo>
                  <a:pt x="6680581" y="1343278"/>
                </a:lnTo>
                <a:lnTo>
                  <a:pt x="6659245" y="1348358"/>
                </a:lnTo>
                <a:close/>
              </a:path>
              <a:path w="10453370" h="1348739">
                <a:moveTo>
                  <a:pt x="7805547" y="1348358"/>
                </a:moveTo>
                <a:lnTo>
                  <a:pt x="6806310" y="1348358"/>
                </a:lnTo>
                <a:lnTo>
                  <a:pt x="6784339" y="1343152"/>
                </a:lnTo>
                <a:lnTo>
                  <a:pt x="6766306" y="1329054"/>
                </a:lnTo>
                <a:lnTo>
                  <a:pt x="6754113" y="1308100"/>
                </a:lnTo>
                <a:lnTo>
                  <a:pt x="6749668" y="1282572"/>
                </a:lnTo>
                <a:lnTo>
                  <a:pt x="6749668" y="75056"/>
                </a:lnTo>
                <a:lnTo>
                  <a:pt x="6754113" y="49402"/>
                </a:lnTo>
                <a:lnTo>
                  <a:pt x="6766306" y="28448"/>
                </a:lnTo>
                <a:lnTo>
                  <a:pt x="6784339" y="14350"/>
                </a:lnTo>
                <a:lnTo>
                  <a:pt x="6806310" y="9143"/>
                </a:lnTo>
                <a:lnTo>
                  <a:pt x="7805547" y="9143"/>
                </a:lnTo>
                <a:lnTo>
                  <a:pt x="7827517" y="14350"/>
                </a:lnTo>
                <a:lnTo>
                  <a:pt x="7845425" y="28448"/>
                </a:lnTo>
                <a:lnTo>
                  <a:pt x="7857616" y="49402"/>
                </a:lnTo>
                <a:lnTo>
                  <a:pt x="7862061" y="75056"/>
                </a:lnTo>
                <a:lnTo>
                  <a:pt x="7862061" y="1282572"/>
                </a:lnTo>
                <a:lnTo>
                  <a:pt x="7857616" y="1308100"/>
                </a:lnTo>
                <a:lnTo>
                  <a:pt x="7845425" y="1329054"/>
                </a:lnTo>
                <a:lnTo>
                  <a:pt x="7827517" y="1343152"/>
                </a:lnTo>
                <a:lnTo>
                  <a:pt x="7805547" y="1348358"/>
                </a:lnTo>
                <a:close/>
              </a:path>
              <a:path w="10453370" h="1348739">
                <a:moveTo>
                  <a:pt x="10368661" y="1348358"/>
                </a:moveTo>
                <a:lnTo>
                  <a:pt x="7975218" y="1348358"/>
                </a:lnTo>
                <a:lnTo>
                  <a:pt x="7942580" y="1340358"/>
                </a:lnTo>
                <a:lnTo>
                  <a:pt x="7915783" y="1318387"/>
                </a:lnTo>
                <a:lnTo>
                  <a:pt x="7897622" y="1286002"/>
                </a:lnTo>
                <a:lnTo>
                  <a:pt x="7891017" y="1246251"/>
                </a:lnTo>
                <a:lnTo>
                  <a:pt x="7891017" y="109727"/>
                </a:lnTo>
                <a:lnTo>
                  <a:pt x="7897622" y="70103"/>
                </a:lnTo>
                <a:lnTo>
                  <a:pt x="7915783" y="37591"/>
                </a:lnTo>
                <a:lnTo>
                  <a:pt x="7942580" y="15621"/>
                </a:lnTo>
                <a:lnTo>
                  <a:pt x="7975218" y="7619"/>
                </a:lnTo>
                <a:lnTo>
                  <a:pt x="10368661" y="7619"/>
                </a:lnTo>
                <a:lnTo>
                  <a:pt x="10401300" y="15621"/>
                </a:lnTo>
                <a:lnTo>
                  <a:pt x="10428097" y="37591"/>
                </a:lnTo>
                <a:lnTo>
                  <a:pt x="10446258" y="70103"/>
                </a:lnTo>
                <a:lnTo>
                  <a:pt x="10452862" y="109727"/>
                </a:lnTo>
                <a:lnTo>
                  <a:pt x="10452862" y="1246251"/>
                </a:lnTo>
                <a:lnTo>
                  <a:pt x="10446258" y="1286002"/>
                </a:lnTo>
                <a:lnTo>
                  <a:pt x="10428097" y="1318387"/>
                </a:lnTo>
                <a:lnTo>
                  <a:pt x="10401300" y="1340358"/>
                </a:lnTo>
                <a:lnTo>
                  <a:pt x="10368661" y="1348358"/>
                </a:lnTo>
                <a:close/>
              </a:path>
              <a:path w="10453370" h="1348739">
                <a:moveTo>
                  <a:pt x="866394" y="1345310"/>
                </a:moveTo>
                <a:lnTo>
                  <a:pt x="50533" y="1345310"/>
                </a:lnTo>
                <a:lnTo>
                  <a:pt x="30911" y="1340484"/>
                </a:lnTo>
                <a:lnTo>
                  <a:pt x="14846" y="1327403"/>
                </a:lnTo>
                <a:lnTo>
                  <a:pt x="3987" y="1307972"/>
                </a:lnTo>
                <a:lnTo>
                  <a:pt x="0" y="1284224"/>
                </a:lnTo>
                <a:lnTo>
                  <a:pt x="0" y="61087"/>
                </a:lnTo>
                <a:lnTo>
                  <a:pt x="3987" y="37337"/>
                </a:lnTo>
                <a:lnTo>
                  <a:pt x="14846" y="17906"/>
                </a:lnTo>
                <a:lnTo>
                  <a:pt x="30911" y="4825"/>
                </a:lnTo>
                <a:lnTo>
                  <a:pt x="50533" y="0"/>
                </a:lnTo>
                <a:lnTo>
                  <a:pt x="866394" y="0"/>
                </a:lnTo>
                <a:lnTo>
                  <a:pt x="886028" y="4825"/>
                </a:lnTo>
                <a:lnTo>
                  <a:pt x="902093" y="17906"/>
                </a:lnTo>
                <a:lnTo>
                  <a:pt x="912952" y="37337"/>
                </a:lnTo>
                <a:lnTo>
                  <a:pt x="916940" y="61087"/>
                </a:lnTo>
                <a:lnTo>
                  <a:pt x="916940" y="1284224"/>
                </a:lnTo>
                <a:lnTo>
                  <a:pt x="912952" y="1307972"/>
                </a:lnTo>
                <a:lnTo>
                  <a:pt x="902093" y="1327403"/>
                </a:lnTo>
                <a:lnTo>
                  <a:pt x="886028" y="1340484"/>
                </a:lnTo>
                <a:lnTo>
                  <a:pt x="866394" y="1345310"/>
                </a:lnTo>
                <a:close/>
              </a:path>
              <a:path w="10453370" h="1348739">
                <a:moveTo>
                  <a:pt x="3420110" y="1348358"/>
                </a:moveTo>
                <a:lnTo>
                  <a:pt x="2597531" y="1348358"/>
                </a:lnTo>
                <a:lnTo>
                  <a:pt x="2577719" y="1343659"/>
                </a:lnTo>
                <a:lnTo>
                  <a:pt x="2561590" y="1330578"/>
                </a:lnTo>
                <a:lnTo>
                  <a:pt x="2550668" y="1311275"/>
                </a:lnTo>
                <a:lnTo>
                  <a:pt x="2546604" y="1287652"/>
                </a:lnTo>
                <a:lnTo>
                  <a:pt x="2546604" y="72898"/>
                </a:lnTo>
                <a:lnTo>
                  <a:pt x="2550668" y="49275"/>
                </a:lnTo>
                <a:lnTo>
                  <a:pt x="2561590" y="29972"/>
                </a:lnTo>
                <a:lnTo>
                  <a:pt x="2577719" y="17017"/>
                </a:lnTo>
                <a:lnTo>
                  <a:pt x="2597531" y="12191"/>
                </a:lnTo>
                <a:lnTo>
                  <a:pt x="3420110" y="12191"/>
                </a:lnTo>
                <a:lnTo>
                  <a:pt x="3439922" y="17017"/>
                </a:lnTo>
                <a:lnTo>
                  <a:pt x="3456051" y="29972"/>
                </a:lnTo>
                <a:lnTo>
                  <a:pt x="3466973" y="49275"/>
                </a:lnTo>
                <a:lnTo>
                  <a:pt x="3471037" y="72898"/>
                </a:lnTo>
                <a:lnTo>
                  <a:pt x="3471037" y="1287652"/>
                </a:lnTo>
                <a:lnTo>
                  <a:pt x="3466973" y="1311275"/>
                </a:lnTo>
                <a:lnTo>
                  <a:pt x="3456051" y="1330578"/>
                </a:lnTo>
                <a:lnTo>
                  <a:pt x="3439922" y="1343659"/>
                </a:lnTo>
                <a:lnTo>
                  <a:pt x="3420110" y="1348358"/>
                </a:lnTo>
                <a:close/>
              </a:path>
              <a:path w="10453370" h="1348739">
                <a:moveTo>
                  <a:pt x="5542661" y="1348358"/>
                </a:moveTo>
                <a:lnTo>
                  <a:pt x="3574923" y="1348358"/>
                </a:lnTo>
                <a:lnTo>
                  <a:pt x="3544824" y="1341120"/>
                </a:lnTo>
                <a:lnTo>
                  <a:pt x="3520186" y="1321181"/>
                </a:lnTo>
                <a:lnTo>
                  <a:pt x="3503549" y="1291716"/>
                </a:lnTo>
                <a:lnTo>
                  <a:pt x="3497453" y="1255776"/>
                </a:lnTo>
                <a:lnTo>
                  <a:pt x="3497453" y="92582"/>
                </a:lnTo>
                <a:lnTo>
                  <a:pt x="3503549" y="56641"/>
                </a:lnTo>
                <a:lnTo>
                  <a:pt x="3520186" y="27177"/>
                </a:lnTo>
                <a:lnTo>
                  <a:pt x="3544824" y="7365"/>
                </a:lnTo>
                <a:lnTo>
                  <a:pt x="3574923" y="0"/>
                </a:lnTo>
                <a:lnTo>
                  <a:pt x="5542661" y="0"/>
                </a:lnTo>
                <a:lnTo>
                  <a:pt x="5572760" y="7365"/>
                </a:lnTo>
                <a:lnTo>
                  <a:pt x="5597398" y="27177"/>
                </a:lnTo>
                <a:lnTo>
                  <a:pt x="5614035" y="56641"/>
                </a:lnTo>
                <a:lnTo>
                  <a:pt x="5620131" y="92582"/>
                </a:lnTo>
                <a:lnTo>
                  <a:pt x="5620131" y="1255776"/>
                </a:lnTo>
                <a:lnTo>
                  <a:pt x="5614035" y="1291716"/>
                </a:lnTo>
                <a:lnTo>
                  <a:pt x="5597398" y="1321181"/>
                </a:lnTo>
                <a:lnTo>
                  <a:pt x="5572760" y="1341120"/>
                </a:lnTo>
                <a:lnTo>
                  <a:pt x="5542661" y="1348358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968" y="6088380"/>
            <a:ext cx="10453370" cy="1350645"/>
          </a:xfrm>
          <a:custGeom>
            <a:avLst/>
            <a:gdLst/>
            <a:ahLst/>
            <a:cxnLst/>
            <a:rect l="l" t="t" r="r" b="b"/>
            <a:pathLst>
              <a:path w="10453370" h="1350645">
                <a:moveTo>
                  <a:pt x="864958" y="1347139"/>
                </a:moveTo>
                <a:lnTo>
                  <a:pt x="50457" y="1347139"/>
                </a:lnTo>
                <a:lnTo>
                  <a:pt x="30860" y="1342313"/>
                </a:lnTo>
                <a:lnTo>
                  <a:pt x="14820" y="1329182"/>
                </a:lnTo>
                <a:lnTo>
                  <a:pt x="3975" y="1309738"/>
                </a:lnTo>
                <a:lnTo>
                  <a:pt x="0" y="1286002"/>
                </a:lnTo>
                <a:lnTo>
                  <a:pt x="0" y="62611"/>
                </a:lnTo>
                <a:lnTo>
                  <a:pt x="3975" y="38862"/>
                </a:lnTo>
                <a:lnTo>
                  <a:pt x="14820" y="19431"/>
                </a:lnTo>
                <a:lnTo>
                  <a:pt x="30860" y="6350"/>
                </a:lnTo>
                <a:lnTo>
                  <a:pt x="50457" y="1524"/>
                </a:lnTo>
                <a:lnTo>
                  <a:pt x="864958" y="1524"/>
                </a:lnTo>
                <a:lnTo>
                  <a:pt x="884554" y="6350"/>
                </a:lnTo>
                <a:lnTo>
                  <a:pt x="900595" y="19431"/>
                </a:lnTo>
                <a:lnTo>
                  <a:pt x="911428" y="38862"/>
                </a:lnTo>
                <a:lnTo>
                  <a:pt x="915416" y="62611"/>
                </a:lnTo>
                <a:lnTo>
                  <a:pt x="915416" y="1286002"/>
                </a:lnTo>
                <a:lnTo>
                  <a:pt x="911428" y="1309738"/>
                </a:lnTo>
                <a:lnTo>
                  <a:pt x="900595" y="1329182"/>
                </a:lnTo>
                <a:lnTo>
                  <a:pt x="884554" y="1342313"/>
                </a:lnTo>
                <a:lnTo>
                  <a:pt x="864958" y="1347139"/>
                </a:lnTo>
                <a:close/>
              </a:path>
              <a:path w="10453370" h="1350645">
                <a:moveTo>
                  <a:pt x="3430778" y="1350187"/>
                </a:moveTo>
                <a:lnTo>
                  <a:pt x="2608072" y="1350187"/>
                </a:lnTo>
                <a:lnTo>
                  <a:pt x="2588387" y="1345387"/>
                </a:lnTo>
                <a:lnTo>
                  <a:pt x="2572258" y="1332331"/>
                </a:lnTo>
                <a:lnTo>
                  <a:pt x="2561336" y="1312989"/>
                </a:lnTo>
                <a:lnTo>
                  <a:pt x="2557272" y="1289392"/>
                </a:lnTo>
                <a:lnTo>
                  <a:pt x="2557272" y="73025"/>
                </a:lnTo>
                <a:lnTo>
                  <a:pt x="2561336" y="49403"/>
                </a:lnTo>
                <a:lnTo>
                  <a:pt x="2572258" y="30099"/>
                </a:lnTo>
                <a:lnTo>
                  <a:pt x="2588387" y="17018"/>
                </a:lnTo>
                <a:lnTo>
                  <a:pt x="2608072" y="12192"/>
                </a:lnTo>
                <a:lnTo>
                  <a:pt x="3430778" y="12192"/>
                </a:lnTo>
                <a:lnTo>
                  <a:pt x="3450590" y="17018"/>
                </a:lnTo>
                <a:lnTo>
                  <a:pt x="3466719" y="30099"/>
                </a:lnTo>
                <a:lnTo>
                  <a:pt x="3477641" y="49403"/>
                </a:lnTo>
                <a:lnTo>
                  <a:pt x="3481705" y="73025"/>
                </a:lnTo>
                <a:lnTo>
                  <a:pt x="3481705" y="1289392"/>
                </a:lnTo>
                <a:lnTo>
                  <a:pt x="3477641" y="1312989"/>
                </a:lnTo>
                <a:lnTo>
                  <a:pt x="3466719" y="1332331"/>
                </a:lnTo>
                <a:lnTo>
                  <a:pt x="3450590" y="1345387"/>
                </a:lnTo>
                <a:lnTo>
                  <a:pt x="3430778" y="1350187"/>
                </a:lnTo>
                <a:close/>
              </a:path>
              <a:path w="10453370" h="1350645">
                <a:moveTo>
                  <a:pt x="6669405" y="1350175"/>
                </a:moveTo>
                <a:lnTo>
                  <a:pt x="5715381" y="1350175"/>
                </a:lnTo>
                <a:lnTo>
                  <a:pt x="5693918" y="1345057"/>
                </a:lnTo>
                <a:lnTo>
                  <a:pt x="5676265" y="1331087"/>
                </a:lnTo>
                <a:lnTo>
                  <a:pt x="5664327" y="1310398"/>
                </a:lnTo>
                <a:lnTo>
                  <a:pt x="5660009" y="1285163"/>
                </a:lnTo>
                <a:lnTo>
                  <a:pt x="5660009" y="65024"/>
                </a:lnTo>
                <a:lnTo>
                  <a:pt x="5664327" y="39751"/>
                </a:lnTo>
                <a:lnTo>
                  <a:pt x="5676265" y="19050"/>
                </a:lnTo>
                <a:lnTo>
                  <a:pt x="5693918" y="5080"/>
                </a:lnTo>
                <a:lnTo>
                  <a:pt x="5715381" y="0"/>
                </a:lnTo>
                <a:lnTo>
                  <a:pt x="6669405" y="0"/>
                </a:lnTo>
                <a:lnTo>
                  <a:pt x="6690867" y="5080"/>
                </a:lnTo>
                <a:lnTo>
                  <a:pt x="6708393" y="19050"/>
                </a:lnTo>
                <a:lnTo>
                  <a:pt x="6720332" y="39751"/>
                </a:lnTo>
                <a:lnTo>
                  <a:pt x="6724777" y="65024"/>
                </a:lnTo>
                <a:lnTo>
                  <a:pt x="6724777" y="1285163"/>
                </a:lnTo>
                <a:lnTo>
                  <a:pt x="6720332" y="1310398"/>
                </a:lnTo>
                <a:lnTo>
                  <a:pt x="6708393" y="1331087"/>
                </a:lnTo>
                <a:lnTo>
                  <a:pt x="6690867" y="1345057"/>
                </a:lnTo>
                <a:lnTo>
                  <a:pt x="6669405" y="1350175"/>
                </a:lnTo>
                <a:close/>
              </a:path>
              <a:path w="10453370" h="1350645">
                <a:moveTo>
                  <a:pt x="7814436" y="1350187"/>
                </a:moveTo>
                <a:lnTo>
                  <a:pt x="6812533" y="1350187"/>
                </a:lnTo>
                <a:lnTo>
                  <a:pt x="6790562" y="1344980"/>
                </a:lnTo>
                <a:lnTo>
                  <a:pt x="6772402" y="1330807"/>
                </a:lnTo>
                <a:lnTo>
                  <a:pt x="6760209" y="1309827"/>
                </a:lnTo>
                <a:lnTo>
                  <a:pt x="6755764" y="1284211"/>
                </a:lnTo>
                <a:lnTo>
                  <a:pt x="6755764" y="75057"/>
                </a:lnTo>
                <a:lnTo>
                  <a:pt x="6760209" y="49530"/>
                </a:lnTo>
                <a:lnTo>
                  <a:pt x="6772402" y="28575"/>
                </a:lnTo>
                <a:lnTo>
                  <a:pt x="6790562" y="14351"/>
                </a:lnTo>
                <a:lnTo>
                  <a:pt x="6812533" y="9143"/>
                </a:lnTo>
                <a:lnTo>
                  <a:pt x="7814436" y="9143"/>
                </a:lnTo>
                <a:lnTo>
                  <a:pt x="7836408" y="14351"/>
                </a:lnTo>
                <a:lnTo>
                  <a:pt x="7854568" y="28575"/>
                </a:lnTo>
                <a:lnTo>
                  <a:pt x="7866760" y="49530"/>
                </a:lnTo>
                <a:lnTo>
                  <a:pt x="7871206" y="75057"/>
                </a:lnTo>
                <a:lnTo>
                  <a:pt x="7871206" y="1284211"/>
                </a:lnTo>
                <a:lnTo>
                  <a:pt x="7866760" y="1309827"/>
                </a:lnTo>
                <a:lnTo>
                  <a:pt x="7854568" y="1330807"/>
                </a:lnTo>
                <a:lnTo>
                  <a:pt x="7836408" y="1344980"/>
                </a:lnTo>
                <a:lnTo>
                  <a:pt x="7814436" y="1350187"/>
                </a:lnTo>
                <a:close/>
              </a:path>
              <a:path w="10453370" h="1350645">
                <a:moveTo>
                  <a:pt x="10368915" y="1350187"/>
                </a:moveTo>
                <a:lnTo>
                  <a:pt x="7985633" y="1350187"/>
                </a:lnTo>
                <a:lnTo>
                  <a:pt x="7952993" y="1342123"/>
                </a:lnTo>
                <a:lnTo>
                  <a:pt x="7926324" y="1320152"/>
                </a:lnTo>
                <a:lnTo>
                  <a:pt x="7908289" y="1287640"/>
                </a:lnTo>
                <a:lnTo>
                  <a:pt x="7901685" y="1247927"/>
                </a:lnTo>
                <a:lnTo>
                  <a:pt x="7901685" y="109855"/>
                </a:lnTo>
                <a:lnTo>
                  <a:pt x="7908289" y="70104"/>
                </a:lnTo>
                <a:lnTo>
                  <a:pt x="7926324" y="37592"/>
                </a:lnTo>
                <a:lnTo>
                  <a:pt x="7952993" y="15748"/>
                </a:lnTo>
                <a:lnTo>
                  <a:pt x="7985633" y="7620"/>
                </a:lnTo>
                <a:lnTo>
                  <a:pt x="10368915" y="7620"/>
                </a:lnTo>
                <a:lnTo>
                  <a:pt x="10401554" y="15748"/>
                </a:lnTo>
                <a:lnTo>
                  <a:pt x="10428224" y="37592"/>
                </a:lnTo>
                <a:lnTo>
                  <a:pt x="10446258" y="70104"/>
                </a:lnTo>
                <a:lnTo>
                  <a:pt x="10452862" y="109855"/>
                </a:lnTo>
                <a:lnTo>
                  <a:pt x="10452862" y="1247927"/>
                </a:lnTo>
                <a:lnTo>
                  <a:pt x="10446258" y="1287640"/>
                </a:lnTo>
                <a:lnTo>
                  <a:pt x="10428224" y="1320152"/>
                </a:lnTo>
                <a:lnTo>
                  <a:pt x="10401554" y="1342123"/>
                </a:lnTo>
                <a:lnTo>
                  <a:pt x="10368915" y="1350187"/>
                </a:lnTo>
                <a:close/>
              </a:path>
              <a:path w="10453370" h="1350645">
                <a:moveTo>
                  <a:pt x="5543042" y="1350175"/>
                </a:moveTo>
                <a:lnTo>
                  <a:pt x="3585210" y="1350175"/>
                </a:lnTo>
                <a:lnTo>
                  <a:pt x="3555238" y="1342872"/>
                </a:lnTo>
                <a:lnTo>
                  <a:pt x="3530727" y="1322959"/>
                </a:lnTo>
                <a:lnTo>
                  <a:pt x="3514217" y="1293469"/>
                </a:lnTo>
                <a:lnTo>
                  <a:pt x="3508121" y="1257490"/>
                </a:lnTo>
                <a:lnTo>
                  <a:pt x="3508121" y="92710"/>
                </a:lnTo>
                <a:lnTo>
                  <a:pt x="3514217" y="56642"/>
                </a:lnTo>
                <a:lnTo>
                  <a:pt x="3530727" y="27178"/>
                </a:lnTo>
                <a:lnTo>
                  <a:pt x="3555238" y="7365"/>
                </a:lnTo>
                <a:lnTo>
                  <a:pt x="3585210" y="0"/>
                </a:lnTo>
                <a:lnTo>
                  <a:pt x="5543042" y="0"/>
                </a:lnTo>
                <a:lnTo>
                  <a:pt x="5573014" y="7365"/>
                </a:lnTo>
                <a:lnTo>
                  <a:pt x="5597525" y="27178"/>
                </a:lnTo>
                <a:lnTo>
                  <a:pt x="5614035" y="56642"/>
                </a:lnTo>
                <a:lnTo>
                  <a:pt x="5620131" y="92710"/>
                </a:lnTo>
                <a:lnTo>
                  <a:pt x="5620131" y="1257490"/>
                </a:lnTo>
                <a:lnTo>
                  <a:pt x="5614035" y="1293469"/>
                </a:lnTo>
                <a:lnTo>
                  <a:pt x="5597525" y="1322959"/>
                </a:lnTo>
                <a:lnTo>
                  <a:pt x="5573014" y="1342872"/>
                </a:lnTo>
                <a:lnTo>
                  <a:pt x="5543042" y="1350175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16948" y="3884168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Imediato</a:t>
            </a:r>
            <a:r>
              <a:rPr sz="600" spc="-15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06590" y="3711016"/>
            <a:ext cx="86360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Q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 </a:t>
            </a: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b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 D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Fe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ad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  </a:t>
            </a:r>
            <a:r>
              <a:rPr sz="600" spc="-10" dirty="0">
                <a:latin typeface="Verdana"/>
                <a:cs typeface="Verdana"/>
              </a:rPr>
              <a:t>14:00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95142" y="3668395"/>
            <a:ext cx="73850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80716" y="4668012"/>
            <a:ext cx="7897495" cy="1348740"/>
          </a:xfrm>
          <a:custGeom>
            <a:avLst/>
            <a:gdLst/>
            <a:ahLst/>
            <a:cxnLst/>
            <a:rect l="l" t="t" r="r" b="b"/>
            <a:pathLst>
              <a:path w="7897495" h="1348739">
                <a:moveTo>
                  <a:pt x="4112132" y="1348359"/>
                </a:moveTo>
                <a:lnTo>
                  <a:pt x="3159633" y="1348359"/>
                </a:lnTo>
                <a:lnTo>
                  <a:pt x="3138170" y="1343279"/>
                </a:lnTo>
                <a:lnTo>
                  <a:pt x="3120644" y="1329309"/>
                </a:lnTo>
                <a:lnTo>
                  <a:pt x="3108706" y="1308735"/>
                </a:lnTo>
                <a:lnTo>
                  <a:pt x="3104387" y="1283462"/>
                </a:lnTo>
                <a:lnTo>
                  <a:pt x="3104387" y="64897"/>
                </a:lnTo>
                <a:lnTo>
                  <a:pt x="3108706" y="39751"/>
                </a:lnTo>
                <a:lnTo>
                  <a:pt x="3120644" y="19050"/>
                </a:lnTo>
                <a:lnTo>
                  <a:pt x="3138170" y="5080"/>
                </a:lnTo>
                <a:lnTo>
                  <a:pt x="3159633" y="0"/>
                </a:lnTo>
                <a:lnTo>
                  <a:pt x="4112132" y="0"/>
                </a:lnTo>
                <a:lnTo>
                  <a:pt x="4133595" y="5080"/>
                </a:lnTo>
                <a:lnTo>
                  <a:pt x="4151249" y="19050"/>
                </a:lnTo>
                <a:lnTo>
                  <a:pt x="4163059" y="39751"/>
                </a:lnTo>
                <a:lnTo>
                  <a:pt x="4167504" y="64897"/>
                </a:lnTo>
                <a:lnTo>
                  <a:pt x="4167504" y="1283462"/>
                </a:lnTo>
                <a:lnTo>
                  <a:pt x="4163059" y="1308735"/>
                </a:lnTo>
                <a:lnTo>
                  <a:pt x="4151249" y="1329309"/>
                </a:lnTo>
                <a:lnTo>
                  <a:pt x="4133595" y="1343279"/>
                </a:lnTo>
                <a:lnTo>
                  <a:pt x="4112132" y="1348359"/>
                </a:lnTo>
                <a:close/>
              </a:path>
              <a:path w="7897495" h="1348739">
                <a:moveTo>
                  <a:pt x="5258688" y="1348359"/>
                </a:moveTo>
                <a:lnTo>
                  <a:pt x="4255388" y="1348359"/>
                </a:lnTo>
                <a:lnTo>
                  <a:pt x="4233290" y="1343152"/>
                </a:lnTo>
                <a:lnTo>
                  <a:pt x="4215257" y="1329055"/>
                </a:lnTo>
                <a:lnTo>
                  <a:pt x="4202937" y="1308100"/>
                </a:lnTo>
                <a:lnTo>
                  <a:pt x="4198492" y="1282446"/>
                </a:lnTo>
                <a:lnTo>
                  <a:pt x="4198492" y="73533"/>
                </a:lnTo>
                <a:lnTo>
                  <a:pt x="4202937" y="48006"/>
                </a:lnTo>
                <a:lnTo>
                  <a:pt x="4215257" y="27051"/>
                </a:lnTo>
                <a:lnTo>
                  <a:pt x="4233290" y="12827"/>
                </a:lnTo>
                <a:lnTo>
                  <a:pt x="4255388" y="7620"/>
                </a:lnTo>
                <a:lnTo>
                  <a:pt x="5258688" y="7620"/>
                </a:lnTo>
                <a:lnTo>
                  <a:pt x="5280786" y="12827"/>
                </a:lnTo>
                <a:lnTo>
                  <a:pt x="5298820" y="27051"/>
                </a:lnTo>
                <a:lnTo>
                  <a:pt x="5311139" y="48006"/>
                </a:lnTo>
                <a:lnTo>
                  <a:pt x="5315584" y="73533"/>
                </a:lnTo>
                <a:lnTo>
                  <a:pt x="5315584" y="1282446"/>
                </a:lnTo>
                <a:lnTo>
                  <a:pt x="5311139" y="1308100"/>
                </a:lnTo>
                <a:lnTo>
                  <a:pt x="5298820" y="1329055"/>
                </a:lnTo>
                <a:lnTo>
                  <a:pt x="5280786" y="1343152"/>
                </a:lnTo>
                <a:lnTo>
                  <a:pt x="5258688" y="1348359"/>
                </a:lnTo>
                <a:close/>
              </a:path>
              <a:path w="7897495" h="1348739">
                <a:moveTo>
                  <a:pt x="7813293" y="1348359"/>
                </a:moveTo>
                <a:lnTo>
                  <a:pt x="5430011" y="1348359"/>
                </a:lnTo>
                <a:lnTo>
                  <a:pt x="5397373" y="1340358"/>
                </a:lnTo>
                <a:lnTo>
                  <a:pt x="5370703" y="1318387"/>
                </a:lnTo>
                <a:lnTo>
                  <a:pt x="5352668" y="1285875"/>
                </a:lnTo>
                <a:lnTo>
                  <a:pt x="5346064" y="1246124"/>
                </a:lnTo>
                <a:lnTo>
                  <a:pt x="5346064" y="108331"/>
                </a:lnTo>
                <a:lnTo>
                  <a:pt x="5352668" y="68580"/>
                </a:lnTo>
                <a:lnTo>
                  <a:pt x="5370703" y="36068"/>
                </a:lnTo>
                <a:lnTo>
                  <a:pt x="5397373" y="14224"/>
                </a:lnTo>
                <a:lnTo>
                  <a:pt x="5430011" y="6096"/>
                </a:lnTo>
                <a:lnTo>
                  <a:pt x="7813293" y="6096"/>
                </a:lnTo>
                <a:lnTo>
                  <a:pt x="7845933" y="14224"/>
                </a:lnTo>
                <a:lnTo>
                  <a:pt x="7872603" y="36068"/>
                </a:lnTo>
                <a:lnTo>
                  <a:pt x="7890636" y="68580"/>
                </a:lnTo>
                <a:lnTo>
                  <a:pt x="7897240" y="108331"/>
                </a:lnTo>
                <a:lnTo>
                  <a:pt x="7897240" y="1246124"/>
                </a:lnTo>
                <a:lnTo>
                  <a:pt x="7890636" y="1285875"/>
                </a:lnTo>
                <a:lnTo>
                  <a:pt x="7872603" y="1318387"/>
                </a:lnTo>
                <a:lnTo>
                  <a:pt x="7845933" y="1340358"/>
                </a:lnTo>
                <a:lnTo>
                  <a:pt x="7813293" y="1348359"/>
                </a:lnTo>
                <a:close/>
              </a:path>
              <a:path w="7897495" h="1348739">
                <a:moveTo>
                  <a:pt x="873632" y="1348359"/>
                </a:moveTo>
                <a:lnTo>
                  <a:pt x="50926" y="1348359"/>
                </a:lnTo>
                <a:lnTo>
                  <a:pt x="31114" y="1343660"/>
                </a:lnTo>
                <a:lnTo>
                  <a:pt x="14985" y="1330579"/>
                </a:lnTo>
                <a:lnTo>
                  <a:pt x="4063" y="1311275"/>
                </a:lnTo>
                <a:lnTo>
                  <a:pt x="0" y="1287653"/>
                </a:lnTo>
                <a:lnTo>
                  <a:pt x="0" y="71501"/>
                </a:lnTo>
                <a:lnTo>
                  <a:pt x="4063" y="47879"/>
                </a:lnTo>
                <a:lnTo>
                  <a:pt x="14985" y="28575"/>
                </a:lnTo>
                <a:lnTo>
                  <a:pt x="31114" y="15494"/>
                </a:lnTo>
                <a:lnTo>
                  <a:pt x="50926" y="10668"/>
                </a:lnTo>
                <a:lnTo>
                  <a:pt x="873632" y="10668"/>
                </a:lnTo>
                <a:lnTo>
                  <a:pt x="893444" y="15494"/>
                </a:lnTo>
                <a:lnTo>
                  <a:pt x="909573" y="28575"/>
                </a:lnTo>
                <a:lnTo>
                  <a:pt x="920495" y="47879"/>
                </a:lnTo>
                <a:lnTo>
                  <a:pt x="924559" y="71501"/>
                </a:lnTo>
                <a:lnTo>
                  <a:pt x="924559" y="1287653"/>
                </a:lnTo>
                <a:lnTo>
                  <a:pt x="920495" y="1311275"/>
                </a:lnTo>
                <a:lnTo>
                  <a:pt x="909573" y="1330579"/>
                </a:lnTo>
                <a:lnTo>
                  <a:pt x="893444" y="1343660"/>
                </a:lnTo>
                <a:lnTo>
                  <a:pt x="873632" y="1348359"/>
                </a:lnTo>
                <a:close/>
              </a:path>
              <a:path w="7897495" h="1348739">
                <a:moveTo>
                  <a:pt x="2987421" y="1348359"/>
                </a:moveTo>
                <a:lnTo>
                  <a:pt x="1028064" y="1348359"/>
                </a:lnTo>
                <a:lnTo>
                  <a:pt x="998093" y="1341120"/>
                </a:lnTo>
                <a:lnTo>
                  <a:pt x="973582" y="1321181"/>
                </a:lnTo>
                <a:lnTo>
                  <a:pt x="957071" y="1291717"/>
                </a:lnTo>
                <a:lnTo>
                  <a:pt x="950975" y="1255776"/>
                </a:lnTo>
                <a:lnTo>
                  <a:pt x="950975" y="92583"/>
                </a:lnTo>
                <a:lnTo>
                  <a:pt x="957071" y="56642"/>
                </a:lnTo>
                <a:lnTo>
                  <a:pt x="973582" y="27178"/>
                </a:lnTo>
                <a:lnTo>
                  <a:pt x="998093" y="7366"/>
                </a:lnTo>
                <a:lnTo>
                  <a:pt x="1028064" y="0"/>
                </a:lnTo>
                <a:lnTo>
                  <a:pt x="2987421" y="0"/>
                </a:lnTo>
                <a:lnTo>
                  <a:pt x="3017266" y="7366"/>
                </a:lnTo>
                <a:lnTo>
                  <a:pt x="3041904" y="27178"/>
                </a:lnTo>
                <a:lnTo>
                  <a:pt x="3058413" y="56642"/>
                </a:lnTo>
                <a:lnTo>
                  <a:pt x="3064510" y="92583"/>
                </a:lnTo>
                <a:lnTo>
                  <a:pt x="3064510" y="1255776"/>
                </a:lnTo>
                <a:lnTo>
                  <a:pt x="3058413" y="1291717"/>
                </a:lnTo>
                <a:lnTo>
                  <a:pt x="3041904" y="1321181"/>
                </a:lnTo>
                <a:lnTo>
                  <a:pt x="3017266" y="1341120"/>
                </a:lnTo>
                <a:lnTo>
                  <a:pt x="2987421" y="1348359"/>
                </a:lnTo>
                <a:close/>
              </a:path>
            </a:pathLst>
          </a:custGeom>
          <a:ln w="3175">
            <a:solidFill>
              <a:srgbClr val="1B1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81680" y="5040249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01034" y="6271689"/>
            <a:ext cx="1953895" cy="9613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spc="-5" dirty="0">
                <a:latin typeface="Verdana"/>
                <a:cs typeface="Verdana"/>
              </a:rPr>
              <a:t>Informações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sobre</a:t>
            </a:r>
            <a:r>
              <a:rPr sz="600" spc="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Turismo,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Cultura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Patrimônio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600" dirty="0">
                <a:latin typeface="Verdana"/>
                <a:cs typeface="Verdana"/>
              </a:rPr>
              <a:t>Histórico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do</a:t>
            </a:r>
            <a:r>
              <a:rPr sz="6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município;</a:t>
            </a:r>
            <a:endParaRPr sz="600">
              <a:latin typeface="Verdana"/>
              <a:cs typeface="Verdana"/>
            </a:endParaRPr>
          </a:p>
          <a:p>
            <a:pPr marL="12700" marR="135890">
              <a:lnSpc>
                <a:spcPct val="106700"/>
              </a:lnSpc>
              <a:spcBef>
                <a:spcPts val="110"/>
              </a:spcBef>
            </a:pPr>
            <a:r>
              <a:rPr sz="600" dirty="0">
                <a:latin typeface="Verdana"/>
                <a:cs typeface="Verdana"/>
              </a:rPr>
              <a:t>Consultoria</a:t>
            </a:r>
            <a:r>
              <a:rPr sz="600" spc="1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spc="1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elaboração</a:t>
            </a:r>
            <a:r>
              <a:rPr sz="600" spc="16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projetos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nos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editais;</a:t>
            </a:r>
            <a:endParaRPr sz="600">
              <a:latin typeface="Verdana"/>
              <a:cs typeface="Verdana"/>
            </a:endParaRPr>
          </a:p>
          <a:p>
            <a:pPr marL="12700" marR="165100">
              <a:lnSpc>
                <a:spcPct val="106700"/>
              </a:lnSpc>
              <a:spcBef>
                <a:spcPts val="110"/>
              </a:spcBef>
            </a:pPr>
            <a:r>
              <a:rPr sz="600" spc="-5" dirty="0">
                <a:latin typeface="Verdana"/>
                <a:cs typeface="Verdana"/>
              </a:rPr>
              <a:t>Auxílio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cadastro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em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convênios,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editais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termo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fomento;</a:t>
            </a:r>
            <a:endParaRPr sz="600">
              <a:latin typeface="Verdana"/>
              <a:cs typeface="Verdana"/>
            </a:endParaRPr>
          </a:p>
          <a:p>
            <a:pPr marL="12700" marR="6350">
              <a:lnSpc>
                <a:spcPct val="108300"/>
              </a:lnSpc>
              <a:spcBef>
                <a:spcPts val="95"/>
              </a:spcBef>
            </a:pPr>
            <a:r>
              <a:rPr sz="600" dirty="0">
                <a:latin typeface="Verdana"/>
                <a:cs typeface="Verdana"/>
              </a:rPr>
              <a:t>Pesquisas</a:t>
            </a:r>
            <a:r>
              <a:rPr sz="600" spc="1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históricas</a:t>
            </a:r>
            <a:r>
              <a:rPr sz="600" spc="1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principalmente</a:t>
            </a:r>
            <a:r>
              <a:rPr sz="600" spc="1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requisitadas </a:t>
            </a:r>
            <a:r>
              <a:rPr sz="600" spc="-19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por educandos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residentes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município;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10" dirty="0">
                <a:latin typeface="Verdana"/>
                <a:cs typeface="Verdana"/>
              </a:rPr>
              <a:t>Aulas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artesanato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para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população.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23933" y="6698081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Imediato</a:t>
            </a:r>
            <a:r>
              <a:rPr sz="600" spc="-15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10145" y="6670040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10" dirty="0">
                <a:latin typeface="Verdana"/>
                <a:cs typeface="Verdana"/>
              </a:rPr>
              <a:t>un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ext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-fe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71394" y="6489903"/>
            <a:ext cx="738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Presencial,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Correspondência </a:t>
            </a:r>
            <a:r>
              <a:rPr sz="600" dirty="0">
                <a:latin typeface="Verdana"/>
                <a:cs typeface="Verdana"/>
              </a:rPr>
              <a:t> E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et</a:t>
            </a:r>
            <a:r>
              <a:rPr sz="600" spc="-5" dirty="0">
                <a:latin typeface="Verdana"/>
                <a:cs typeface="Verdana"/>
              </a:rPr>
              <a:t>rô</a:t>
            </a:r>
            <a:r>
              <a:rPr sz="600" dirty="0">
                <a:latin typeface="Verdana"/>
                <a:cs typeface="Verdana"/>
              </a:rPr>
              <a:t>nica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(e-ma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10" dirty="0">
                <a:latin typeface="Verdana"/>
                <a:cs typeface="Verdana"/>
              </a:rPr>
              <a:t>l</a:t>
            </a:r>
            <a:r>
              <a:rPr sz="600" dirty="0">
                <a:latin typeface="Verdana"/>
                <a:cs typeface="Verdana"/>
              </a:rPr>
              <a:t>)  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Telefone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85103" y="3579342"/>
            <a:ext cx="1035939" cy="910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47625" indent="20955" algn="ctr">
              <a:lnSpc>
                <a:spcPct val="112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Ave</a:t>
            </a:r>
            <a:r>
              <a:rPr sz="500" spc="5" dirty="0">
                <a:latin typeface="Verdana"/>
                <a:cs typeface="Verdana"/>
              </a:rPr>
              <a:t>ni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a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Ca</a:t>
            </a:r>
            <a:r>
              <a:rPr sz="500" dirty="0">
                <a:latin typeface="Verdana"/>
                <a:cs typeface="Verdana"/>
              </a:rPr>
              <a:t>sa</a:t>
            </a:r>
            <a:r>
              <a:rPr sz="500" spc="-2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nca,</a:t>
            </a:r>
            <a:r>
              <a:rPr sz="500" spc="-5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341,  </a:t>
            </a:r>
            <a:r>
              <a:rPr sz="500" spc="-5" dirty="0">
                <a:latin typeface="Verdana"/>
                <a:cs typeface="Verdana"/>
              </a:rPr>
              <a:t>Ca</a:t>
            </a:r>
            <a:r>
              <a:rPr sz="500" dirty="0">
                <a:latin typeface="Verdana"/>
                <a:cs typeface="Verdana"/>
              </a:rPr>
              <a:t>sa</a:t>
            </a:r>
            <a:r>
              <a:rPr sz="500" spc="-1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</a:t>
            </a:r>
            <a:r>
              <a:rPr sz="500" spc="5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dirty="0">
                <a:latin typeface="Verdana"/>
                <a:cs typeface="Verdana"/>
              </a:rPr>
              <a:t>nca,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  MG.</a:t>
            </a:r>
          </a:p>
          <a:p>
            <a:pPr marL="12700" marR="5080" indent="-635" algn="ctr">
              <a:lnSpc>
                <a:spcPct val="112000"/>
              </a:lnSpc>
              <a:spcBef>
                <a:spcPts val="95"/>
              </a:spcBef>
            </a:pPr>
            <a:r>
              <a:rPr sz="500" dirty="0">
                <a:latin typeface="Verdana"/>
                <a:cs typeface="Verdana"/>
              </a:rPr>
              <a:t>E-mail: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portaldeturismo@brumadinho</a:t>
            </a:r>
            <a:r>
              <a:rPr sz="500" spc="-10" dirty="0">
                <a:latin typeface="Verdana"/>
                <a:cs typeface="Verdana"/>
              </a:rPr>
              <a:t>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mg.gov.br</a:t>
            </a:r>
            <a:endParaRPr sz="500" dirty="0">
              <a:latin typeface="Verdana"/>
              <a:cs typeface="Verdana"/>
            </a:endParaRPr>
          </a:p>
          <a:p>
            <a:pPr marL="235585" marR="238760" indent="103505">
              <a:lnSpc>
                <a:spcPct val="115999"/>
              </a:lnSpc>
            </a:pPr>
            <a:r>
              <a:rPr sz="500" dirty="0">
                <a:latin typeface="Verdana"/>
                <a:cs typeface="Verdana"/>
              </a:rPr>
              <a:t>Telefone: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31)</a:t>
            </a:r>
            <a:r>
              <a:rPr sz="50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998</a:t>
            </a:r>
            <a:r>
              <a:rPr sz="50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17</a:t>
            </a:r>
            <a:r>
              <a:rPr sz="50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-</a:t>
            </a:r>
            <a:r>
              <a:rPr sz="50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</a:t>
            </a:r>
            <a:r>
              <a:rPr sz="5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</a:t>
            </a:r>
            <a:r>
              <a:rPr sz="50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4</a:t>
            </a:r>
            <a:r>
              <a:rPr sz="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5585" marR="238760" indent="103505">
              <a:lnSpc>
                <a:spcPct val="115999"/>
              </a:lnSpc>
            </a:pPr>
            <a:r>
              <a:rPr lang="pt-BR" sz="500" dirty="0">
                <a:latin typeface="Verdana"/>
                <a:cs typeface="Verdana"/>
              </a:rPr>
              <a:t>(31)</a:t>
            </a:r>
            <a:r>
              <a:rPr lang="pt-BR" sz="500" dirty="0"/>
              <a:t> 3987-0316</a:t>
            </a:r>
          </a:p>
          <a:p>
            <a:pPr marL="235585" marR="238760" indent="103505">
              <a:lnSpc>
                <a:spcPct val="115999"/>
              </a:lnSpc>
            </a:pPr>
            <a:r>
              <a:rPr lang="pt-BR" sz="600" dirty="0"/>
              <a:t>(31)3987-0364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54446" y="4986909"/>
            <a:ext cx="988060" cy="8279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545" marR="14604" algn="ctr">
              <a:lnSpc>
                <a:spcPct val="104000"/>
              </a:lnSpc>
              <a:spcBef>
                <a:spcPts val="80"/>
              </a:spcBef>
            </a:pPr>
            <a:r>
              <a:rPr sz="500" spc="-5" dirty="0">
                <a:latin typeface="Verdana"/>
                <a:cs typeface="Verdana"/>
              </a:rPr>
              <a:t>R</a:t>
            </a:r>
            <a:r>
              <a:rPr sz="500" dirty="0">
                <a:latin typeface="Verdana"/>
                <a:cs typeface="Verdana"/>
              </a:rPr>
              <a:t>ua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R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sár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6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355,</a:t>
            </a:r>
            <a:r>
              <a:rPr sz="500" spc="-7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dirty="0">
                <a:latin typeface="Verdana"/>
                <a:cs typeface="Verdana"/>
              </a:rPr>
              <a:t>e</a:t>
            </a:r>
            <a:r>
              <a:rPr sz="500" spc="-5" dirty="0">
                <a:latin typeface="Verdana"/>
                <a:cs typeface="Verdana"/>
              </a:rPr>
              <a:t>dad</a:t>
            </a:r>
            <a:r>
              <a:rPr sz="500" dirty="0">
                <a:latin typeface="Verdana"/>
                <a:cs typeface="Verdana"/>
              </a:rPr>
              <a:t>e  </a:t>
            </a:r>
            <a:r>
              <a:rPr sz="500" spc="-5" dirty="0">
                <a:latin typeface="Verdana"/>
                <a:cs typeface="Verdana"/>
              </a:rPr>
              <a:t>d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Pa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5" dirty="0">
                <a:latin typeface="Verdana"/>
                <a:cs typeface="Verdana"/>
              </a:rPr>
              <a:t>a</a:t>
            </a:r>
            <a:r>
              <a:rPr sz="500" spc="-20" dirty="0">
                <a:latin typeface="Verdana"/>
                <a:cs typeface="Verdana"/>
              </a:rPr>
              <a:t>o</a:t>
            </a:r>
            <a:r>
              <a:rPr sz="500" spc="-5" dirty="0">
                <a:latin typeface="Verdana"/>
                <a:cs typeface="Verdana"/>
              </a:rPr>
              <a:t>peba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35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10" dirty="0">
                <a:latin typeface="Verdana"/>
                <a:cs typeface="Verdana"/>
              </a:rPr>
              <a:t>n</a:t>
            </a:r>
            <a:r>
              <a:rPr sz="500" spc="-20" dirty="0">
                <a:latin typeface="Verdana"/>
                <a:cs typeface="Verdana"/>
              </a:rPr>
              <a:t>h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9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  MG.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500" dirty="0">
                <a:latin typeface="Verdana"/>
                <a:cs typeface="Verdana"/>
              </a:rPr>
              <a:t>E-mail:</a:t>
            </a:r>
          </a:p>
          <a:p>
            <a:pPr marL="12700" marR="5080" algn="ctr">
              <a:lnSpc>
                <a:spcPct val="112000"/>
              </a:lnSpc>
              <a:spcBef>
                <a:spcPts val="10"/>
              </a:spcBef>
            </a:pPr>
            <a:r>
              <a:rPr sz="5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portaldeturismo@brumadinho</a:t>
            </a:r>
            <a:r>
              <a:rPr sz="500" spc="-10" dirty="0">
                <a:latin typeface="Verdana"/>
                <a:cs typeface="Verdana"/>
              </a:rPr>
              <a:t>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mg.gov.br</a:t>
            </a:r>
            <a:endParaRPr sz="500" dirty="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  <a:spcBef>
                <a:spcPts val="120"/>
              </a:spcBef>
            </a:pPr>
            <a:r>
              <a:rPr sz="500" dirty="0">
                <a:latin typeface="Verdana"/>
                <a:cs typeface="Verdana"/>
              </a:rPr>
              <a:t>Telefone:</a:t>
            </a:r>
          </a:p>
          <a:p>
            <a:pPr marR="635" algn="ctr">
              <a:lnSpc>
                <a:spcPct val="100000"/>
              </a:lnSpc>
              <a:spcBef>
                <a:spcPts val="125"/>
              </a:spcBef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998</a:t>
            </a:r>
            <a:r>
              <a:rPr sz="500" spc="-45" dirty="0">
                <a:latin typeface="Verdana"/>
                <a:cs typeface="Verdana"/>
              </a:rPr>
              <a:t>17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4</a:t>
            </a:r>
            <a:r>
              <a:rPr sz="500" dirty="0">
                <a:latin typeface="Verdana"/>
                <a:cs typeface="Verdana"/>
              </a:rPr>
              <a:t>3</a:t>
            </a:r>
            <a:endParaRPr lang="pt-BR" sz="500" dirty="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  <a:spcBef>
                <a:spcPts val="125"/>
              </a:spcBef>
            </a:pPr>
            <a:r>
              <a:rPr lang="pt-BR" sz="800" dirty="0"/>
              <a:t>(31) 3987-0312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40729" y="6358534"/>
            <a:ext cx="997585" cy="960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76200" indent="24765" algn="ctr">
              <a:lnSpc>
                <a:spcPct val="112000"/>
              </a:lnSpc>
              <a:spcBef>
                <a:spcPts val="100"/>
              </a:spcBef>
            </a:pPr>
            <a:r>
              <a:rPr sz="500" dirty="0">
                <a:latin typeface="Verdana"/>
                <a:cs typeface="Verdana"/>
              </a:rPr>
              <a:t>Praça Dr. Belford, 47 - 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Ce</a:t>
            </a:r>
            <a:r>
              <a:rPr sz="500" spc="5" dirty="0">
                <a:latin typeface="Verdana"/>
                <a:cs typeface="Verdana"/>
              </a:rPr>
              <a:t>nt</a:t>
            </a:r>
            <a:r>
              <a:rPr sz="500" dirty="0">
                <a:latin typeface="Verdana"/>
                <a:cs typeface="Verdana"/>
              </a:rPr>
              <a:t>r</a:t>
            </a:r>
            <a:r>
              <a:rPr sz="500" spc="-10" dirty="0">
                <a:latin typeface="Verdana"/>
                <a:cs typeface="Verdana"/>
              </a:rPr>
              <a:t>o</a:t>
            </a:r>
            <a:r>
              <a:rPr sz="500" dirty="0">
                <a:latin typeface="Verdana"/>
                <a:cs typeface="Verdana"/>
              </a:rPr>
              <a:t>,</a:t>
            </a:r>
            <a:r>
              <a:rPr sz="500" spc="-4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Br</a:t>
            </a:r>
            <a:r>
              <a:rPr sz="500" spc="5" dirty="0">
                <a:latin typeface="Verdana"/>
                <a:cs typeface="Verdana"/>
              </a:rPr>
              <a:t>u</a:t>
            </a:r>
            <a:r>
              <a:rPr sz="500" dirty="0">
                <a:latin typeface="Verdana"/>
                <a:cs typeface="Verdana"/>
              </a:rPr>
              <a:t>m</a:t>
            </a:r>
            <a:r>
              <a:rPr sz="500" spc="-5" dirty="0">
                <a:latin typeface="Verdana"/>
                <a:cs typeface="Verdana"/>
              </a:rPr>
              <a:t>ad</a:t>
            </a:r>
            <a:r>
              <a:rPr sz="500" spc="5" dirty="0">
                <a:latin typeface="Verdana"/>
                <a:cs typeface="Verdana"/>
              </a:rPr>
              <a:t>i</a:t>
            </a:r>
            <a:r>
              <a:rPr sz="500" spc="-20" dirty="0">
                <a:latin typeface="Verdana"/>
                <a:cs typeface="Verdana"/>
              </a:rPr>
              <a:t>n</a:t>
            </a:r>
            <a:r>
              <a:rPr sz="500" spc="-10" dirty="0">
                <a:latin typeface="Verdana"/>
                <a:cs typeface="Verdana"/>
              </a:rPr>
              <a:t>h</a:t>
            </a:r>
            <a:r>
              <a:rPr sz="500" dirty="0">
                <a:latin typeface="Verdana"/>
                <a:cs typeface="Verdana"/>
              </a:rPr>
              <a:t>o</a:t>
            </a:r>
            <a:r>
              <a:rPr sz="500" spc="-100" dirty="0">
                <a:latin typeface="Verdana"/>
                <a:cs typeface="Verdana"/>
              </a:rPr>
              <a:t> </a:t>
            </a:r>
            <a:r>
              <a:rPr sz="500" dirty="0">
                <a:latin typeface="Verdana"/>
                <a:cs typeface="Verdana"/>
              </a:rPr>
              <a:t>–</a:t>
            </a:r>
            <a:r>
              <a:rPr sz="500" spc="-20" dirty="0">
                <a:latin typeface="Verdana"/>
                <a:cs typeface="Verdana"/>
              </a:rPr>
              <a:t> </a:t>
            </a:r>
            <a:r>
              <a:rPr sz="500" spc="-5" dirty="0">
                <a:latin typeface="Verdana"/>
                <a:cs typeface="Verdana"/>
              </a:rPr>
              <a:t>M</a:t>
            </a:r>
            <a:r>
              <a:rPr sz="500" dirty="0">
                <a:latin typeface="Verdana"/>
                <a:cs typeface="Verdana"/>
              </a:rPr>
              <a:t>G  E-mails:</a:t>
            </a:r>
          </a:p>
          <a:p>
            <a:pPr marL="12700" marR="5080" indent="13335" algn="ctr">
              <a:lnSpc>
                <a:spcPct val="108800"/>
              </a:lnSpc>
              <a:spcBef>
                <a:spcPts val="75"/>
              </a:spcBef>
            </a:pPr>
            <a:r>
              <a:rPr sz="500" u="sng" spc="-10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</a:rPr>
              <a:t>turismoecultura@brumadinho</a:t>
            </a:r>
            <a:r>
              <a:rPr sz="500" spc="-10" dirty="0">
                <a:solidFill>
                  <a:srgbClr val="1D1D1B"/>
                </a:solidFill>
                <a:latin typeface="Verdana"/>
                <a:cs typeface="Verdana"/>
              </a:rPr>
              <a:t>. </a:t>
            </a:r>
            <a:r>
              <a:rPr sz="500" spc="-16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u="sng" spc="-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</a:rPr>
              <a:t>mg.gov.br </a:t>
            </a:r>
            <a:r>
              <a:rPr sz="50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5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portaldeturismo@brumadinho</a:t>
            </a:r>
            <a:r>
              <a:rPr sz="500" spc="-10" dirty="0">
                <a:latin typeface="Verdana"/>
                <a:cs typeface="Verdana"/>
              </a:rPr>
              <a:t>. </a:t>
            </a:r>
            <a:r>
              <a:rPr sz="500" spc="-165" dirty="0">
                <a:latin typeface="Verdana"/>
                <a:cs typeface="Verdana"/>
              </a:rPr>
              <a:t> </a:t>
            </a:r>
            <a:r>
              <a:rPr sz="5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mg.gov.br</a:t>
            </a:r>
            <a:endParaRPr sz="500" dirty="0">
              <a:latin typeface="Verdana"/>
              <a:cs typeface="Verdana"/>
            </a:endParaRPr>
          </a:p>
          <a:p>
            <a:pPr marR="13970"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latin typeface="Verdana"/>
                <a:cs typeface="Verdana"/>
              </a:rPr>
              <a:t>Telefone:</a:t>
            </a:r>
          </a:p>
          <a:p>
            <a:pPr marL="3175" algn="ctr">
              <a:lnSpc>
                <a:spcPct val="100000"/>
              </a:lnSpc>
              <a:spcBef>
                <a:spcPts val="165"/>
              </a:spcBef>
            </a:pPr>
            <a:r>
              <a:rPr sz="500" spc="-5" dirty="0">
                <a:latin typeface="Verdana"/>
                <a:cs typeface="Verdana"/>
              </a:rPr>
              <a:t>(</a:t>
            </a:r>
            <a:r>
              <a:rPr sz="500" dirty="0">
                <a:latin typeface="Verdana"/>
                <a:cs typeface="Verdana"/>
              </a:rPr>
              <a:t>31)</a:t>
            </a:r>
            <a:r>
              <a:rPr sz="500" spc="-70" dirty="0">
                <a:latin typeface="Verdana"/>
                <a:cs typeface="Verdana"/>
              </a:rPr>
              <a:t> </a:t>
            </a:r>
            <a:r>
              <a:rPr sz="500" spc="-35" dirty="0">
                <a:latin typeface="Verdana"/>
                <a:cs typeface="Verdana"/>
              </a:rPr>
              <a:t>998</a:t>
            </a:r>
            <a:r>
              <a:rPr sz="500" spc="-45" dirty="0">
                <a:latin typeface="Verdana"/>
                <a:cs typeface="Verdana"/>
              </a:rPr>
              <a:t>17</a:t>
            </a:r>
            <a:r>
              <a:rPr sz="500" spc="-40" dirty="0">
                <a:latin typeface="Verdana"/>
                <a:cs typeface="Verdana"/>
              </a:rPr>
              <a:t>-</a:t>
            </a:r>
            <a:r>
              <a:rPr sz="500" spc="-45" dirty="0">
                <a:latin typeface="Verdana"/>
                <a:cs typeface="Verdana"/>
              </a:rPr>
              <a:t>6</a:t>
            </a:r>
            <a:r>
              <a:rPr sz="500" spc="-35" dirty="0">
                <a:latin typeface="Verdana"/>
                <a:cs typeface="Verdana"/>
              </a:rPr>
              <a:t>3</a:t>
            </a:r>
            <a:r>
              <a:rPr sz="500" spc="-45" dirty="0">
                <a:latin typeface="Verdana"/>
                <a:cs typeface="Verdana"/>
              </a:rPr>
              <a:t>4</a:t>
            </a:r>
            <a:r>
              <a:rPr sz="500" dirty="0">
                <a:latin typeface="Verdana"/>
                <a:cs typeface="Verdana"/>
              </a:rPr>
              <a:t>3</a:t>
            </a:r>
            <a:endParaRPr lang="pt-BR" sz="500" dirty="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165"/>
              </a:spcBef>
            </a:pPr>
            <a:r>
              <a:rPr lang="pt-BR" sz="800" dirty="0"/>
              <a:t>(31)3987-0323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1034" y="3601923"/>
            <a:ext cx="19888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</a:tabLst>
            </a:pPr>
            <a:r>
              <a:rPr sz="600" dirty="0">
                <a:latin typeface="Verdana"/>
                <a:cs typeface="Verdana"/>
              </a:rPr>
              <a:t>Nestes  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espaços,  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os</a:t>
            </a:r>
            <a:r>
              <a:rPr sz="600" spc="49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turistas	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moradores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01034" y="3692398"/>
            <a:ext cx="1990089" cy="41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recebem informações sobre </a:t>
            </a:r>
            <a:r>
              <a:rPr sz="600" spc="-5" dirty="0">
                <a:latin typeface="Verdana"/>
                <a:cs typeface="Verdana"/>
              </a:rPr>
              <a:t>Atrativos </a:t>
            </a:r>
            <a:r>
              <a:rPr sz="600" dirty="0">
                <a:latin typeface="Verdana"/>
                <a:cs typeface="Verdana"/>
              </a:rPr>
              <a:t>Turísticos,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Agenda </a:t>
            </a:r>
            <a:r>
              <a:rPr sz="600" spc="-5" dirty="0">
                <a:latin typeface="Verdana"/>
                <a:cs typeface="Verdana"/>
              </a:rPr>
              <a:t>Cultural, </a:t>
            </a:r>
            <a:r>
              <a:rPr sz="600" dirty="0">
                <a:latin typeface="Verdana"/>
                <a:cs typeface="Verdana"/>
              </a:rPr>
              <a:t>Agências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Turismo Receptivo,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 para Eventos,   Hospedagem,   Locadora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Veículos,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Onde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Comer</a:t>
            </a:r>
            <a:r>
              <a:rPr sz="600" spc="1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Beber,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Roteiros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01034" y="4085590"/>
            <a:ext cx="19907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Turísticos,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Transporte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Rodoviário,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bem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como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material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informativo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promocional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cidade.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91890" y="4986274"/>
            <a:ext cx="19888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</a:tabLst>
            </a:pPr>
            <a:r>
              <a:rPr sz="600" dirty="0">
                <a:latin typeface="Verdana"/>
                <a:cs typeface="Verdana"/>
              </a:rPr>
              <a:t>Nestes  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espaços,  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os</a:t>
            </a:r>
            <a:r>
              <a:rPr sz="600" spc="48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turistas	e  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moradores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91890" y="5076571"/>
            <a:ext cx="1990089" cy="41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recebem informações sobre </a:t>
            </a:r>
            <a:r>
              <a:rPr sz="600" spc="-5" dirty="0">
                <a:latin typeface="Verdana"/>
                <a:cs typeface="Verdana"/>
              </a:rPr>
              <a:t>Atrativos </a:t>
            </a:r>
            <a:r>
              <a:rPr sz="600" dirty="0">
                <a:latin typeface="Verdana"/>
                <a:cs typeface="Verdana"/>
              </a:rPr>
              <a:t>Turísticos,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Agenda </a:t>
            </a:r>
            <a:r>
              <a:rPr sz="600" spc="-5" dirty="0">
                <a:latin typeface="Verdana"/>
                <a:cs typeface="Verdana"/>
              </a:rPr>
              <a:t>Cultural, </a:t>
            </a:r>
            <a:r>
              <a:rPr sz="600" dirty="0">
                <a:latin typeface="Verdana"/>
                <a:cs typeface="Verdana"/>
              </a:rPr>
              <a:t>Agências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Turismo Receptivo,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Espaços para Eventos,   Hospedagem,   Locadora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spc="1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Veículos,</a:t>
            </a:r>
            <a:r>
              <a:rPr sz="600" spc="18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Onde</a:t>
            </a:r>
            <a:r>
              <a:rPr sz="600" spc="1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Comer</a:t>
            </a:r>
            <a:r>
              <a:rPr sz="600" spc="1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Beber,</a:t>
            </a:r>
            <a:r>
              <a:rPr sz="600" spc="17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Roteiros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91890" y="5469763"/>
            <a:ext cx="1990725" cy="22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Turísticos,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Transporte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Rodoviário,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bem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como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material</a:t>
            </a:r>
            <a:r>
              <a:rPr sz="600" spc="-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informativo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promocional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da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cidade.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01013" y="2261743"/>
            <a:ext cx="1311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Os </a:t>
            </a:r>
            <a:r>
              <a:rPr sz="600" dirty="0">
                <a:latin typeface="Verdana"/>
                <a:cs typeface="Verdana"/>
              </a:rPr>
              <a:t>Centros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20" dirty="0">
                <a:latin typeface="Verdana"/>
                <a:cs typeface="Verdana"/>
              </a:rPr>
              <a:t>ao 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Turista – CAT’s são importantes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pontos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apoio aos turistas 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têm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papel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fundamental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15" dirty="0">
                <a:latin typeface="Verdana"/>
                <a:cs typeface="Verdana"/>
              </a:rPr>
              <a:t>na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promoção </a:t>
            </a:r>
            <a:r>
              <a:rPr sz="600" spc="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cidade  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meio 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uma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boa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recepção,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informação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acolhimento.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99794" y="3669868"/>
            <a:ext cx="13112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Os </a:t>
            </a:r>
            <a:r>
              <a:rPr sz="600" dirty="0">
                <a:latin typeface="Verdana"/>
                <a:cs typeface="Verdana"/>
              </a:rPr>
              <a:t>Centros de Atendimento </a:t>
            </a:r>
            <a:r>
              <a:rPr sz="600" spc="20" dirty="0">
                <a:latin typeface="Verdana"/>
                <a:cs typeface="Verdana"/>
              </a:rPr>
              <a:t>ao 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Turista – CAT’s são importantes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pontos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apoio aos turistas 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têm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papel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fundamental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15" dirty="0">
                <a:latin typeface="Verdana"/>
                <a:cs typeface="Verdana"/>
              </a:rPr>
              <a:t>na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promoção   </a:t>
            </a:r>
            <a:r>
              <a:rPr sz="600" spc="-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cidade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meio 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uma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boa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recepção,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informação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acolhimento.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90040" y="5065014"/>
            <a:ext cx="1311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Verdana"/>
                <a:cs typeface="Verdana"/>
              </a:rPr>
              <a:t>Os </a:t>
            </a:r>
            <a:r>
              <a:rPr sz="600" dirty="0">
                <a:latin typeface="Verdana"/>
                <a:cs typeface="Verdana"/>
              </a:rPr>
              <a:t>Centros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Atendimento </a:t>
            </a:r>
            <a:r>
              <a:rPr sz="600" spc="20" dirty="0">
                <a:latin typeface="Verdana"/>
                <a:cs typeface="Verdana"/>
              </a:rPr>
              <a:t>ao 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Turista – CAT’s são importantes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pontos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apoio aos turistas 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têm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papel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fundamental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15" dirty="0">
                <a:latin typeface="Verdana"/>
                <a:cs typeface="Verdana"/>
              </a:rPr>
              <a:t>na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promoção </a:t>
            </a:r>
            <a:r>
              <a:rPr sz="600" spc="5" dirty="0">
                <a:latin typeface="Verdana"/>
                <a:cs typeface="Verdana"/>
              </a:rPr>
              <a:t>da </a:t>
            </a:r>
            <a:r>
              <a:rPr sz="600" dirty="0">
                <a:latin typeface="Verdana"/>
                <a:cs typeface="Verdana"/>
              </a:rPr>
              <a:t>cidade   </a:t>
            </a:r>
            <a:r>
              <a:rPr sz="600" spc="-5" dirty="0">
                <a:latin typeface="Verdana"/>
                <a:cs typeface="Verdana"/>
              </a:rPr>
              <a:t>por</a:t>
            </a:r>
            <a:r>
              <a:rPr sz="600" spc="200" dirty="0">
                <a:latin typeface="Verdana"/>
                <a:cs typeface="Verdana"/>
              </a:rPr>
              <a:t> </a:t>
            </a:r>
            <a:r>
              <a:rPr sz="600" spc="5" dirty="0">
                <a:latin typeface="Verdana"/>
                <a:cs typeface="Verdana"/>
              </a:rPr>
              <a:t>meio 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de</a:t>
            </a:r>
            <a:r>
              <a:rPr sz="600" dirty="0">
                <a:latin typeface="Verdana"/>
                <a:cs typeface="Verdana"/>
              </a:rPr>
              <a:t> uma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boa</a:t>
            </a:r>
            <a:r>
              <a:rPr sz="600" spc="20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recepção,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informação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acolhimento.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123933" y="5256022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Imediato</a:t>
            </a:r>
            <a:r>
              <a:rPr sz="600" spc="-15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23933" y="2504694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Verdana"/>
                <a:cs typeface="Verdana"/>
              </a:rPr>
              <a:t>Imediato</a:t>
            </a:r>
            <a:r>
              <a:rPr sz="600" spc="-15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99794" y="6583781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Oferece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apoio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aos</a:t>
            </a:r>
            <a:r>
              <a:rPr sz="600" dirty="0">
                <a:latin typeface="Verdana"/>
                <a:cs typeface="Verdana"/>
              </a:rPr>
              <a:t> turistas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demais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informações/dúvidas </a:t>
            </a:r>
            <a:r>
              <a:rPr sz="600" spc="-2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sobre a Secretaria </a:t>
            </a:r>
            <a:r>
              <a:rPr sz="600" spc="5" dirty="0">
                <a:latin typeface="Verdana"/>
                <a:cs typeface="Verdana"/>
              </a:rPr>
              <a:t>de </a:t>
            </a:r>
            <a:r>
              <a:rPr sz="600" dirty="0">
                <a:latin typeface="Verdana"/>
                <a:cs typeface="Verdana"/>
              </a:rPr>
              <a:t>Turismo e 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10" dirty="0">
                <a:latin typeface="Verdana"/>
                <a:cs typeface="Verdana"/>
              </a:rPr>
              <a:t>Cultura.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18781" y="5136337"/>
            <a:ext cx="8636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Verdana"/>
                <a:cs typeface="Verdana"/>
              </a:rPr>
              <a:t>Q</a:t>
            </a:r>
            <a:r>
              <a:rPr sz="600" spc="-10" dirty="0">
                <a:latin typeface="Verdana"/>
                <a:cs typeface="Verdana"/>
              </a:rPr>
              <a:t>u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spc="-10" dirty="0">
                <a:latin typeface="Verdana"/>
                <a:cs typeface="Verdana"/>
              </a:rPr>
              <a:t>t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10" dirty="0">
                <a:latin typeface="Verdana"/>
                <a:cs typeface="Verdana"/>
              </a:rPr>
              <a:t>-f</a:t>
            </a:r>
            <a:r>
              <a:rPr sz="600" spc="-15" dirty="0">
                <a:latin typeface="Verdana"/>
                <a:cs typeface="Verdana"/>
              </a:rPr>
              <a:t>e</a:t>
            </a:r>
            <a:r>
              <a:rPr sz="600" spc="-10" dirty="0">
                <a:latin typeface="Verdana"/>
                <a:cs typeface="Verdana"/>
              </a:rPr>
              <a:t>i</a:t>
            </a:r>
            <a:r>
              <a:rPr sz="600" spc="-3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-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à </a:t>
            </a:r>
            <a:r>
              <a:rPr sz="600" spc="-20" dirty="0">
                <a:latin typeface="Verdana"/>
                <a:cs typeface="Verdana"/>
              </a:rPr>
              <a:t>S</a:t>
            </a:r>
            <a:r>
              <a:rPr sz="600" spc="-15" dirty="0">
                <a:latin typeface="Verdana"/>
                <a:cs typeface="Verdana"/>
              </a:rPr>
              <a:t>á</a:t>
            </a:r>
            <a:r>
              <a:rPr sz="600" spc="-20" dirty="0">
                <a:latin typeface="Verdana"/>
                <a:cs typeface="Verdana"/>
              </a:rPr>
              <a:t>b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20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o 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17:0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5" dirty="0">
                <a:latin typeface="Verdana"/>
                <a:cs typeface="Verdana"/>
              </a:rPr>
              <a:t>a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10" dirty="0">
                <a:latin typeface="Verdana"/>
                <a:cs typeface="Verdana"/>
              </a:rPr>
              <a:t> D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spc="-10" dirty="0">
                <a:latin typeface="Verdana"/>
                <a:cs typeface="Verdana"/>
              </a:rPr>
              <a:t>m</a:t>
            </a:r>
            <a:r>
              <a:rPr sz="600" spc="15" dirty="0">
                <a:latin typeface="Verdana"/>
                <a:cs typeface="Verdana"/>
              </a:rPr>
              <a:t>i</a:t>
            </a:r>
            <a:r>
              <a:rPr sz="600" spc="-10" dirty="0">
                <a:latin typeface="Verdana"/>
                <a:cs typeface="Verdana"/>
              </a:rPr>
              <a:t>n</a:t>
            </a:r>
            <a:r>
              <a:rPr sz="600" spc="-15" dirty="0">
                <a:latin typeface="Verdana"/>
                <a:cs typeface="Verdana"/>
              </a:rPr>
              <a:t>g</a:t>
            </a:r>
            <a:r>
              <a:rPr sz="600" spc="-3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  </a:t>
            </a:r>
            <a:r>
              <a:rPr sz="600" spc="-10" dirty="0">
                <a:latin typeface="Verdana"/>
                <a:cs typeface="Verdana"/>
              </a:rPr>
              <a:t>Fe</a:t>
            </a:r>
            <a:r>
              <a:rPr sz="600" spc="-20" dirty="0">
                <a:latin typeface="Verdana"/>
                <a:cs typeface="Verdana"/>
              </a:rPr>
              <a:t>r</a:t>
            </a:r>
            <a:r>
              <a:rPr sz="600" dirty="0">
                <a:latin typeface="Verdana"/>
                <a:cs typeface="Verdana"/>
              </a:rPr>
              <a:t>i</a:t>
            </a:r>
            <a:r>
              <a:rPr sz="600" spc="-15" dirty="0">
                <a:latin typeface="Verdana"/>
                <a:cs typeface="Verdana"/>
              </a:rPr>
              <a:t>ad</a:t>
            </a:r>
            <a:r>
              <a:rPr sz="600" spc="-20" dirty="0">
                <a:latin typeface="Verdana"/>
                <a:cs typeface="Verdana"/>
              </a:rPr>
              <a:t>o</a:t>
            </a:r>
            <a:r>
              <a:rPr sz="600" dirty="0">
                <a:latin typeface="Verdana"/>
                <a:cs typeface="Verdana"/>
              </a:rPr>
              <a:t>s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d</a:t>
            </a:r>
            <a:r>
              <a:rPr sz="600" dirty="0">
                <a:latin typeface="Verdana"/>
                <a:cs typeface="Verdana"/>
              </a:rPr>
              <a:t>e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08:0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15" dirty="0">
                <a:latin typeface="Verdana"/>
                <a:cs typeface="Verdana"/>
              </a:rPr>
              <a:t>à</a:t>
            </a:r>
            <a:r>
              <a:rPr sz="600" dirty="0">
                <a:latin typeface="Verdana"/>
                <a:cs typeface="Verdana"/>
              </a:rPr>
              <a:t>s  </a:t>
            </a:r>
            <a:r>
              <a:rPr sz="600" spc="-10" dirty="0">
                <a:latin typeface="Verdana"/>
                <a:cs typeface="Verdana"/>
              </a:rPr>
              <a:t>14:00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h.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2290419"/>
            <a:ext cx="62134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50000"/>
              </a:lnSpc>
              <a:spcBef>
                <a:spcPts val="100"/>
              </a:spcBef>
            </a:pPr>
            <a:r>
              <a:rPr sz="2000" b="1" u="sng" spc="-15" dirty="0">
                <a:latin typeface="Verdana"/>
                <a:cs typeface="Verdana"/>
              </a:rPr>
              <a:t>Secretaria Municipal </a:t>
            </a:r>
            <a:r>
              <a:rPr sz="2000" b="1" u="sng" dirty="0">
                <a:latin typeface="Verdana"/>
                <a:cs typeface="Verdana"/>
              </a:rPr>
              <a:t>de </a:t>
            </a:r>
            <a:r>
              <a:rPr sz="2000" b="1" u="sng" spc="-10" dirty="0">
                <a:latin typeface="Verdana"/>
                <a:cs typeface="Verdana"/>
              </a:rPr>
              <a:t>Turismo </a:t>
            </a:r>
            <a:r>
              <a:rPr sz="2000" b="1" u="sng" dirty="0">
                <a:latin typeface="Verdana"/>
                <a:cs typeface="Verdana"/>
              </a:rPr>
              <a:t>e </a:t>
            </a:r>
            <a:r>
              <a:rPr sz="2000" b="1" u="sng" spc="-10" dirty="0">
                <a:latin typeface="Verdana"/>
                <a:cs typeface="Verdana"/>
              </a:rPr>
              <a:t>Cultura </a:t>
            </a:r>
            <a:r>
              <a:rPr sz="2000" b="1" u="sng" spc="-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Praça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Dr.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Belford,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47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-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Centro,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Brumadinho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MG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E-mail: </a:t>
            </a:r>
            <a:r>
              <a:rPr sz="2000" u="heavy" spc="-3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turismoecultura@brumadinho.mg.gov.br 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u="heavy" spc="-25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portaldeturismo@brumadinho.mg.gov.br 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u="heavy" spc="-30" dirty="0">
                <a:uFill>
                  <a:solidFill>
                    <a:srgbClr val="3C6245"/>
                  </a:solidFill>
                </a:u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departamento.turismo@brumadinho.mg.gov.br 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f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-10" dirty="0">
                <a:latin typeface="Verdana"/>
                <a:cs typeface="Verdana"/>
              </a:rPr>
              <a:t>n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(</a:t>
            </a:r>
            <a:r>
              <a:rPr sz="2000" spc="-30" dirty="0">
                <a:latin typeface="Verdana"/>
                <a:cs typeface="Verdana"/>
              </a:rPr>
              <a:t>31</a:t>
            </a:r>
            <a:r>
              <a:rPr sz="2000" dirty="0">
                <a:latin typeface="Verdana"/>
                <a:cs typeface="Verdana"/>
              </a:rPr>
              <a:t>)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99817-</a:t>
            </a:r>
            <a:r>
              <a:rPr sz="2000" spc="-30" dirty="0">
                <a:latin typeface="Verdana"/>
                <a:cs typeface="Verdana"/>
              </a:rPr>
              <a:t>63</a:t>
            </a:r>
            <a:r>
              <a:rPr sz="2000" spc="-40" dirty="0">
                <a:latin typeface="Verdana"/>
                <a:cs typeface="Verdana"/>
              </a:rPr>
              <a:t>4</a:t>
            </a:r>
            <a:r>
              <a:rPr sz="2000" dirty="0">
                <a:latin typeface="Verdana"/>
                <a:cs typeface="Verdana"/>
              </a:rPr>
              <a:t>3</a:t>
            </a: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CD1101FE-4D37-A74B-0895-EE6CDBB27C6A}"/>
              </a:ext>
            </a:extLst>
          </p:cNvPr>
          <p:cNvGrpSpPr/>
          <p:nvPr/>
        </p:nvGrpSpPr>
        <p:grpSpPr>
          <a:xfrm>
            <a:off x="48767" y="0"/>
            <a:ext cx="5413375" cy="1833245"/>
            <a:chOff x="48767" y="0"/>
            <a:chExt cx="5413375" cy="18332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10F90D86-18DC-51ED-1812-94B8314DFF3B}"/>
                </a:ext>
              </a:extLst>
            </p:cNvPr>
            <p:cNvSpPr/>
            <p:nvPr/>
          </p:nvSpPr>
          <p:spPr>
            <a:xfrm>
              <a:off x="48767" y="0"/>
              <a:ext cx="3058795" cy="1833245"/>
            </a:xfrm>
            <a:custGeom>
              <a:avLst/>
              <a:gdLst/>
              <a:ahLst/>
              <a:cxnLst/>
              <a:rect l="l" t="t" r="r" b="b"/>
              <a:pathLst>
                <a:path w="3058795" h="1833245">
                  <a:moveTo>
                    <a:pt x="1041133" y="0"/>
                  </a:moveTo>
                  <a:lnTo>
                    <a:pt x="36128" y="0"/>
                  </a:lnTo>
                  <a:lnTo>
                    <a:pt x="20626" y="14985"/>
                  </a:lnTo>
                  <a:lnTo>
                    <a:pt x="3412" y="49402"/>
                  </a:lnTo>
                  <a:lnTo>
                    <a:pt x="0" y="86740"/>
                  </a:lnTo>
                  <a:lnTo>
                    <a:pt x="11929" y="123825"/>
                  </a:lnTo>
                  <a:lnTo>
                    <a:pt x="40746" y="157733"/>
                  </a:lnTo>
                  <a:lnTo>
                    <a:pt x="2024507" y="1799336"/>
                  </a:lnTo>
                  <a:lnTo>
                    <a:pt x="2069845" y="1824481"/>
                  </a:lnTo>
                  <a:lnTo>
                    <a:pt x="2123440" y="1833244"/>
                  </a:lnTo>
                  <a:lnTo>
                    <a:pt x="2918841" y="1833244"/>
                  </a:lnTo>
                  <a:lnTo>
                    <a:pt x="2968117" y="1826132"/>
                  </a:lnTo>
                  <a:lnTo>
                    <a:pt x="3008376" y="1806828"/>
                  </a:lnTo>
                  <a:lnTo>
                    <a:pt x="3037840" y="1778380"/>
                  </a:lnTo>
                  <a:lnTo>
                    <a:pt x="3054985" y="1743964"/>
                  </a:lnTo>
                  <a:lnTo>
                    <a:pt x="3058414" y="1706626"/>
                  </a:lnTo>
                  <a:lnTo>
                    <a:pt x="3046476" y="1669414"/>
                  </a:lnTo>
                  <a:lnTo>
                    <a:pt x="3017647" y="1635505"/>
                  </a:lnTo>
                  <a:lnTo>
                    <a:pt x="104113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9B8363E2-A508-5CA4-6D2E-5D1DAFC7BEEA}"/>
                </a:ext>
              </a:extLst>
            </p:cNvPr>
            <p:cNvSpPr/>
            <p:nvPr/>
          </p:nvSpPr>
          <p:spPr>
            <a:xfrm>
              <a:off x="1592579" y="0"/>
              <a:ext cx="3869690" cy="1833245"/>
            </a:xfrm>
            <a:custGeom>
              <a:avLst/>
              <a:gdLst/>
              <a:ahLst/>
              <a:cxnLst/>
              <a:rect l="l" t="t" r="r" b="b"/>
              <a:pathLst>
                <a:path w="3869690" h="1833245">
                  <a:moveTo>
                    <a:pt x="1792858" y="0"/>
                  </a:moveTo>
                  <a:lnTo>
                    <a:pt x="33146" y="0"/>
                  </a:lnTo>
                  <a:lnTo>
                    <a:pt x="19811" y="12826"/>
                  </a:lnTo>
                  <a:lnTo>
                    <a:pt x="3301" y="45974"/>
                  </a:lnTo>
                  <a:lnTo>
                    <a:pt x="0" y="81914"/>
                  </a:lnTo>
                  <a:lnTo>
                    <a:pt x="11429" y="117728"/>
                  </a:lnTo>
                  <a:lnTo>
                    <a:pt x="39243" y="150368"/>
                  </a:lnTo>
                  <a:lnTo>
                    <a:pt x="1911349" y="1699894"/>
                  </a:lnTo>
                  <a:lnTo>
                    <a:pt x="1951735" y="1730120"/>
                  </a:lnTo>
                  <a:lnTo>
                    <a:pt x="1995170" y="1756790"/>
                  </a:lnTo>
                  <a:lnTo>
                    <a:pt x="2041270" y="1779651"/>
                  </a:lnTo>
                  <a:lnTo>
                    <a:pt x="2089784" y="1798574"/>
                  </a:lnTo>
                  <a:lnTo>
                    <a:pt x="2140331" y="1813559"/>
                  </a:lnTo>
                  <a:lnTo>
                    <a:pt x="2192400" y="1824354"/>
                  </a:lnTo>
                  <a:lnTo>
                    <a:pt x="2245868" y="1830958"/>
                  </a:lnTo>
                  <a:lnTo>
                    <a:pt x="2300223" y="1833244"/>
                  </a:lnTo>
                  <a:lnTo>
                    <a:pt x="3734943" y="1833244"/>
                  </a:lnTo>
                  <a:lnTo>
                    <a:pt x="3782441" y="1826387"/>
                  </a:lnTo>
                  <a:lnTo>
                    <a:pt x="3821049" y="1807844"/>
                  </a:lnTo>
                  <a:lnTo>
                    <a:pt x="3849497" y="1780413"/>
                  </a:lnTo>
                  <a:lnTo>
                    <a:pt x="3869308" y="1711452"/>
                  </a:lnTo>
                  <a:lnTo>
                    <a:pt x="3857752" y="1675638"/>
                  </a:lnTo>
                  <a:lnTo>
                    <a:pt x="3830066" y="1642999"/>
                  </a:lnTo>
                  <a:lnTo>
                    <a:pt x="1957958" y="93472"/>
                  </a:lnTo>
                  <a:lnTo>
                    <a:pt x="1917572" y="63119"/>
                  </a:lnTo>
                  <a:lnTo>
                    <a:pt x="1874139" y="36575"/>
                  </a:lnTo>
                  <a:lnTo>
                    <a:pt x="1827910" y="13715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7E8557B9-410B-4943-025A-C911D98ECBC2}"/>
              </a:ext>
            </a:extLst>
          </p:cNvPr>
          <p:cNvGrpSpPr/>
          <p:nvPr/>
        </p:nvGrpSpPr>
        <p:grpSpPr>
          <a:xfrm>
            <a:off x="5256276" y="5708904"/>
            <a:ext cx="5413375" cy="1851660"/>
            <a:chOff x="5256276" y="5708904"/>
            <a:chExt cx="5413375" cy="18516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8B8A2A0-B5EE-B7AB-2D2C-ED03C3AF7E66}"/>
                </a:ext>
              </a:extLst>
            </p:cNvPr>
            <p:cNvSpPr/>
            <p:nvPr/>
          </p:nvSpPr>
          <p:spPr>
            <a:xfrm>
              <a:off x="7610855" y="5708904"/>
              <a:ext cx="3058795" cy="1851660"/>
            </a:xfrm>
            <a:custGeom>
              <a:avLst/>
              <a:gdLst/>
              <a:ahLst/>
              <a:cxnLst/>
              <a:rect l="l" t="t" r="r" b="b"/>
              <a:pathLst>
                <a:path w="3058795" h="1851659">
                  <a:moveTo>
                    <a:pt x="2918841" y="0"/>
                  </a:moveTo>
                  <a:lnTo>
                    <a:pt x="2123440" y="0"/>
                  </a:lnTo>
                  <a:lnTo>
                    <a:pt x="2096008" y="2286"/>
                  </a:lnTo>
                  <a:lnTo>
                    <a:pt x="2045843" y="19431"/>
                  </a:lnTo>
                  <a:lnTo>
                    <a:pt x="40767" y="1676361"/>
                  </a:lnTo>
                  <a:lnTo>
                    <a:pt x="11938" y="1710296"/>
                  </a:lnTo>
                  <a:lnTo>
                    <a:pt x="0" y="1747489"/>
                  </a:lnTo>
                  <a:lnTo>
                    <a:pt x="3428" y="1784850"/>
                  </a:lnTo>
                  <a:lnTo>
                    <a:pt x="20574" y="1819286"/>
                  </a:lnTo>
                  <a:lnTo>
                    <a:pt x="50165" y="1847711"/>
                  </a:lnTo>
                  <a:lnTo>
                    <a:pt x="58039" y="1851501"/>
                  </a:lnTo>
                  <a:lnTo>
                    <a:pt x="1017397" y="1851501"/>
                  </a:lnTo>
                  <a:lnTo>
                    <a:pt x="1033907" y="1840250"/>
                  </a:lnTo>
                  <a:lnTo>
                    <a:pt x="3017647" y="197738"/>
                  </a:lnTo>
                  <a:lnTo>
                    <a:pt x="3046476" y="163830"/>
                  </a:lnTo>
                  <a:lnTo>
                    <a:pt x="3058414" y="126618"/>
                  </a:lnTo>
                  <a:lnTo>
                    <a:pt x="3054985" y="89281"/>
                  </a:lnTo>
                  <a:lnTo>
                    <a:pt x="3037840" y="54863"/>
                  </a:lnTo>
                  <a:lnTo>
                    <a:pt x="3008376" y="26416"/>
                  </a:lnTo>
                  <a:lnTo>
                    <a:pt x="2968117" y="7112"/>
                  </a:lnTo>
                  <a:lnTo>
                    <a:pt x="2918841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4BAA7A3-0D81-B9CB-4CF2-74452D668D59}"/>
                </a:ext>
              </a:extLst>
            </p:cNvPr>
            <p:cNvSpPr/>
            <p:nvPr/>
          </p:nvSpPr>
          <p:spPr>
            <a:xfrm>
              <a:off x="5256276" y="5708904"/>
              <a:ext cx="3869690" cy="1851660"/>
            </a:xfrm>
            <a:custGeom>
              <a:avLst/>
              <a:gdLst/>
              <a:ahLst/>
              <a:cxnLst/>
              <a:rect l="l" t="t" r="r" b="b"/>
              <a:pathLst>
                <a:path w="3869690" h="1851659">
                  <a:moveTo>
                    <a:pt x="3734943" y="0"/>
                  </a:moveTo>
                  <a:lnTo>
                    <a:pt x="2300224" y="0"/>
                  </a:lnTo>
                  <a:lnTo>
                    <a:pt x="2245868" y="2286"/>
                  </a:lnTo>
                  <a:lnTo>
                    <a:pt x="2192401" y="8889"/>
                  </a:lnTo>
                  <a:lnTo>
                    <a:pt x="2140330" y="19685"/>
                  </a:lnTo>
                  <a:lnTo>
                    <a:pt x="2089784" y="34670"/>
                  </a:lnTo>
                  <a:lnTo>
                    <a:pt x="2041271" y="53593"/>
                  </a:lnTo>
                  <a:lnTo>
                    <a:pt x="1995170" y="76454"/>
                  </a:lnTo>
                  <a:lnTo>
                    <a:pt x="1951735" y="103124"/>
                  </a:lnTo>
                  <a:lnTo>
                    <a:pt x="1911350" y="133350"/>
                  </a:lnTo>
                  <a:lnTo>
                    <a:pt x="39243" y="1683804"/>
                  </a:lnTo>
                  <a:lnTo>
                    <a:pt x="11429" y="1716468"/>
                  </a:lnTo>
                  <a:lnTo>
                    <a:pt x="0" y="1752258"/>
                  </a:lnTo>
                  <a:lnTo>
                    <a:pt x="3301" y="1788212"/>
                  </a:lnTo>
                  <a:lnTo>
                    <a:pt x="19812" y="1821353"/>
                  </a:lnTo>
                  <a:lnTo>
                    <a:pt x="48133" y="1848705"/>
                  </a:lnTo>
                  <a:lnTo>
                    <a:pt x="53975" y="1851501"/>
                  </a:lnTo>
                  <a:lnTo>
                    <a:pt x="1739010" y="1851501"/>
                  </a:lnTo>
                  <a:lnTo>
                    <a:pt x="1779397" y="1839489"/>
                  </a:lnTo>
                  <a:lnTo>
                    <a:pt x="1827910" y="1820504"/>
                  </a:lnTo>
                  <a:lnTo>
                    <a:pt x="1874139" y="1797639"/>
                  </a:lnTo>
                  <a:lnTo>
                    <a:pt x="1917573" y="1771017"/>
                  </a:lnTo>
                  <a:lnTo>
                    <a:pt x="1957958" y="1740763"/>
                  </a:lnTo>
                  <a:lnTo>
                    <a:pt x="3830066" y="190373"/>
                  </a:lnTo>
                  <a:lnTo>
                    <a:pt x="3857752" y="157733"/>
                  </a:lnTo>
                  <a:lnTo>
                    <a:pt x="3869308" y="121919"/>
                  </a:lnTo>
                  <a:lnTo>
                    <a:pt x="3866006" y="85979"/>
                  </a:lnTo>
                  <a:lnTo>
                    <a:pt x="3849497" y="52831"/>
                  </a:lnTo>
                  <a:lnTo>
                    <a:pt x="3821049" y="25400"/>
                  </a:lnTo>
                  <a:lnTo>
                    <a:pt x="3782441" y="6857"/>
                  </a:lnTo>
                  <a:lnTo>
                    <a:pt x="3734943" y="0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03E11CB-717B-030D-9CAF-7C42E15E2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904" y="-1447"/>
            <a:ext cx="4604496" cy="133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33423</Words>
  <Application>Microsoft Office PowerPoint</Application>
  <PresentationFormat>Personalizar</PresentationFormat>
  <Paragraphs>3801</Paragraphs>
  <Slides>95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3" baseType="lpstr">
      <vt:lpstr>Arial</vt:lpstr>
      <vt:lpstr>Arial MT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CONTROLADORIA INTERNA</vt:lpstr>
      <vt:lpstr>Apresentação do PowerPoint</vt:lpstr>
      <vt:lpstr>Auditoria</vt:lpstr>
      <vt:lpstr>Ouvidoria</vt:lpstr>
      <vt:lpstr>CARTA DE SERVIÇOS AO USUÁRIO</vt:lpstr>
      <vt:lpstr>Acesso à Informação (e-SIC)</vt:lpstr>
      <vt:lpstr>CARTA DE SERVIÇOS AO USUÁRIO</vt:lpstr>
      <vt:lpstr>Corregedoria</vt:lpstr>
      <vt:lpstr>Apresentação do PowerPoint</vt:lpstr>
      <vt:lpstr>PROCURADORIA</vt:lpstr>
      <vt:lpstr>Apresentação do PowerPoint</vt:lpstr>
      <vt:lpstr>Apresentação do PowerPoint</vt:lpstr>
      <vt:lpstr>SECRETARIA MUNICIPAL DE ADMINISTRAÇÃO</vt:lpstr>
      <vt:lpstr>Apresentação do PowerPoint</vt:lpstr>
      <vt:lpstr>Apresentação do PowerPoint</vt:lpstr>
      <vt:lpstr>CARTA DE SERVIÇOS AO USUÁRIO</vt:lpstr>
      <vt:lpstr>Secretaria Municipal de Administração  Rua Maria Maia, 157, 3º andar, Grajaú,  Brumadinho/MG - CEP 32.483-120</vt:lpstr>
      <vt:lpstr>SECRETARIA MUNICIPAL DE AGRICULTURA,  DESENVOLVIMENTO ECONÔMICO, PECUÁRIA E  ABASTECIMENTO</vt:lpstr>
      <vt:lpstr>CARTA DE SERVIÇOS AO USUÁRIO</vt:lpstr>
      <vt:lpstr>CARTA DE SERVIÇOS AO USUÁRIO</vt:lpstr>
      <vt:lpstr>Secretaria Municipal de Agricultura, Desenvolvimento</vt:lpstr>
      <vt:lpstr>SECRETARIA MUNICIPAL DE DESENVOLVIMENTO ECONÔMICO</vt:lpstr>
      <vt:lpstr>Apresentação do PowerPoint</vt:lpstr>
      <vt:lpstr>SECRETARIA MUNICIPAL DE DESENVOLVIMENTO SOCIAL</vt:lpstr>
      <vt:lpstr>Apresentação do PowerPoint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Secretaria Municipal de Desenvolvimento Social  Rua Aristides Passos, 168 – Estela Passos,  Brumadinho/MG - CEP 35.460-000</vt:lpstr>
      <vt:lpstr>SECRETARIA MUNICIPAL DE EDUCAÇÃO</vt:lpstr>
      <vt:lpstr>CARTA DE SERVIÇOS AO USUÁRIO</vt:lpstr>
      <vt:lpstr>CARTA DE SERVIÇOS AO USUÁRIO</vt:lpstr>
      <vt:lpstr>CARTA DE SERVIÇOS AO USUÁRIO</vt:lpstr>
      <vt:lpstr>Secretaria Municipal de Educação</vt:lpstr>
      <vt:lpstr>SECRETARIA MUNICIPAL DE ESPORTES, LAZER E EVENTOS</vt:lpstr>
      <vt:lpstr>CARTA DE SERVIÇOS AO USUÁRIO</vt:lpstr>
      <vt:lpstr>CARTA DE SERVIÇOS AO USUÁRIO</vt:lpstr>
      <vt:lpstr>Secretaria Municipal de Esportes, Lazer e Eventos</vt:lpstr>
      <vt:lpstr>SECRETARIA MUNICIPAL DE FAZENDA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Apresentação do PowerPoint</vt:lpstr>
      <vt:lpstr>SECRETARIA MUNICIPAL DE GOVERNO</vt:lpstr>
      <vt:lpstr>CARTA DE SERVIÇOS AO USUÁRIO</vt:lpstr>
      <vt:lpstr>Secretaria Municipal de Governo   Rua Maria Maia, 157, 4º andar, Grajaú,  Brumadinho/MG – CEP: 32.483-120</vt:lpstr>
      <vt:lpstr>SECRETARIA MUNICIPAL DE MEIO AMBIENTE E  DESENVOLVIMENTO SUSTENTÁVEL</vt:lpstr>
      <vt:lpstr>CARTA DE SERVIÇOS AO USUÁRIO</vt:lpstr>
      <vt:lpstr>CARTA DE SERVIÇOS AO USUÁRIO</vt:lpstr>
      <vt:lpstr>CARTA DE SERVIÇOS AO USUÁRIO</vt:lpstr>
      <vt:lpstr>CARTA DE SERVIÇOS AO USUÁRIO</vt:lpstr>
      <vt:lpstr>Secretaria Municipal de Meio Ambiente e  Desenvolvimento Sustentável</vt:lpstr>
      <vt:lpstr>SECRETARIA MUNICIPAL DE OBRAS E SERVIÇOS PÚBLICOS</vt:lpstr>
      <vt:lpstr>CARTA DE SERVIÇOS AO USUÁRIO</vt:lpstr>
      <vt:lpstr>CARTA DE SERVIÇOS AO USUÁRIO</vt:lpstr>
      <vt:lpstr>CARTA DE SERVIÇOS AO USUÁRIO</vt:lpstr>
      <vt:lpstr>Secretaria Municipal de Obras e Serviços Públicos</vt:lpstr>
      <vt:lpstr>SECRETARIA MUNICIPAL DE PLANEJAMENTO E  COORDENAÇÃO</vt:lpstr>
      <vt:lpstr>Apresentação do PowerPoint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CARTA DE SERVIÇOS AO USUÁRIO</vt:lpstr>
      <vt:lpstr>Secretaria Municipal de Planejamento e Coordenação</vt:lpstr>
      <vt:lpstr>SECRETARIA MUNICIPAL DE SAÚDE</vt:lpstr>
      <vt:lpstr>Apresentação do PowerPoint</vt:lpstr>
      <vt:lpstr>Apresentação do PowerPoint</vt:lpstr>
      <vt:lpstr>CER - Centro Especializado em Reabilitação</vt:lpstr>
      <vt:lpstr>Apresentação do PowerPoint</vt:lpstr>
      <vt:lpstr>LABORATÓRIO</vt:lpstr>
      <vt:lpstr>CAPS</vt:lpstr>
      <vt:lpstr>IMUNIZAÇÃO</vt:lpstr>
      <vt:lpstr>Apresentação do PowerPoint</vt:lpstr>
      <vt:lpstr>Apresentação do PowerPoint</vt:lpstr>
      <vt:lpstr>Apresentação do PowerPoint</vt:lpstr>
      <vt:lpstr>Apresentação do PowerPoint</vt:lpstr>
      <vt:lpstr>CENTRO DE ESPECIALIDADES MÉDICAS</vt:lpstr>
      <vt:lpstr>CRASEC SAÚDE</vt:lpstr>
      <vt:lpstr>OXIGENIOTERAPIA</vt:lpstr>
      <vt:lpstr>ASSISTÊNCIA FARMACÊUTICA</vt:lpstr>
      <vt:lpstr>SECRETARIA MUNICIPAL DE TURISMO E CULTURA</vt:lpstr>
      <vt:lpstr>CARTA DE SERVIÇOS AO USUÁRIO SECRETARIA MUNICIPAL DE TURISMO E CULTURA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DE SERVIÇOS AO USUÁRIO</dc:title>
  <dc:creator>user</dc:creator>
  <cp:lastModifiedBy>Amanda Ribeiro do Carmo de Faria</cp:lastModifiedBy>
  <cp:revision>37</cp:revision>
  <dcterms:created xsi:type="dcterms:W3CDTF">2024-09-04T14:44:08Z</dcterms:created>
  <dcterms:modified xsi:type="dcterms:W3CDTF">2025-01-28T14:30:57Z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2024-09-04T00:00:00Z</vt:filetime>
  </property>
</Properties>
</file>